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10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6AE4D-1BD5-433F-8C8B-4F4B8409AF89}"/>
              </a:ext>
            </a:extLst>
          </p:cNvPr>
          <p:cNvSpPr>
            <a:spLocks noGrp="1"/>
          </p:cNvSpPr>
          <p:nvPr>
            <p:ph idx="1"/>
          </p:nvPr>
        </p:nvSpPr>
        <p:spPr/>
        <p:txBody>
          <a:bodyPr/>
          <a:lstStyle/>
          <a:p>
            <a:pPr marL="0" indent="0">
              <a:buNone/>
            </a:pPr>
            <a:r>
              <a:rPr lang="en-US" sz="2400" b="1" dirty="0"/>
              <a:t>Whoever believes in Allah and the Last Day, let him speak goodness or remain silent. Whoever believes in Allah and the Last Day, let him honor his neighbor. Whoever believes in Allah and the Last Day, let him honor his guest.</a:t>
            </a:r>
            <a:br>
              <a:rPr lang="en-US" sz="2400" b="1" dirty="0"/>
            </a:br>
            <a:r>
              <a:rPr lang="en-US" sz="2400" b="1" dirty="0"/>
              <a:t>                  (The Holy Muhammad)</a:t>
            </a:r>
            <a:br>
              <a:rPr lang="en-US" sz="2400" b="1" dirty="0"/>
            </a:br>
            <a:endParaRPr lang="en-US" dirty="0"/>
          </a:p>
        </p:txBody>
      </p:sp>
    </p:spTree>
    <p:extLst>
      <p:ext uri="{BB962C8B-B14F-4D97-AF65-F5344CB8AC3E}">
        <p14:creationId xmlns:p14="http://schemas.microsoft.com/office/powerpoint/2010/main" val="20536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FB60-E28D-4A75-96CC-55F04390A2AD}"/>
              </a:ext>
            </a:extLst>
          </p:cNvPr>
          <p:cNvSpPr>
            <a:spLocks noGrp="1"/>
          </p:cNvSpPr>
          <p:nvPr>
            <p:ph type="title"/>
          </p:nvPr>
        </p:nvSpPr>
        <p:spPr/>
        <p:txBody>
          <a:bodyPr/>
          <a:lstStyle/>
          <a:p>
            <a:r>
              <a:rPr lang="en-US" dirty="0"/>
              <a:t>Routes</a:t>
            </a:r>
          </a:p>
        </p:txBody>
      </p:sp>
      <p:sp>
        <p:nvSpPr>
          <p:cNvPr id="3" name="Content Placeholder 2">
            <a:extLst>
              <a:ext uri="{FF2B5EF4-FFF2-40B4-BE49-F238E27FC236}">
                <a16:creationId xmlns:a16="http://schemas.microsoft.com/office/drawing/2014/main" id="{A2E1746C-61D6-4810-95AE-9EF2BF5FEFDD}"/>
              </a:ext>
            </a:extLst>
          </p:cNvPr>
          <p:cNvSpPr>
            <a:spLocks noGrp="1"/>
          </p:cNvSpPr>
          <p:nvPr>
            <p:ph idx="1"/>
          </p:nvPr>
        </p:nvSpPr>
        <p:spPr/>
        <p:txBody>
          <a:bodyPr/>
          <a:lstStyle/>
          <a:p>
            <a:r>
              <a:rPr lang="en-US" dirty="0"/>
              <a:t> </a:t>
            </a:r>
            <a:r>
              <a:rPr lang="en-US" i="1" dirty="0"/>
              <a:t>Routing</a:t>
            </a:r>
            <a:r>
              <a:rPr lang="en-US" dirty="0"/>
              <a:t> is the process of using URLs to drive the user interface (UI)</a:t>
            </a:r>
          </a:p>
          <a:p>
            <a:endParaRPr lang="en-US" dirty="0"/>
          </a:p>
        </p:txBody>
      </p:sp>
    </p:spTree>
    <p:extLst>
      <p:ext uri="{BB962C8B-B14F-4D97-AF65-F5344CB8AC3E}">
        <p14:creationId xmlns:p14="http://schemas.microsoft.com/office/powerpoint/2010/main" val="390068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8EEA-9E5F-4A1D-92AB-59EBF29C578F}"/>
              </a:ext>
            </a:extLst>
          </p:cNvPr>
          <p:cNvSpPr>
            <a:spLocks noGrp="1"/>
          </p:cNvSpPr>
          <p:nvPr>
            <p:ph type="title"/>
          </p:nvPr>
        </p:nvSpPr>
        <p:spPr/>
        <p:txBody>
          <a:bodyPr/>
          <a:lstStyle/>
          <a:p>
            <a:r>
              <a:rPr lang="en-US" dirty="0"/>
              <a:t>Error handling in routes</a:t>
            </a:r>
          </a:p>
        </p:txBody>
      </p:sp>
      <p:sp>
        <p:nvSpPr>
          <p:cNvPr id="3" name="Content Placeholder 2">
            <a:extLst>
              <a:ext uri="{FF2B5EF4-FFF2-40B4-BE49-F238E27FC236}">
                <a16:creationId xmlns:a16="http://schemas.microsoft.com/office/drawing/2014/main" id="{4A4B1D02-6B17-4A60-B85C-0DE717386B87}"/>
              </a:ext>
            </a:extLst>
          </p:cNvPr>
          <p:cNvSpPr>
            <a:spLocks noGrp="1"/>
          </p:cNvSpPr>
          <p:nvPr>
            <p:ph idx="1"/>
          </p:nvPr>
        </p:nvSpPr>
        <p:spPr/>
        <p:txBody>
          <a:bodyPr/>
          <a:lstStyle/>
          <a:p>
            <a:r>
              <a:rPr lang="en-US" dirty="0"/>
              <a:t>Define the error handling error function as the last middleware.</a:t>
            </a:r>
            <a:br>
              <a:rPr lang="en-US" dirty="0"/>
            </a:br>
            <a:br>
              <a:rPr lang="en-US" dirty="0"/>
            </a:br>
            <a:r>
              <a:rPr lang="en-US" b="1" dirty="0"/>
              <a:t>Example&gt;</a:t>
            </a:r>
          </a:p>
          <a:p>
            <a:pPr marL="0" indent="0">
              <a:buNone/>
            </a:pPr>
            <a:r>
              <a:rPr lang="en-US" dirty="0"/>
              <a:t>        </a:t>
            </a:r>
            <a:r>
              <a:rPr lang="en-US" dirty="0" err="1"/>
              <a:t>app.use</a:t>
            </a:r>
            <a:r>
              <a:rPr lang="en-US" dirty="0"/>
              <a:t>(function(error, req,  res, next){</a:t>
            </a:r>
          </a:p>
          <a:p>
            <a:pPr marL="0" indent="0">
              <a:buNone/>
            </a:pPr>
            <a:endParaRPr lang="en-US" dirty="0"/>
          </a:p>
          <a:p>
            <a:pPr marL="0" indent="0">
              <a:buNone/>
            </a:pPr>
            <a:r>
              <a:rPr lang="en-US" b="1" dirty="0">
                <a:solidFill>
                  <a:schemeClr val="bg1">
                    <a:lumMod val="65000"/>
                  </a:schemeClr>
                </a:solidFill>
              </a:rPr>
              <a:t> //Error the handle here</a:t>
            </a:r>
            <a:br>
              <a:rPr lang="en-US" dirty="0"/>
            </a:br>
            <a:r>
              <a:rPr lang="en-US" dirty="0"/>
              <a:t>      </a:t>
            </a:r>
            <a:br>
              <a:rPr lang="en-US" dirty="0"/>
            </a:br>
            <a:r>
              <a:rPr lang="en-US" dirty="0"/>
              <a:t>})</a:t>
            </a:r>
          </a:p>
          <a:p>
            <a:endParaRPr lang="en-US" dirty="0"/>
          </a:p>
          <a:p>
            <a:endParaRPr lang="en-US" dirty="0"/>
          </a:p>
        </p:txBody>
      </p:sp>
    </p:spTree>
    <p:extLst>
      <p:ext uri="{BB962C8B-B14F-4D97-AF65-F5344CB8AC3E}">
        <p14:creationId xmlns:p14="http://schemas.microsoft.com/office/powerpoint/2010/main" val="31317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BE0F-51F0-470A-B50E-E0CF8511D84D}"/>
              </a:ext>
            </a:extLst>
          </p:cNvPr>
          <p:cNvSpPr>
            <a:spLocks noGrp="1"/>
          </p:cNvSpPr>
          <p:nvPr>
            <p:ph type="title"/>
          </p:nvPr>
        </p:nvSpPr>
        <p:spPr/>
        <p:txBody>
          <a:bodyPr/>
          <a:lstStyle/>
          <a:p>
            <a:r>
              <a:rPr lang="en-US" dirty="0"/>
              <a:t>Receiving Data on Server</a:t>
            </a:r>
          </a:p>
        </p:txBody>
      </p:sp>
      <p:sp>
        <p:nvSpPr>
          <p:cNvPr id="3" name="Content Placeholder 2">
            <a:extLst>
              <a:ext uri="{FF2B5EF4-FFF2-40B4-BE49-F238E27FC236}">
                <a16:creationId xmlns:a16="http://schemas.microsoft.com/office/drawing/2014/main" id="{A2A1AEB5-5E3E-46F7-A54F-B1E80E2EF3B1}"/>
              </a:ext>
            </a:extLst>
          </p:cNvPr>
          <p:cNvSpPr>
            <a:spLocks noGrp="1"/>
          </p:cNvSpPr>
          <p:nvPr>
            <p:ph idx="1"/>
          </p:nvPr>
        </p:nvSpPr>
        <p:spPr/>
        <p:txBody>
          <a:bodyPr/>
          <a:lstStyle/>
          <a:p>
            <a:r>
              <a:rPr lang="en-US" dirty="0"/>
              <a:t>The middleware approach allows us to attach as much functionality as needed without messing up with the whole application.</a:t>
            </a:r>
          </a:p>
          <a:p>
            <a:pPr marL="0" indent="0">
              <a:buNone/>
            </a:pPr>
            <a:endParaRPr lang="en-US" dirty="0"/>
          </a:p>
          <a:p>
            <a:pPr marL="0" indent="0">
              <a:buNone/>
            </a:pPr>
            <a:r>
              <a:rPr lang="en-US" b="1" dirty="0"/>
              <a:t>Example&gt;</a:t>
            </a:r>
          </a:p>
          <a:p>
            <a:pPr marL="0" indent="0">
              <a:buNone/>
            </a:pPr>
            <a:r>
              <a:rPr lang="en-US" dirty="0"/>
              <a:t>app.use(</a:t>
            </a:r>
            <a:r>
              <a:rPr lang="en-US" dirty="0" err="1"/>
              <a:t>bodyParser.urlencoded</a:t>
            </a:r>
            <a:r>
              <a:rPr lang="en-US" dirty="0"/>
              <a:t>());</a:t>
            </a:r>
          </a:p>
          <a:p>
            <a:pPr marL="0" indent="0">
              <a:buNone/>
            </a:pPr>
            <a:r>
              <a:rPr lang="en-US" dirty="0"/>
              <a:t>app.use(</a:t>
            </a:r>
            <a:r>
              <a:rPr lang="en-US" dirty="0" err="1"/>
              <a:t>bodyParser.json</a:t>
            </a:r>
            <a:r>
              <a:rPr lang="en-US" dirty="0"/>
              <a:t>());</a:t>
            </a:r>
          </a:p>
          <a:p>
            <a:endParaRPr lang="en-US" dirty="0"/>
          </a:p>
        </p:txBody>
      </p:sp>
    </p:spTree>
    <p:extLst>
      <p:ext uri="{BB962C8B-B14F-4D97-AF65-F5344CB8AC3E}">
        <p14:creationId xmlns:p14="http://schemas.microsoft.com/office/powerpoint/2010/main" val="364928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B7E9-8A74-482A-BEE3-611EA38736F3}"/>
              </a:ext>
            </a:extLst>
          </p:cNvPr>
          <p:cNvSpPr>
            <a:spLocks noGrp="1"/>
          </p:cNvSpPr>
          <p:nvPr>
            <p:ph type="title"/>
          </p:nvPr>
        </p:nvSpPr>
        <p:spPr/>
        <p:txBody>
          <a:bodyPr/>
          <a:lstStyle/>
          <a:p>
            <a:r>
              <a:rPr lang="en-US" dirty="0"/>
              <a:t>Working with file system</a:t>
            </a:r>
          </a:p>
        </p:txBody>
      </p:sp>
      <p:sp>
        <p:nvSpPr>
          <p:cNvPr id="3" name="Content Placeholder 2">
            <a:extLst>
              <a:ext uri="{FF2B5EF4-FFF2-40B4-BE49-F238E27FC236}">
                <a16:creationId xmlns:a16="http://schemas.microsoft.com/office/drawing/2014/main" id="{595B97B2-58F6-4A03-A626-593C43261D8B}"/>
              </a:ext>
            </a:extLst>
          </p:cNvPr>
          <p:cNvSpPr>
            <a:spLocks noGrp="1"/>
          </p:cNvSpPr>
          <p:nvPr>
            <p:ph idx="1"/>
          </p:nvPr>
        </p:nvSpPr>
        <p:spPr/>
        <p:txBody>
          <a:bodyPr/>
          <a:lstStyle/>
          <a:p>
            <a:r>
              <a:rPr lang="en-US" dirty="0"/>
              <a:t>Node.js provides a comprehensive API for working with file systems.</a:t>
            </a:r>
          </a:p>
          <a:p>
            <a:endParaRPr lang="en-US" dirty="0"/>
          </a:p>
          <a:p>
            <a:r>
              <a:rPr lang="en-US" dirty="0"/>
              <a:t>Read files</a:t>
            </a:r>
          </a:p>
          <a:p>
            <a:r>
              <a:rPr lang="en-US" dirty="0"/>
              <a:t>Create files</a:t>
            </a:r>
          </a:p>
          <a:p>
            <a:r>
              <a:rPr lang="en-US" dirty="0"/>
              <a:t>Update files</a:t>
            </a:r>
          </a:p>
          <a:p>
            <a:r>
              <a:rPr lang="en-US" dirty="0"/>
              <a:t>Delete files</a:t>
            </a:r>
          </a:p>
          <a:p>
            <a:r>
              <a:rPr lang="en-US" dirty="0"/>
              <a:t>Rename files</a:t>
            </a:r>
          </a:p>
          <a:p>
            <a:endParaRPr lang="en-US" dirty="0"/>
          </a:p>
          <a:p>
            <a:endParaRPr lang="en-US" dirty="0"/>
          </a:p>
        </p:txBody>
      </p:sp>
    </p:spTree>
    <p:extLst>
      <p:ext uri="{BB962C8B-B14F-4D97-AF65-F5344CB8AC3E}">
        <p14:creationId xmlns:p14="http://schemas.microsoft.com/office/powerpoint/2010/main" val="181429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01B3-CA1F-4B46-AE2B-4DD84C24EAD9}"/>
              </a:ext>
            </a:extLst>
          </p:cNvPr>
          <p:cNvSpPr>
            <a:spLocks noGrp="1"/>
          </p:cNvSpPr>
          <p:nvPr>
            <p:ph type="title"/>
          </p:nvPr>
        </p:nvSpPr>
        <p:spPr/>
        <p:txBody>
          <a:bodyPr/>
          <a:lstStyle/>
          <a:p>
            <a:r>
              <a:rPr lang="en-US" dirty="0"/>
              <a:t>Headers</a:t>
            </a:r>
          </a:p>
        </p:txBody>
      </p:sp>
      <p:sp>
        <p:nvSpPr>
          <p:cNvPr id="3" name="Content Placeholder 2">
            <a:extLst>
              <a:ext uri="{FF2B5EF4-FFF2-40B4-BE49-F238E27FC236}">
                <a16:creationId xmlns:a16="http://schemas.microsoft.com/office/drawing/2014/main" id="{EA74F6E2-3B97-4673-80BF-DAFD07D5579A}"/>
              </a:ext>
            </a:extLst>
          </p:cNvPr>
          <p:cNvSpPr>
            <a:spLocks noGrp="1"/>
          </p:cNvSpPr>
          <p:nvPr>
            <p:ph idx="1"/>
          </p:nvPr>
        </p:nvSpPr>
        <p:spPr/>
        <p:txBody>
          <a:bodyPr/>
          <a:lstStyle/>
          <a:p>
            <a:pPr lvl="0"/>
            <a:r>
              <a:rPr lang="en-US" altLang="en-US" dirty="0">
                <a:latin typeface="Arial" panose="020B0604020202020204" pitchFamily="34" charset="0"/>
                <a:cs typeface="Arial" panose="020B0604020202020204" pitchFamily="34" charset="0"/>
              </a:rPr>
              <a:t>HTTP headers allow the client and the server to pass additional information with the request or the response. A request header consists of its case-insensitive name followed by a colon </a:t>
            </a:r>
            <a:r>
              <a:rPr lang="en-US" dirty="0">
                <a:latin typeface="Arial" panose="020B0604020202020204" pitchFamily="34" charset="0"/>
                <a:cs typeface="Arial" panose="020B0604020202020204" pitchFamily="34" charset="0"/>
              </a:rPr>
              <a:t>then by its value (without line breaks). Leading white space before the value is ignored.</a:t>
            </a:r>
          </a:p>
          <a:p>
            <a:pPr lvl="0"/>
            <a:endParaRPr lang="en-US" dirty="0">
              <a:latin typeface="Arial" panose="020B0604020202020204" pitchFamily="34" charset="0"/>
              <a:cs typeface="Arial" panose="020B0604020202020204" pitchFamily="34" charset="0"/>
            </a:endParaRPr>
          </a:p>
          <a:p>
            <a:endParaRPr lang="en-US" dirty="0"/>
          </a:p>
        </p:txBody>
      </p:sp>
      <p:pic>
        <p:nvPicPr>
          <p:cNvPr id="4" name="Picture 2" descr="Image result for server icon">
            <a:extLst>
              <a:ext uri="{FF2B5EF4-FFF2-40B4-BE49-F238E27FC236}">
                <a16:creationId xmlns:a16="http://schemas.microsoft.com/office/drawing/2014/main" id="{63F6F4D6-C164-403D-9FD4-AC4DD16A0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483" y="4152900"/>
            <a:ext cx="21590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Image result for browser icon">
            <a:extLst>
              <a:ext uri="{FF2B5EF4-FFF2-40B4-BE49-F238E27FC236}">
                <a16:creationId xmlns:a16="http://schemas.microsoft.com/office/drawing/2014/main" id="{B59397DD-B3CD-4079-9A45-B4C85D8D7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805" y="3972689"/>
            <a:ext cx="1048828" cy="10488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Related image">
            <a:extLst>
              <a:ext uri="{FF2B5EF4-FFF2-40B4-BE49-F238E27FC236}">
                <a16:creationId xmlns:a16="http://schemas.microsoft.com/office/drawing/2014/main" id="{770C9134-7F9D-48F4-B9B4-0DA48519A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903" y="5145343"/>
            <a:ext cx="1162730" cy="114141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C159CA3E-DCE7-415F-9FC5-716771F3E83E}"/>
              </a:ext>
            </a:extLst>
          </p:cNvPr>
          <p:cNvCxnSpPr/>
          <p:nvPr/>
        </p:nvCxnSpPr>
        <p:spPr>
          <a:xfrm flipH="1">
            <a:off x="3950822" y="5021517"/>
            <a:ext cx="42175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1641997-8EAF-4EEC-BC47-2788B94CFC71}"/>
              </a:ext>
            </a:extLst>
          </p:cNvPr>
          <p:cNvCxnSpPr/>
          <p:nvPr/>
        </p:nvCxnSpPr>
        <p:spPr>
          <a:xfrm>
            <a:off x="3950822" y="5508882"/>
            <a:ext cx="4354978" cy="158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29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051C-0763-433F-96E5-5A52C9B34DDF}"/>
              </a:ext>
            </a:extLst>
          </p:cNvPr>
          <p:cNvSpPr>
            <a:spLocks noGrp="1"/>
          </p:cNvSpPr>
          <p:nvPr>
            <p:ph type="title"/>
          </p:nvPr>
        </p:nvSpPr>
        <p:spPr/>
        <p:txBody>
          <a:bodyPr/>
          <a:lstStyle/>
          <a:p>
            <a:r>
              <a:rPr lang="en-US" dirty="0"/>
              <a:t>Authentication in Node.js</a:t>
            </a:r>
          </a:p>
        </p:txBody>
      </p:sp>
      <p:sp>
        <p:nvSpPr>
          <p:cNvPr id="3" name="Content Placeholder 2">
            <a:extLst>
              <a:ext uri="{FF2B5EF4-FFF2-40B4-BE49-F238E27FC236}">
                <a16:creationId xmlns:a16="http://schemas.microsoft.com/office/drawing/2014/main" id="{E2FD284C-BE54-47D5-A63D-EAA997C20BAD}"/>
              </a:ext>
            </a:extLst>
          </p:cNvPr>
          <p:cNvSpPr>
            <a:spLocks noGrp="1"/>
          </p:cNvSpPr>
          <p:nvPr>
            <p:ph idx="1"/>
          </p:nvPr>
        </p:nvSpPr>
        <p:spPr/>
        <p:txBody>
          <a:bodyPr/>
          <a:lstStyle/>
          <a:p>
            <a:pPr lvl="1"/>
            <a:r>
              <a:rPr lang="en-US" dirty="0">
                <a:latin typeface="Arial" panose="020B0604020202020204" pitchFamily="34" charset="0"/>
                <a:cs typeface="Arial" panose="020B0604020202020204" pitchFamily="34" charset="0"/>
              </a:rPr>
              <a:t>Passport.js is a comprehensive library for authenticating locally as well as with 3</a:t>
            </a:r>
            <a:r>
              <a:rPr lang="en-US" baseline="30000" dirty="0">
                <a:latin typeface="Arial" panose="020B0604020202020204" pitchFamily="34" charset="0"/>
                <a:cs typeface="Arial" panose="020B0604020202020204" pitchFamily="34" charset="0"/>
              </a:rPr>
              <a:t>rd</a:t>
            </a:r>
            <a:r>
              <a:rPr lang="en-US" dirty="0">
                <a:latin typeface="Arial" panose="020B0604020202020204" pitchFamily="34" charset="0"/>
                <a:cs typeface="Arial" panose="020B0604020202020204" pitchFamily="34" charset="0"/>
              </a:rPr>
              <a:t> part providers.</a:t>
            </a:r>
          </a:p>
          <a:p>
            <a:pPr lvl="1"/>
            <a:endParaRPr lang="en-US" dirty="0">
              <a:latin typeface="Arial" panose="020B0604020202020204" pitchFamily="34" charset="0"/>
              <a:cs typeface="Arial" panose="020B0604020202020204" pitchFamily="34" charset="0"/>
            </a:endParaRPr>
          </a:p>
          <a:p>
            <a:pPr marL="457200" lvl="1" indent="0">
              <a:buNone/>
            </a:pPr>
            <a:r>
              <a:rPr lang="en-US" b="1" dirty="0">
                <a:latin typeface="Arial" panose="020B0604020202020204" pitchFamily="34" charset="0"/>
                <a:cs typeface="Arial" panose="020B0604020202020204" pitchFamily="34" charset="0"/>
              </a:rPr>
              <a:t>Example&gt;</a:t>
            </a:r>
          </a:p>
          <a:p>
            <a:pPr marL="457200" lvl="1" indent="0">
              <a:buNone/>
            </a:pPr>
            <a:r>
              <a:rPr lang="en-US" dirty="0">
                <a:latin typeface="Arial" panose="020B0604020202020204" pitchFamily="34" charset="0"/>
                <a:cs typeface="Arial" panose="020B0604020202020204" pitchFamily="34" charset="0"/>
              </a:rPr>
              <a:t>Facebook,</a:t>
            </a:r>
          </a:p>
          <a:p>
            <a:pPr marL="457200" lvl="1" indent="0">
              <a:buNone/>
            </a:pPr>
            <a:r>
              <a:rPr lang="en-US" dirty="0">
                <a:latin typeface="Arial" panose="020B0604020202020204" pitchFamily="34" charset="0"/>
                <a:cs typeface="Arial" panose="020B0604020202020204" pitchFamily="34" charset="0"/>
              </a:rPr>
              <a:t>Google</a:t>
            </a:r>
          </a:p>
          <a:p>
            <a:pPr marL="457200" lvl="1" indent="0">
              <a:buNone/>
            </a:pPr>
            <a:r>
              <a:rPr lang="en-US" dirty="0">
                <a:latin typeface="Arial" panose="020B0604020202020204" pitchFamily="34" charset="0"/>
                <a:cs typeface="Arial" panose="020B0604020202020204" pitchFamily="34" charset="0"/>
              </a:rPr>
              <a:t>Twitter</a:t>
            </a:r>
          </a:p>
          <a:p>
            <a:endParaRPr lang="en-US" dirty="0"/>
          </a:p>
        </p:txBody>
      </p:sp>
    </p:spTree>
    <p:extLst>
      <p:ext uri="{BB962C8B-B14F-4D97-AF65-F5344CB8AC3E}">
        <p14:creationId xmlns:p14="http://schemas.microsoft.com/office/powerpoint/2010/main" val="72715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25DE-DA48-4387-8F76-BB541F7169ED}"/>
              </a:ext>
            </a:extLst>
          </p:cNvPr>
          <p:cNvSpPr>
            <a:spLocks noGrp="1"/>
          </p:cNvSpPr>
          <p:nvPr>
            <p:ph type="title"/>
          </p:nvPr>
        </p:nvSpPr>
        <p:spPr/>
        <p:txBody>
          <a:bodyPr/>
          <a:lstStyle/>
          <a:p>
            <a:r>
              <a:rPr lang="en-US" dirty="0"/>
              <a:t>Passport.js</a:t>
            </a:r>
          </a:p>
        </p:txBody>
      </p:sp>
      <p:sp>
        <p:nvSpPr>
          <p:cNvPr id="3" name="Content Placeholder 2">
            <a:extLst>
              <a:ext uri="{FF2B5EF4-FFF2-40B4-BE49-F238E27FC236}">
                <a16:creationId xmlns:a16="http://schemas.microsoft.com/office/drawing/2014/main" id="{5A2D00BB-D598-41D3-B0AF-6A04A5B548A5}"/>
              </a:ext>
            </a:extLst>
          </p:cNvPr>
          <p:cNvSpPr>
            <a:spLocks noGrp="1"/>
          </p:cNvSpPr>
          <p:nvPr>
            <p:ph idx="1"/>
          </p:nvPr>
        </p:nvSpPr>
        <p:spPr/>
        <p:txBody>
          <a:bodyPr/>
          <a:lstStyle/>
          <a:p>
            <a:pPr marL="0" indent="0">
              <a:buNone/>
            </a:pPr>
            <a:r>
              <a:rPr lang="en-US" b="1" dirty="0"/>
              <a:t>Initialize the library</a:t>
            </a:r>
          </a:p>
          <a:p>
            <a:endParaRPr lang="en-US" dirty="0"/>
          </a:p>
          <a:p>
            <a:pPr marL="0" indent="0">
              <a:buNone/>
            </a:pPr>
            <a:r>
              <a:rPr lang="en-US" dirty="0"/>
              <a:t>var passport = require(‘passport’);</a:t>
            </a:r>
          </a:p>
          <a:p>
            <a:pPr marL="0" indent="0">
              <a:buNone/>
            </a:pPr>
            <a:r>
              <a:rPr lang="en-US" dirty="0"/>
              <a:t>app.</a:t>
            </a:r>
            <a:r>
              <a:rPr lang="en-US" b="1" dirty="0">
                <a:solidFill>
                  <a:srgbClr val="FFFF00"/>
                </a:solidFill>
              </a:rPr>
              <a:t>use</a:t>
            </a:r>
            <a:r>
              <a:rPr lang="en-US" dirty="0"/>
              <a:t>(</a:t>
            </a:r>
            <a:r>
              <a:rPr lang="en-US" dirty="0" err="1"/>
              <a:t>passport.initialize</a:t>
            </a:r>
            <a:r>
              <a:rPr lang="en-US" dirty="0"/>
              <a:t>());</a:t>
            </a:r>
          </a:p>
          <a:p>
            <a:pPr marL="0" indent="0">
              <a:buNone/>
            </a:pPr>
            <a:r>
              <a:rPr lang="en-US" dirty="0">
                <a:solidFill>
                  <a:schemeClr val="bg1">
                    <a:lumMod val="50000"/>
                  </a:schemeClr>
                </a:solidFill>
              </a:rPr>
              <a:t>//Add session</a:t>
            </a:r>
          </a:p>
          <a:p>
            <a:pPr marL="0" indent="0">
              <a:buNone/>
            </a:pPr>
            <a:r>
              <a:rPr lang="en-US" dirty="0" err="1"/>
              <a:t>app.</a:t>
            </a:r>
            <a:r>
              <a:rPr lang="en-US" b="1" dirty="0" err="1">
                <a:solidFill>
                  <a:srgbClr val="FFFF00"/>
                </a:solidFill>
              </a:rPr>
              <a:t>use</a:t>
            </a:r>
            <a:r>
              <a:rPr lang="en-US" dirty="0"/>
              <a:t>(</a:t>
            </a:r>
            <a:r>
              <a:rPr lang="en-US" dirty="0" err="1"/>
              <a:t>passport.session</a:t>
            </a:r>
            <a:r>
              <a:rPr lang="en-US" dirty="0"/>
              <a:t>());</a:t>
            </a:r>
          </a:p>
          <a:p>
            <a:pPr marL="0" indent="0">
              <a:buNone/>
            </a:pPr>
            <a:endParaRPr lang="en-US" dirty="0"/>
          </a:p>
          <a:p>
            <a:pPr marL="0" indent="0">
              <a:buNone/>
            </a:pPr>
            <a:r>
              <a:rPr lang="en-US" b="1" dirty="0"/>
              <a:t>Implement the provider</a:t>
            </a:r>
          </a:p>
          <a:p>
            <a:pPr marL="0" indent="0">
              <a:buNone/>
            </a:pPr>
            <a:r>
              <a:rPr lang="en-US" dirty="0" err="1"/>
              <a:t>passport.</a:t>
            </a:r>
            <a:r>
              <a:rPr lang="en-US" b="1" dirty="0" err="1">
                <a:solidFill>
                  <a:srgbClr val="FFFF00"/>
                </a:solidFill>
              </a:rPr>
              <a:t>use</a:t>
            </a:r>
            <a:r>
              <a:rPr lang="en-US" dirty="0"/>
              <a:t>(new </a:t>
            </a:r>
            <a:r>
              <a:rPr lang="en-US" dirty="0" err="1"/>
              <a:t>GoogleStrategy</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10442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6205-1C87-4896-A58B-8245CE18E7E5}"/>
              </a:ext>
            </a:extLst>
          </p:cNvPr>
          <p:cNvSpPr>
            <a:spLocks noGrp="1"/>
          </p:cNvSpPr>
          <p:nvPr>
            <p:ph type="title"/>
          </p:nvPr>
        </p:nvSpPr>
        <p:spPr/>
        <p:txBody>
          <a:bodyPr/>
          <a:lstStyle/>
          <a:p>
            <a:r>
              <a:rPr lang="en-US" dirty="0"/>
              <a:t>Passport.js</a:t>
            </a:r>
          </a:p>
        </p:txBody>
      </p:sp>
      <p:sp>
        <p:nvSpPr>
          <p:cNvPr id="3" name="Content Placeholder 2">
            <a:extLst>
              <a:ext uri="{FF2B5EF4-FFF2-40B4-BE49-F238E27FC236}">
                <a16:creationId xmlns:a16="http://schemas.microsoft.com/office/drawing/2014/main" id="{0DE21AFD-9FA8-4CF1-966F-A8039AC57589}"/>
              </a:ext>
            </a:extLst>
          </p:cNvPr>
          <p:cNvSpPr>
            <a:spLocks noGrp="1"/>
          </p:cNvSpPr>
          <p:nvPr>
            <p:ph idx="1"/>
          </p:nvPr>
        </p:nvSpPr>
        <p:spPr/>
        <p:txBody>
          <a:bodyPr>
            <a:normAutofit fontScale="77500" lnSpcReduction="20000"/>
          </a:bodyPr>
          <a:lstStyle/>
          <a:p>
            <a:r>
              <a:rPr lang="en-US" dirty="0"/>
              <a:t>Define an authentication middleware for secured routes.</a:t>
            </a:r>
          </a:p>
          <a:p>
            <a:endParaRPr lang="en-US" dirty="0"/>
          </a:p>
          <a:p>
            <a:pPr marL="0" indent="0">
              <a:buNone/>
            </a:pPr>
            <a:r>
              <a:rPr lang="en-US" b="1" dirty="0"/>
              <a:t>function</a:t>
            </a:r>
            <a:r>
              <a:rPr lang="en-US" dirty="0"/>
              <a:t> authenticationMiddleware(req, res, next){</a:t>
            </a:r>
          </a:p>
          <a:p>
            <a:pPr marL="0" indent="0">
              <a:buNone/>
            </a:pPr>
            <a:r>
              <a:rPr lang="en-US" dirty="0"/>
              <a:t>	if(</a:t>
            </a:r>
            <a:r>
              <a:rPr lang="en-US" dirty="0" err="1"/>
              <a:t>req.isAuthenticated</a:t>
            </a:r>
            <a:r>
              <a:rPr lang="en-US" dirty="0"/>
              <a:t>()){</a:t>
            </a:r>
          </a:p>
          <a:p>
            <a:pPr marL="0" indent="0">
              <a:buNone/>
            </a:pPr>
            <a:r>
              <a:rPr lang="en-US" dirty="0"/>
              <a:t>		next();</a:t>
            </a:r>
          </a:p>
          <a:p>
            <a:pPr marL="0" indent="0">
              <a:buNone/>
            </a:pPr>
            <a:r>
              <a:rPr lang="en-US" dirty="0"/>
              <a:t>      } else{</a:t>
            </a:r>
          </a:p>
          <a:p>
            <a:pPr marL="0" indent="0">
              <a:buNone/>
            </a:pPr>
            <a:r>
              <a:rPr lang="en-US" dirty="0"/>
              <a:t>             res.redirect(‘/login’);  </a:t>
            </a:r>
          </a:p>
          <a:p>
            <a:pPr marL="0" indent="0">
              <a:buNone/>
            </a:pPr>
            <a:r>
              <a:rPr lang="en-US" dirty="0"/>
              <a:t>     }	</a:t>
            </a:r>
          </a:p>
          <a:p>
            <a:pPr marL="0" indent="0">
              <a:buNone/>
            </a:pPr>
            <a:r>
              <a:rPr lang="en-US" dirty="0"/>
              <a:t>}</a:t>
            </a:r>
          </a:p>
          <a:p>
            <a:pPr marL="0" indent="0">
              <a:buNone/>
            </a:pPr>
            <a:endParaRPr lang="en-US" dirty="0"/>
          </a:p>
          <a:p>
            <a:pPr marL="0" indent="0">
              <a:buNone/>
            </a:pPr>
            <a:r>
              <a:rPr lang="en-US" dirty="0"/>
              <a:t>app.</a:t>
            </a:r>
            <a:r>
              <a:rPr lang="en-US" b="1" dirty="0">
                <a:solidFill>
                  <a:srgbClr val="FFFF00"/>
                </a:solidFill>
              </a:rPr>
              <a:t>get</a:t>
            </a:r>
            <a:r>
              <a:rPr lang="en-US" dirty="0"/>
              <a:t>(/’dashboard’, authenticationMiddleware, function(req, rest){</a:t>
            </a:r>
          </a:p>
          <a:p>
            <a:pPr marL="0" indent="0">
              <a:buNone/>
            </a:pPr>
            <a:r>
              <a:rPr lang="en-US" dirty="0"/>
              <a:t>      </a:t>
            </a:r>
            <a:r>
              <a:rPr lang="en-US" dirty="0" err="1"/>
              <a:t>res.send</a:t>
            </a:r>
            <a:r>
              <a:rPr lang="en-US" dirty="0"/>
              <a:t>(‘This Is your dashboard view’);</a:t>
            </a:r>
          </a:p>
          <a:p>
            <a:pPr marL="0" indent="0">
              <a:buNone/>
            </a:pPr>
            <a:r>
              <a:rPr lang="en-US" dirty="0"/>
              <a:t>});</a:t>
            </a:r>
          </a:p>
          <a:p>
            <a:endParaRPr lang="en-US" dirty="0"/>
          </a:p>
        </p:txBody>
      </p:sp>
    </p:spTree>
    <p:extLst>
      <p:ext uri="{BB962C8B-B14F-4D97-AF65-F5344CB8AC3E}">
        <p14:creationId xmlns:p14="http://schemas.microsoft.com/office/powerpoint/2010/main" val="340954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E6A8-2623-488E-B92D-AF8D15E6EE19}"/>
              </a:ext>
            </a:extLst>
          </p:cNvPr>
          <p:cNvSpPr>
            <a:spLocks noGrp="1"/>
          </p:cNvSpPr>
          <p:nvPr>
            <p:ph type="title"/>
          </p:nvPr>
        </p:nvSpPr>
        <p:spPr/>
        <p:txBody>
          <a:bodyPr/>
          <a:lstStyle/>
          <a:p>
            <a:r>
              <a:rPr lang="en-US" dirty="0"/>
              <a:t>Headers</a:t>
            </a:r>
          </a:p>
        </p:txBody>
      </p:sp>
      <p:sp>
        <p:nvSpPr>
          <p:cNvPr id="3" name="Content Placeholder 2">
            <a:extLst>
              <a:ext uri="{FF2B5EF4-FFF2-40B4-BE49-F238E27FC236}">
                <a16:creationId xmlns:a16="http://schemas.microsoft.com/office/drawing/2014/main" id="{6E0BE128-AD4A-4D17-A909-E8D408F31AE8}"/>
              </a:ext>
            </a:extLst>
          </p:cNvPr>
          <p:cNvSpPr>
            <a:spLocks noGrp="1"/>
          </p:cNvSpPr>
          <p:nvPr>
            <p:ph idx="1"/>
          </p:nvPr>
        </p:nvSpPr>
        <p:spPr/>
        <p:txBody>
          <a:bodyPr/>
          <a:lstStyle/>
          <a:p>
            <a:r>
              <a:rPr lang="en-US" dirty="0"/>
              <a:t>HTTP headers allow the client and the </a:t>
            </a:r>
            <a:r>
              <a:rPr lang="en-US" b="1" dirty="0"/>
              <a:t>server</a:t>
            </a:r>
            <a:r>
              <a:rPr lang="en-US" dirty="0"/>
              <a:t> to pass additional information with the request or the response.</a:t>
            </a:r>
          </a:p>
          <a:p>
            <a:r>
              <a:rPr lang="en-US" b="1" dirty="0"/>
              <a:t>Example&gt;</a:t>
            </a:r>
          </a:p>
          <a:p>
            <a:pPr marL="0" indent="0">
              <a:buNone/>
            </a:pPr>
            <a:r>
              <a:rPr lang="en-US" dirty="0" err="1"/>
              <a:t>res.setHeader</a:t>
            </a:r>
            <a:r>
              <a:rPr lang="en-US" dirty="0"/>
              <a:t>(key, value);</a:t>
            </a:r>
          </a:p>
          <a:p>
            <a:endParaRPr lang="en-US" dirty="0"/>
          </a:p>
        </p:txBody>
      </p:sp>
    </p:spTree>
    <p:extLst>
      <p:ext uri="{BB962C8B-B14F-4D97-AF65-F5344CB8AC3E}">
        <p14:creationId xmlns:p14="http://schemas.microsoft.com/office/powerpoint/2010/main" val="187515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346C-B0D1-4491-9BF0-D219C6DE36DC}"/>
              </a:ext>
            </a:extLst>
          </p:cNvPr>
          <p:cNvSpPr>
            <a:spLocks noGrp="1"/>
          </p:cNvSpPr>
          <p:nvPr>
            <p:ph type="title"/>
          </p:nvPr>
        </p:nvSpPr>
        <p:spPr/>
        <p:txBody>
          <a:bodyPr/>
          <a:lstStyle/>
          <a:p>
            <a:r>
              <a:rPr lang="en-US" dirty="0"/>
              <a:t>Server Errors</a:t>
            </a:r>
          </a:p>
        </p:txBody>
      </p:sp>
      <p:sp>
        <p:nvSpPr>
          <p:cNvPr id="3" name="Content Placeholder 2">
            <a:extLst>
              <a:ext uri="{FF2B5EF4-FFF2-40B4-BE49-F238E27FC236}">
                <a16:creationId xmlns:a16="http://schemas.microsoft.com/office/drawing/2014/main" id="{C22845B7-C49B-4A45-B5ED-25711F7949DB}"/>
              </a:ext>
            </a:extLst>
          </p:cNvPr>
          <p:cNvSpPr>
            <a:spLocks noGrp="1"/>
          </p:cNvSpPr>
          <p:nvPr>
            <p:ph idx="1"/>
          </p:nvPr>
        </p:nvSpPr>
        <p:spPr/>
        <p:txBody>
          <a:bodyPr/>
          <a:lstStyle/>
          <a:p>
            <a:r>
              <a:rPr lang="en-US" dirty="0"/>
              <a:t>1xx Informational responses.</a:t>
            </a:r>
          </a:p>
          <a:p>
            <a:r>
              <a:rPr lang="en-US" dirty="0"/>
              <a:t>2xx Success.</a:t>
            </a:r>
          </a:p>
          <a:p>
            <a:r>
              <a:rPr lang="en-US" dirty="0"/>
              <a:t>3xx Redirection.</a:t>
            </a:r>
          </a:p>
          <a:p>
            <a:r>
              <a:rPr lang="en-US" dirty="0"/>
              <a:t>4xx Client errors.</a:t>
            </a:r>
          </a:p>
          <a:p>
            <a:r>
              <a:rPr lang="en-US" dirty="0"/>
              <a:t>5xx Server errors.</a:t>
            </a:r>
          </a:p>
          <a:p>
            <a:endParaRPr lang="en-US" dirty="0"/>
          </a:p>
          <a:p>
            <a:r>
              <a:rPr lang="en-US" b="1" dirty="0"/>
              <a:t>Example&gt;</a:t>
            </a:r>
          </a:p>
          <a:p>
            <a:r>
              <a:rPr lang="en-US" dirty="0" err="1"/>
              <a:t>res.status</a:t>
            </a:r>
            <a:r>
              <a:rPr lang="en-US" dirty="0"/>
              <a:t>(400)</a:t>
            </a:r>
          </a:p>
          <a:p>
            <a:endParaRPr lang="en-US" dirty="0"/>
          </a:p>
          <a:p>
            <a:endParaRPr lang="en-US" dirty="0"/>
          </a:p>
        </p:txBody>
      </p:sp>
    </p:spTree>
    <p:extLst>
      <p:ext uri="{BB962C8B-B14F-4D97-AF65-F5344CB8AC3E}">
        <p14:creationId xmlns:p14="http://schemas.microsoft.com/office/powerpoint/2010/main" val="221462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B500-CC0E-42E3-BF50-34710B2EB33B}"/>
              </a:ext>
            </a:extLst>
          </p:cNvPr>
          <p:cNvSpPr>
            <a:spLocks noGrp="1"/>
          </p:cNvSpPr>
          <p:nvPr>
            <p:ph type="ctrTitle"/>
          </p:nvPr>
        </p:nvSpPr>
        <p:spPr/>
        <p:txBody>
          <a:bodyPr/>
          <a:lstStyle/>
          <a:p>
            <a:r>
              <a:rPr lang="en-US" dirty="0"/>
              <a:t>Lecture 30</a:t>
            </a:r>
          </a:p>
        </p:txBody>
      </p:sp>
      <p:sp>
        <p:nvSpPr>
          <p:cNvPr id="3" name="Subtitle 2">
            <a:extLst>
              <a:ext uri="{FF2B5EF4-FFF2-40B4-BE49-F238E27FC236}">
                <a16:creationId xmlns:a16="http://schemas.microsoft.com/office/drawing/2014/main" id="{336E6479-44EE-4D89-A4D3-F019132B379E}"/>
              </a:ext>
            </a:extLst>
          </p:cNvPr>
          <p:cNvSpPr>
            <a:spLocks noGrp="1"/>
          </p:cNvSpPr>
          <p:nvPr>
            <p:ph type="subTitle" idx="1"/>
          </p:nvPr>
        </p:nvSpPr>
        <p:spPr/>
        <p:txBody>
          <a:bodyPr/>
          <a:lstStyle/>
          <a:p>
            <a:r>
              <a:rPr lang="en-US" dirty="0"/>
              <a:t>Node.js</a:t>
            </a:r>
          </a:p>
        </p:txBody>
      </p:sp>
    </p:spTree>
    <p:extLst>
      <p:ext uri="{BB962C8B-B14F-4D97-AF65-F5344CB8AC3E}">
        <p14:creationId xmlns:p14="http://schemas.microsoft.com/office/powerpoint/2010/main" val="3413020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57F1-1729-4FCB-B692-FD8987ECF614}"/>
              </a:ext>
            </a:extLst>
          </p:cNvPr>
          <p:cNvSpPr>
            <a:spLocks noGrp="1"/>
          </p:cNvSpPr>
          <p:nvPr>
            <p:ph type="title"/>
          </p:nvPr>
        </p:nvSpPr>
        <p:spPr/>
        <p:txBody>
          <a:bodyPr/>
          <a:lstStyle/>
          <a:p>
            <a:r>
              <a:rPr lang="en-US" dirty="0"/>
              <a:t>What is a Promise? (ES6)</a:t>
            </a:r>
          </a:p>
        </p:txBody>
      </p:sp>
      <p:sp>
        <p:nvSpPr>
          <p:cNvPr id="3" name="Content Placeholder 2">
            <a:extLst>
              <a:ext uri="{FF2B5EF4-FFF2-40B4-BE49-F238E27FC236}">
                <a16:creationId xmlns:a16="http://schemas.microsoft.com/office/drawing/2014/main" id="{EB6D3A81-BCC4-49FC-AEB7-B69FD1E61E6B}"/>
              </a:ext>
            </a:extLst>
          </p:cNvPr>
          <p:cNvSpPr>
            <a:spLocks noGrp="1"/>
          </p:cNvSpPr>
          <p:nvPr>
            <p:ph idx="1"/>
          </p:nvPr>
        </p:nvSpPr>
        <p:spPr/>
        <p:txBody>
          <a:bodyPr/>
          <a:lstStyle/>
          <a:p>
            <a:r>
              <a:rPr lang="en-US" dirty="0"/>
              <a:t>A special object that can have two special states:</a:t>
            </a:r>
          </a:p>
          <a:p>
            <a:endParaRPr lang="en-US" dirty="0"/>
          </a:p>
          <a:p>
            <a:pPr marL="0" indent="0">
              <a:buNone/>
            </a:pPr>
            <a:r>
              <a:rPr lang="en-US" dirty="0"/>
              <a:t>1). Successfully fulfilled</a:t>
            </a:r>
          </a:p>
          <a:p>
            <a:pPr marL="0" indent="0">
              <a:buNone/>
            </a:pPr>
            <a:r>
              <a:rPr lang="en-US" dirty="0"/>
              <a:t>2). Rejected</a:t>
            </a:r>
          </a:p>
          <a:p>
            <a:endParaRPr lang="en-US" dirty="0"/>
          </a:p>
        </p:txBody>
      </p:sp>
      <p:sp>
        <p:nvSpPr>
          <p:cNvPr id="4" name="Oval 3">
            <a:extLst>
              <a:ext uri="{FF2B5EF4-FFF2-40B4-BE49-F238E27FC236}">
                <a16:creationId xmlns:a16="http://schemas.microsoft.com/office/drawing/2014/main" id="{EB2D0D92-9386-4D22-831A-CE89DDEA2DEC}"/>
              </a:ext>
            </a:extLst>
          </p:cNvPr>
          <p:cNvSpPr/>
          <p:nvPr/>
        </p:nvSpPr>
        <p:spPr>
          <a:xfrm>
            <a:off x="7239000" y="3416300"/>
            <a:ext cx="190500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cxnSp>
        <p:nvCxnSpPr>
          <p:cNvPr id="5" name="Straight Arrow Connector 4">
            <a:extLst>
              <a:ext uri="{FF2B5EF4-FFF2-40B4-BE49-F238E27FC236}">
                <a16:creationId xmlns:a16="http://schemas.microsoft.com/office/drawing/2014/main" id="{A3821AE5-C0BE-41E3-A6AA-0DB7341D353F}"/>
              </a:ext>
            </a:extLst>
          </p:cNvPr>
          <p:cNvCxnSpPr>
            <a:stCxn id="4" idx="5"/>
            <a:endCxn id="8" idx="0"/>
          </p:cNvCxnSpPr>
          <p:nvPr/>
        </p:nvCxnSpPr>
        <p:spPr>
          <a:xfrm>
            <a:off x="8865019" y="4153429"/>
            <a:ext cx="1356737" cy="157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48B1FC7-E19E-4CA5-AA1B-8C21817AD4F2}"/>
              </a:ext>
            </a:extLst>
          </p:cNvPr>
          <p:cNvCxnSpPr>
            <a:stCxn id="4" idx="3"/>
            <a:endCxn id="7" idx="0"/>
          </p:cNvCxnSpPr>
          <p:nvPr/>
        </p:nvCxnSpPr>
        <p:spPr>
          <a:xfrm flipH="1">
            <a:off x="6540500" y="4153429"/>
            <a:ext cx="977481" cy="157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3DB98AC2-3840-4DAA-A763-F908DDE95EB9}"/>
              </a:ext>
            </a:extLst>
          </p:cNvPr>
          <p:cNvSpPr/>
          <p:nvPr/>
        </p:nvSpPr>
        <p:spPr>
          <a:xfrm>
            <a:off x="5716744" y="5724849"/>
            <a:ext cx="1647512" cy="4600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p>
        </p:txBody>
      </p:sp>
      <p:sp>
        <p:nvSpPr>
          <p:cNvPr id="8" name="Rounded Rectangle 7">
            <a:extLst>
              <a:ext uri="{FF2B5EF4-FFF2-40B4-BE49-F238E27FC236}">
                <a16:creationId xmlns:a16="http://schemas.microsoft.com/office/drawing/2014/main" id="{6F25FECC-4071-4C8E-89D7-016B01BF0D7A}"/>
              </a:ext>
            </a:extLst>
          </p:cNvPr>
          <p:cNvSpPr/>
          <p:nvPr/>
        </p:nvSpPr>
        <p:spPr>
          <a:xfrm>
            <a:off x="9398000" y="5724850"/>
            <a:ext cx="1647512" cy="46004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Failed</a:t>
            </a:r>
          </a:p>
        </p:txBody>
      </p:sp>
    </p:spTree>
    <p:extLst>
      <p:ext uri="{BB962C8B-B14F-4D97-AF65-F5344CB8AC3E}">
        <p14:creationId xmlns:p14="http://schemas.microsoft.com/office/powerpoint/2010/main" val="421108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D974-1494-4587-9AAF-D709DD08EAFC}"/>
              </a:ext>
            </a:extLst>
          </p:cNvPr>
          <p:cNvSpPr>
            <a:spLocks noGrp="1"/>
          </p:cNvSpPr>
          <p:nvPr>
            <p:ph type="title"/>
          </p:nvPr>
        </p:nvSpPr>
        <p:spPr/>
        <p:txBody>
          <a:bodyPr/>
          <a:lstStyle/>
          <a:p>
            <a:r>
              <a:rPr lang="en-US" dirty="0"/>
              <a:t>Understanding Promises</a:t>
            </a:r>
          </a:p>
        </p:txBody>
      </p:sp>
      <p:sp>
        <p:nvSpPr>
          <p:cNvPr id="3" name="Content Placeholder 2">
            <a:extLst>
              <a:ext uri="{FF2B5EF4-FFF2-40B4-BE49-F238E27FC236}">
                <a16:creationId xmlns:a16="http://schemas.microsoft.com/office/drawing/2014/main" id="{86A482EE-9C6A-4B88-9F87-0C3C2151CEFC}"/>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2000" dirty="0">
                <a:solidFill>
                  <a:srgbClr val="0070C0"/>
                </a:solidFill>
                <a:latin typeface="Menlo"/>
              </a:rPr>
              <a:t>.then()</a:t>
            </a:r>
            <a:r>
              <a:rPr lang="en-US" altLang="en-US" sz="2000" dirty="0">
                <a:latin typeface="medium-content-serif-font"/>
              </a:rPr>
              <a:t> always returns a new promise, it’s possible to chain promises with precise control over how and where errors are handled. </a:t>
            </a:r>
          </a:p>
          <a:p>
            <a:pPr marL="0" lvl="0" indent="0" eaLnBrk="0" fontAlgn="base" hangingPunct="0">
              <a:lnSpc>
                <a:spcPct val="100000"/>
              </a:lnSpc>
              <a:spcBef>
                <a:spcPct val="0"/>
              </a:spcBef>
              <a:spcAft>
                <a:spcPct val="0"/>
              </a:spcAft>
              <a:buNone/>
            </a:pPr>
            <a:endParaRPr lang="en-US" altLang="en-US" sz="2000" dirty="0">
              <a:latin typeface="medium-content-serif-font"/>
            </a:endParaRPr>
          </a:p>
          <a:p>
            <a:pPr marL="0" lvl="0" indent="0" eaLnBrk="0" fontAlgn="base" hangingPunct="0">
              <a:lnSpc>
                <a:spcPct val="100000"/>
              </a:lnSpc>
              <a:spcBef>
                <a:spcPct val="0"/>
              </a:spcBef>
              <a:spcAft>
                <a:spcPct val="0"/>
              </a:spcAft>
              <a:buNone/>
            </a:pPr>
            <a:r>
              <a:rPr lang="en-US" altLang="en-US" sz="2000" dirty="0">
                <a:latin typeface="medium-content-serif-font"/>
              </a:rPr>
              <a:t>Promises allow you to mimic normal synchronous code’s </a:t>
            </a:r>
            <a:r>
              <a:rPr lang="en-US" altLang="en-US" sz="2000" dirty="0">
                <a:latin typeface="Menlo"/>
              </a:rPr>
              <a:t>try</a:t>
            </a:r>
            <a:r>
              <a:rPr lang="en-US" altLang="en-US" sz="2000" dirty="0">
                <a:latin typeface="medium-content-serif-font"/>
              </a:rPr>
              <a:t>/</a:t>
            </a:r>
            <a:r>
              <a:rPr lang="en-US" altLang="en-US" sz="2000" dirty="0">
                <a:latin typeface="Menlo"/>
              </a:rPr>
              <a:t>catch </a:t>
            </a:r>
            <a:r>
              <a:rPr lang="en-US" altLang="en-US" sz="2000" dirty="0">
                <a:latin typeface="medium-content-serif-font"/>
              </a:rPr>
              <a:t>behavior.</a:t>
            </a:r>
            <a:r>
              <a:rPr lang="en-US" altLang="en-US" sz="2000" dirty="0"/>
              <a:t> </a:t>
            </a:r>
          </a:p>
          <a:p>
            <a:pPr marL="0" lvl="0" indent="0" eaLnBrk="0" fontAlgn="base" hangingPunct="0">
              <a:lnSpc>
                <a:spcPct val="100000"/>
              </a:lnSpc>
              <a:spcBef>
                <a:spcPct val="0"/>
              </a:spcBef>
              <a:spcAft>
                <a:spcPct val="0"/>
              </a:spcAft>
              <a:buNone/>
            </a:pPr>
            <a:endParaRPr lang="en-US" altLang="en-US" sz="2000" dirty="0"/>
          </a:p>
          <a:p>
            <a:pPr marL="0" lvl="0" indent="0">
              <a:buNone/>
            </a:pPr>
            <a:r>
              <a:rPr lang="en-US" altLang="en-US" sz="2000" dirty="0">
                <a:solidFill>
                  <a:srgbClr val="0070C0"/>
                </a:solidFill>
              </a:rPr>
              <a:t>.catch() </a:t>
            </a:r>
            <a:r>
              <a:rPr lang="en-US" altLang="en-US" sz="2000" dirty="0">
                <a:latin typeface="medium-content-serif-font"/>
              </a:rPr>
              <a:t>provides the error generated by the previous lecture.</a:t>
            </a:r>
            <a:endParaRPr lang="en-US" altLang="en-US" sz="2000" dirty="0">
              <a:solidFill>
                <a:srgbClr val="0070C0"/>
              </a:solidFill>
            </a:endParaRPr>
          </a:p>
          <a:p>
            <a:endParaRPr lang="en-US" dirty="0"/>
          </a:p>
        </p:txBody>
      </p:sp>
    </p:spTree>
    <p:extLst>
      <p:ext uri="{BB962C8B-B14F-4D97-AF65-F5344CB8AC3E}">
        <p14:creationId xmlns:p14="http://schemas.microsoft.com/office/powerpoint/2010/main" val="421875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E04D-CE5B-467C-BC80-756FE95F0581}"/>
              </a:ext>
            </a:extLst>
          </p:cNvPr>
          <p:cNvSpPr>
            <a:spLocks noGrp="1"/>
          </p:cNvSpPr>
          <p:nvPr>
            <p:ph type="title"/>
          </p:nvPr>
        </p:nvSpPr>
        <p:spPr/>
        <p:txBody>
          <a:bodyPr/>
          <a:lstStyle/>
          <a:p>
            <a:r>
              <a:rPr lang="en-US" dirty="0"/>
              <a:t>Understanding Promises</a:t>
            </a:r>
          </a:p>
        </p:txBody>
      </p:sp>
      <p:sp>
        <p:nvSpPr>
          <p:cNvPr id="4" name="TextBox 3">
            <a:extLst>
              <a:ext uri="{FF2B5EF4-FFF2-40B4-BE49-F238E27FC236}">
                <a16:creationId xmlns:a16="http://schemas.microsoft.com/office/drawing/2014/main" id="{3B40D6BF-0BB8-41DA-85AF-48848FA51999}"/>
              </a:ext>
            </a:extLst>
          </p:cNvPr>
          <p:cNvSpPr txBox="1"/>
          <p:nvPr/>
        </p:nvSpPr>
        <p:spPr>
          <a:xfrm>
            <a:off x="380254" y="2476500"/>
            <a:ext cx="3865161" cy="4524315"/>
          </a:xfrm>
          <a:prstGeom prst="rect">
            <a:avLst/>
          </a:prstGeom>
          <a:noFill/>
        </p:spPr>
        <p:txBody>
          <a:bodyPr wrap="none" rtlCol="0">
            <a:spAutoFit/>
          </a:bodyPr>
          <a:lstStyle/>
          <a:p>
            <a:r>
              <a:rPr lang="en-US" b="1" dirty="0">
                <a:solidFill>
                  <a:srgbClr val="0070C0"/>
                </a:solidFill>
              </a:rPr>
              <a:t>function</a:t>
            </a:r>
            <a:r>
              <a:rPr lang="en-US" dirty="0"/>
              <a:t> </a:t>
            </a:r>
            <a:r>
              <a:rPr lang="en-US" b="1" dirty="0" err="1"/>
              <a:t>saveFiles</a:t>
            </a:r>
            <a:r>
              <a:rPr lang="en-US" dirty="0"/>
              <a:t>(</a:t>
            </a:r>
            <a:r>
              <a:rPr lang="en-US" i="1" dirty="0">
                <a:solidFill>
                  <a:srgbClr val="00B050"/>
                </a:solidFill>
              </a:rPr>
              <a:t>success</a:t>
            </a:r>
            <a:r>
              <a:rPr lang="en-US" dirty="0"/>
              <a:t>, </a:t>
            </a:r>
            <a:r>
              <a:rPr lang="en-US" i="1" dirty="0">
                <a:solidFill>
                  <a:srgbClr val="FF0000"/>
                </a:solidFill>
              </a:rPr>
              <a:t>error</a:t>
            </a:r>
            <a:r>
              <a:rPr lang="en-US" dirty="0"/>
              <a:t>){</a:t>
            </a:r>
          </a:p>
          <a:p>
            <a:endParaRPr lang="en-US" dirty="0"/>
          </a:p>
          <a:p>
            <a:r>
              <a:rPr lang="en-US" dirty="0" err="1"/>
              <a:t>var</a:t>
            </a:r>
            <a:r>
              <a:rPr lang="en-US" dirty="0"/>
              <a:t> data = {</a:t>
            </a:r>
          </a:p>
          <a:p>
            <a:r>
              <a:rPr lang="en-US" dirty="0"/>
              <a:t>  </a:t>
            </a:r>
            <a:r>
              <a:rPr lang="en-US" dirty="0" err="1"/>
              <a:t>name:’Khurram</a:t>
            </a:r>
            <a:r>
              <a:rPr lang="en-US" dirty="0"/>
              <a:t>’</a:t>
            </a:r>
          </a:p>
          <a:p>
            <a:r>
              <a:rPr lang="en-US" dirty="0"/>
              <a:t>};</a:t>
            </a:r>
          </a:p>
          <a:p>
            <a:endParaRPr lang="en-US" dirty="0"/>
          </a:p>
          <a:p>
            <a:r>
              <a:rPr lang="en-US" dirty="0" err="1"/>
              <a:t>setTimeout</a:t>
            </a:r>
            <a:r>
              <a:rPr lang="en-US" dirty="0"/>
              <a:t>(function(){</a:t>
            </a:r>
          </a:p>
          <a:p>
            <a:endParaRPr lang="en-US" dirty="0"/>
          </a:p>
          <a:p>
            <a:endParaRPr lang="en-US" dirty="0"/>
          </a:p>
          <a:p>
            <a:r>
              <a:rPr lang="en-US" dirty="0"/>
              <a:t>	success(data);</a:t>
            </a:r>
          </a:p>
          <a:p>
            <a:endParaRPr lang="en-US" dirty="0"/>
          </a:p>
          <a:p>
            <a:r>
              <a:rPr lang="en-US" dirty="0"/>
              <a:t>}, 3000);</a:t>
            </a:r>
          </a:p>
          <a:p>
            <a:endParaRPr lang="en-US" dirty="0"/>
          </a:p>
          <a:p>
            <a:r>
              <a:rPr lang="en-US" dirty="0"/>
              <a:t>}</a:t>
            </a:r>
          </a:p>
          <a:p>
            <a:endParaRPr lang="en-US" dirty="0"/>
          </a:p>
          <a:p>
            <a:endParaRPr lang="en-US" dirty="0"/>
          </a:p>
        </p:txBody>
      </p:sp>
      <p:sp>
        <p:nvSpPr>
          <p:cNvPr id="5" name="TextBox 4">
            <a:extLst>
              <a:ext uri="{FF2B5EF4-FFF2-40B4-BE49-F238E27FC236}">
                <a16:creationId xmlns:a16="http://schemas.microsoft.com/office/drawing/2014/main" id="{F42441B9-ACBF-41D6-95AD-1D913B58E7F8}"/>
              </a:ext>
            </a:extLst>
          </p:cNvPr>
          <p:cNvSpPr txBox="1"/>
          <p:nvPr/>
        </p:nvSpPr>
        <p:spPr>
          <a:xfrm>
            <a:off x="4533900" y="2336800"/>
            <a:ext cx="7366000" cy="5355312"/>
          </a:xfrm>
          <a:prstGeom prst="rect">
            <a:avLst/>
          </a:prstGeom>
          <a:noFill/>
        </p:spPr>
        <p:txBody>
          <a:bodyPr wrap="square" rtlCol="0">
            <a:spAutoFit/>
          </a:bodyPr>
          <a:lstStyle/>
          <a:p>
            <a:endParaRPr lang="en-US" b="1" dirty="0"/>
          </a:p>
          <a:p>
            <a:r>
              <a:rPr lang="en-US" b="1" dirty="0" err="1"/>
              <a:t>saveFiles</a:t>
            </a:r>
            <a:r>
              <a:rPr lang="en-US" dirty="0"/>
              <a:t>(</a:t>
            </a:r>
            <a:r>
              <a:rPr lang="en-US" dirty="0">
                <a:solidFill>
                  <a:srgbClr val="00B050"/>
                </a:solidFill>
              </a:rPr>
              <a:t>function(</a:t>
            </a:r>
            <a:r>
              <a:rPr lang="en-US" i="1" dirty="0">
                <a:solidFill>
                  <a:srgbClr val="00B050"/>
                </a:solidFill>
              </a:rPr>
              <a:t>res</a:t>
            </a:r>
            <a:r>
              <a:rPr lang="en-US" dirty="0">
                <a:solidFill>
                  <a:srgbClr val="00B050"/>
                </a:solidFill>
              </a:rPr>
              <a:t>){</a:t>
            </a:r>
          </a:p>
          <a:p>
            <a:endParaRPr lang="en-US" dirty="0">
              <a:solidFill>
                <a:srgbClr val="00B050"/>
              </a:solidFill>
            </a:endParaRPr>
          </a:p>
          <a:p>
            <a:r>
              <a:rPr lang="en-US" dirty="0" err="1"/>
              <a:t>updateFileViewer</a:t>
            </a:r>
            <a:r>
              <a:rPr lang="en-US" dirty="0"/>
              <a:t>(</a:t>
            </a:r>
            <a:r>
              <a:rPr lang="en-US" dirty="0">
                <a:solidFill>
                  <a:srgbClr val="00B050"/>
                </a:solidFill>
              </a:rPr>
              <a:t>function(){</a:t>
            </a:r>
          </a:p>
          <a:p>
            <a:r>
              <a:rPr lang="en-US" dirty="0">
                <a:solidFill>
                  <a:srgbClr val="00B050"/>
                </a:solidFill>
              </a:rPr>
              <a:t>	</a:t>
            </a:r>
          </a:p>
          <a:p>
            <a:r>
              <a:rPr lang="en-US" dirty="0">
                <a:solidFill>
                  <a:srgbClr val="00B050"/>
                </a:solidFill>
              </a:rPr>
              <a:t>		//File viewer updated	</a:t>
            </a:r>
          </a:p>
          <a:p>
            <a:endParaRPr lang="en-US" dirty="0">
              <a:solidFill>
                <a:srgbClr val="00B050"/>
              </a:solidFill>
            </a:endParaRPr>
          </a:p>
          <a:p>
            <a:r>
              <a:rPr lang="en-US" dirty="0">
                <a:solidFill>
                  <a:srgbClr val="00B050"/>
                </a:solidFill>
              </a:rPr>
              <a:t>},</a:t>
            </a:r>
            <a:r>
              <a:rPr lang="en-US" dirty="0">
                <a:solidFill>
                  <a:srgbClr val="FF0000"/>
                </a:solidFill>
              </a:rPr>
              <a:t> function(){</a:t>
            </a:r>
          </a:p>
          <a:p>
            <a:r>
              <a:rPr lang="en-US" dirty="0">
                <a:solidFill>
                  <a:srgbClr val="FF0000"/>
                </a:solidFill>
              </a:rPr>
              <a:t>		//Some error occurred while updating the viewer</a:t>
            </a:r>
          </a:p>
          <a:p>
            <a:r>
              <a:rPr lang="en-US" dirty="0">
                <a:solidFill>
                  <a:srgbClr val="FF0000"/>
                </a:solidFill>
              </a:rPr>
              <a:t>}</a:t>
            </a:r>
            <a:r>
              <a:rPr lang="en-US" dirty="0"/>
              <a:t>);</a:t>
            </a:r>
            <a:endParaRPr lang="en-US" dirty="0">
              <a:solidFill>
                <a:srgbClr val="00B050"/>
              </a:solidFill>
            </a:endParaRPr>
          </a:p>
          <a:p>
            <a:r>
              <a:rPr lang="en-US" dirty="0">
                <a:solidFill>
                  <a:srgbClr val="00B050"/>
                </a:solidFill>
              </a:rPr>
              <a:t>}</a:t>
            </a:r>
            <a:r>
              <a:rPr lang="en-US" dirty="0"/>
              <a:t>,</a:t>
            </a:r>
            <a:r>
              <a:rPr lang="en-US" dirty="0">
                <a:solidFill>
                  <a:srgbClr val="0070C0"/>
                </a:solidFill>
              </a:rPr>
              <a:t> </a:t>
            </a:r>
            <a:r>
              <a:rPr lang="en-US" dirty="0">
                <a:solidFill>
                  <a:srgbClr val="FF0000"/>
                </a:solidFill>
              </a:rPr>
              <a:t>function (){</a:t>
            </a:r>
          </a:p>
          <a:p>
            <a:endParaRPr lang="en-US" dirty="0">
              <a:solidFill>
                <a:srgbClr val="FF0000"/>
              </a:solidFill>
            </a:endParaRPr>
          </a:p>
          <a:p>
            <a:endParaRPr lang="en-US" dirty="0">
              <a:solidFill>
                <a:srgbClr val="FF0000"/>
              </a:solidFill>
            </a:endParaRPr>
          </a:p>
          <a:p>
            <a:r>
              <a:rPr lang="en-US" dirty="0">
                <a:solidFill>
                  <a:srgbClr val="FF0000"/>
                </a:solidFill>
              </a:rPr>
              <a:t>alert(‘Some error occurred’);</a:t>
            </a:r>
          </a:p>
          <a:p>
            <a:endParaRPr lang="en-US" dirty="0">
              <a:solidFill>
                <a:srgbClr val="FF0000"/>
              </a:solidFill>
            </a:endParaRPr>
          </a:p>
          <a:p>
            <a:r>
              <a:rPr lang="en-US" dirty="0">
                <a:solidFill>
                  <a:srgbClr val="FF0000"/>
                </a:solidFill>
              </a:rPr>
              <a:t>});</a:t>
            </a:r>
          </a:p>
          <a:p>
            <a:endParaRPr lang="en-US" dirty="0"/>
          </a:p>
          <a:p>
            <a:endParaRPr lang="en-US" dirty="0"/>
          </a:p>
          <a:p>
            <a:endParaRPr lang="en-US" dirty="0"/>
          </a:p>
        </p:txBody>
      </p:sp>
      <p:sp>
        <p:nvSpPr>
          <p:cNvPr id="6" name="Rectangle 5">
            <a:extLst>
              <a:ext uri="{FF2B5EF4-FFF2-40B4-BE49-F238E27FC236}">
                <a16:creationId xmlns:a16="http://schemas.microsoft.com/office/drawing/2014/main" id="{9DA124D5-FCE3-44AD-809E-4505F1A58413}"/>
              </a:ext>
            </a:extLst>
          </p:cNvPr>
          <p:cNvSpPr/>
          <p:nvPr/>
        </p:nvSpPr>
        <p:spPr>
          <a:xfrm>
            <a:off x="5124450" y="2336800"/>
            <a:ext cx="61849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Code without a promise</a:t>
            </a:r>
          </a:p>
        </p:txBody>
      </p:sp>
    </p:spTree>
    <p:extLst>
      <p:ext uri="{BB962C8B-B14F-4D97-AF65-F5344CB8AC3E}">
        <p14:creationId xmlns:p14="http://schemas.microsoft.com/office/powerpoint/2010/main" val="149067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ADFE-2A76-4BFD-8841-B029AA85026B}"/>
              </a:ext>
            </a:extLst>
          </p:cNvPr>
          <p:cNvSpPr>
            <a:spLocks noGrp="1"/>
          </p:cNvSpPr>
          <p:nvPr>
            <p:ph type="title"/>
          </p:nvPr>
        </p:nvSpPr>
        <p:spPr/>
        <p:txBody>
          <a:bodyPr/>
          <a:lstStyle/>
          <a:p>
            <a:r>
              <a:rPr lang="en-US" dirty="0"/>
              <a:t>Understanding Promises</a:t>
            </a:r>
          </a:p>
        </p:txBody>
      </p:sp>
      <p:sp>
        <p:nvSpPr>
          <p:cNvPr id="4" name="TextBox 3">
            <a:extLst>
              <a:ext uri="{FF2B5EF4-FFF2-40B4-BE49-F238E27FC236}">
                <a16:creationId xmlns:a16="http://schemas.microsoft.com/office/drawing/2014/main" id="{B8FBC125-3508-4631-BD17-9F8A9A681A46}"/>
              </a:ext>
            </a:extLst>
          </p:cNvPr>
          <p:cNvSpPr txBox="1"/>
          <p:nvPr/>
        </p:nvSpPr>
        <p:spPr>
          <a:xfrm>
            <a:off x="0" y="2057401"/>
            <a:ext cx="6630146" cy="5078313"/>
          </a:xfrm>
          <a:prstGeom prst="rect">
            <a:avLst/>
          </a:prstGeom>
          <a:noFill/>
        </p:spPr>
        <p:txBody>
          <a:bodyPr wrap="square" rtlCol="0">
            <a:spAutoFit/>
          </a:bodyPr>
          <a:lstStyle/>
          <a:p>
            <a:r>
              <a:rPr lang="en-US" b="1" dirty="0">
                <a:solidFill>
                  <a:srgbClr val="0070C0"/>
                </a:solidFill>
              </a:rPr>
              <a:t>function</a:t>
            </a:r>
            <a:r>
              <a:rPr lang="en-US" dirty="0"/>
              <a:t> </a:t>
            </a:r>
            <a:r>
              <a:rPr lang="en-US" b="1" dirty="0" err="1"/>
              <a:t>saveFiles</a:t>
            </a:r>
            <a:r>
              <a:rPr lang="en-US" dirty="0"/>
              <a:t>(</a:t>
            </a:r>
            <a:r>
              <a:rPr lang="en-US" i="1" dirty="0">
                <a:solidFill>
                  <a:srgbClr val="00B050"/>
                </a:solidFill>
              </a:rPr>
              <a:t>success</a:t>
            </a:r>
            <a:r>
              <a:rPr lang="en-US" dirty="0"/>
              <a:t>, </a:t>
            </a:r>
            <a:r>
              <a:rPr lang="en-US" i="1" dirty="0">
                <a:solidFill>
                  <a:srgbClr val="FF0000"/>
                </a:solidFill>
              </a:rPr>
              <a:t>error</a:t>
            </a:r>
            <a:r>
              <a:rPr lang="en-US" dirty="0"/>
              <a:t>){</a:t>
            </a:r>
          </a:p>
          <a:p>
            <a:endParaRPr lang="en-US" dirty="0"/>
          </a:p>
          <a:p>
            <a:r>
              <a:rPr lang="en-US" dirty="0" err="1"/>
              <a:t>var</a:t>
            </a:r>
            <a:r>
              <a:rPr lang="en-US" dirty="0"/>
              <a:t> data = {</a:t>
            </a:r>
          </a:p>
          <a:p>
            <a:r>
              <a:rPr lang="en-US" dirty="0"/>
              <a:t>  </a:t>
            </a:r>
            <a:r>
              <a:rPr lang="en-US" dirty="0" err="1"/>
              <a:t>name:’Khurram</a:t>
            </a:r>
            <a:r>
              <a:rPr lang="en-US" dirty="0"/>
              <a:t>’</a:t>
            </a:r>
          </a:p>
          <a:p>
            <a:r>
              <a:rPr lang="en-US" dirty="0"/>
              <a:t>};</a:t>
            </a:r>
          </a:p>
          <a:p>
            <a:endParaRPr lang="en-US" dirty="0"/>
          </a:p>
          <a:p>
            <a:r>
              <a:rPr lang="en-US" b="1" dirty="0" err="1"/>
              <a:t>var</a:t>
            </a:r>
            <a:r>
              <a:rPr lang="en-US" b="1" dirty="0"/>
              <a:t> promise = new Promise(</a:t>
            </a:r>
            <a:r>
              <a:rPr lang="en-US" b="1" dirty="0">
                <a:solidFill>
                  <a:srgbClr val="0070C0"/>
                </a:solidFill>
              </a:rPr>
              <a:t>function </a:t>
            </a:r>
            <a:r>
              <a:rPr lang="en-US" b="1" dirty="0"/>
              <a:t>(success, fail){</a:t>
            </a:r>
          </a:p>
          <a:p>
            <a:endParaRPr lang="en-US" dirty="0"/>
          </a:p>
          <a:p>
            <a:r>
              <a:rPr lang="en-US" dirty="0" err="1"/>
              <a:t>setTimeout</a:t>
            </a:r>
            <a:r>
              <a:rPr lang="en-US" dirty="0"/>
              <a:t>(</a:t>
            </a:r>
            <a:r>
              <a:rPr lang="en-US" b="1" dirty="0">
                <a:solidFill>
                  <a:srgbClr val="0070C0"/>
                </a:solidFill>
              </a:rPr>
              <a:t>function</a:t>
            </a:r>
            <a:r>
              <a:rPr lang="en-US" dirty="0"/>
              <a:t>(){</a:t>
            </a:r>
          </a:p>
          <a:p>
            <a:r>
              <a:rPr lang="en-US" dirty="0"/>
              <a:t>  </a:t>
            </a:r>
            <a:r>
              <a:rPr lang="en-US" b="1" dirty="0"/>
              <a:t>success(data);</a:t>
            </a:r>
          </a:p>
          <a:p>
            <a:r>
              <a:rPr lang="en-US" dirty="0"/>
              <a:t>}, 3000);</a:t>
            </a:r>
          </a:p>
          <a:p>
            <a:endParaRPr lang="en-US" dirty="0"/>
          </a:p>
          <a:p>
            <a:r>
              <a:rPr lang="en-US" b="1" dirty="0"/>
              <a:t>});</a:t>
            </a:r>
            <a:endParaRPr lang="en-US" dirty="0"/>
          </a:p>
          <a:p>
            <a:endParaRPr lang="en-US" dirty="0"/>
          </a:p>
          <a:p>
            <a:r>
              <a:rPr lang="en-US" dirty="0"/>
              <a:t>return promise;</a:t>
            </a:r>
          </a:p>
          <a:p>
            <a:r>
              <a:rPr lang="en-US" dirty="0"/>
              <a:t>}</a:t>
            </a:r>
          </a:p>
          <a:p>
            <a:endParaRPr lang="en-US" dirty="0"/>
          </a:p>
          <a:p>
            <a:endParaRPr lang="en-US" dirty="0"/>
          </a:p>
        </p:txBody>
      </p:sp>
      <p:sp>
        <p:nvSpPr>
          <p:cNvPr id="5" name="TextBox 4">
            <a:extLst>
              <a:ext uri="{FF2B5EF4-FFF2-40B4-BE49-F238E27FC236}">
                <a16:creationId xmlns:a16="http://schemas.microsoft.com/office/drawing/2014/main" id="{B7352198-22DF-48DE-B53F-9EB10A1E7E9D}"/>
              </a:ext>
            </a:extLst>
          </p:cNvPr>
          <p:cNvSpPr txBox="1"/>
          <p:nvPr/>
        </p:nvSpPr>
        <p:spPr>
          <a:xfrm>
            <a:off x="5672483" y="2540001"/>
            <a:ext cx="6519517" cy="3416320"/>
          </a:xfrm>
          <a:prstGeom prst="rect">
            <a:avLst/>
          </a:prstGeom>
          <a:noFill/>
        </p:spPr>
        <p:txBody>
          <a:bodyPr wrap="square" rtlCol="0">
            <a:spAutoFit/>
          </a:bodyPr>
          <a:lstStyle/>
          <a:p>
            <a:endParaRPr lang="en-US" b="1" dirty="0"/>
          </a:p>
          <a:p>
            <a:r>
              <a:rPr lang="en-US" b="1" dirty="0" err="1"/>
              <a:t>saveFiles</a:t>
            </a:r>
            <a:r>
              <a:rPr lang="en-US" dirty="0"/>
              <a:t>().then(</a:t>
            </a:r>
            <a:r>
              <a:rPr lang="en-US" b="1" dirty="0" err="1"/>
              <a:t>updateFileViewer</a:t>
            </a:r>
            <a:r>
              <a:rPr lang="en-US" dirty="0"/>
              <a:t>).then(</a:t>
            </a:r>
            <a:r>
              <a:rPr lang="en-US" b="1" dirty="0">
                <a:solidFill>
                  <a:srgbClr val="0070C0"/>
                </a:solidFill>
              </a:rPr>
              <a:t>function</a:t>
            </a:r>
            <a:r>
              <a:rPr lang="en-US" dirty="0"/>
              <a:t> (data) {</a:t>
            </a:r>
          </a:p>
          <a:p>
            <a:endParaRPr lang="en-US" dirty="0"/>
          </a:p>
          <a:p>
            <a:r>
              <a:rPr lang="en-US" dirty="0"/>
              <a:t>console.log(data);</a:t>
            </a:r>
          </a:p>
          <a:p>
            <a:endParaRPr lang="en-US" dirty="0"/>
          </a:p>
          <a:p>
            <a:r>
              <a:rPr lang="en-US" dirty="0"/>
              <a:t>}, </a:t>
            </a:r>
            <a:r>
              <a:rPr lang="en-US" b="1" dirty="0">
                <a:solidFill>
                  <a:srgbClr val="0070C0"/>
                </a:solidFill>
              </a:rPr>
              <a:t>function </a:t>
            </a:r>
            <a:r>
              <a:rPr lang="en-US" dirty="0"/>
              <a:t>(err) {</a:t>
            </a:r>
          </a:p>
          <a:p>
            <a:endParaRPr lang="en-US" dirty="0"/>
          </a:p>
          <a:p>
            <a:r>
              <a:rPr lang="en-US" dirty="0"/>
              <a:t>console.log(err);</a:t>
            </a:r>
          </a:p>
          <a:p>
            <a:endParaRPr lang="en-US" dirty="0"/>
          </a:p>
          <a:p>
            <a:r>
              <a:rPr lang="en-US" dirty="0"/>
              <a:t>});</a:t>
            </a:r>
          </a:p>
          <a:p>
            <a:endParaRPr lang="en-US" dirty="0"/>
          </a:p>
          <a:p>
            <a:endParaRPr lang="en-US" dirty="0"/>
          </a:p>
        </p:txBody>
      </p:sp>
      <p:sp>
        <p:nvSpPr>
          <p:cNvPr id="6" name="Rectangle 5">
            <a:extLst>
              <a:ext uri="{FF2B5EF4-FFF2-40B4-BE49-F238E27FC236}">
                <a16:creationId xmlns:a16="http://schemas.microsoft.com/office/drawing/2014/main" id="{E72A8BD0-2959-4C9F-A51C-822E5CA6E3AE}"/>
              </a:ext>
            </a:extLst>
          </p:cNvPr>
          <p:cNvSpPr/>
          <p:nvPr/>
        </p:nvSpPr>
        <p:spPr>
          <a:xfrm>
            <a:off x="5672483" y="2057401"/>
            <a:ext cx="6184900"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Code with a promise</a:t>
            </a:r>
          </a:p>
        </p:txBody>
      </p:sp>
    </p:spTree>
    <p:extLst>
      <p:ext uri="{BB962C8B-B14F-4D97-AF65-F5344CB8AC3E}">
        <p14:creationId xmlns:p14="http://schemas.microsoft.com/office/powerpoint/2010/main" val="3886258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79EE-B443-4639-9955-4D85A2FF2119}"/>
              </a:ext>
            </a:extLst>
          </p:cNvPr>
          <p:cNvSpPr>
            <a:spLocks noGrp="1"/>
          </p:cNvSpPr>
          <p:nvPr>
            <p:ph type="title"/>
          </p:nvPr>
        </p:nvSpPr>
        <p:spPr/>
        <p:txBody>
          <a:bodyPr/>
          <a:lstStyle/>
          <a:p>
            <a:r>
              <a:rPr lang="en-US" dirty="0"/>
              <a:t>Series and Parallel Executions</a:t>
            </a:r>
          </a:p>
        </p:txBody>
      </p:sp>
      <p:sp>
        <p:nvSpPr>
          <p:cNvPr id="4" name="Content Placeholder 2">
            <a:extLst>
              <a:ext uri="{FF2B5EF4-FFF2-40B4-BE49-F238E27FC236}">
                <a16:creationId xmlns:a16="http://schemas.microsoft.com/office/drawing/2014/main" id="{A60D2677-6106-464E-B25D-0BCABC35AEC4}"/>
              </a:ext>
            </a:extLst>
          </p:cNvPr>
          <p:cNvSpPr>
            <a:spLocks noGrp="1"/>
          </p:cNvSpPr>
          <p:nvPr>
            <p:ph idx="1"/>
          </p:nvPr>
        </p:nvSpPr>
        <p:spPr>
          <a:xfrm>
            <a:off x="1154954" y="2603500"/>
            <a:ext cx="8825659" cy="3416300"/>
          </a:xfrm>
        </p:spPr>
        <p:txBody>
          <a:bodyPr/>
          <a:lstStyle/>
          <a:p>
            <a:r>
              <a:rPr lang="en-US" dirty="0"/>
              <a:t>Series execution encompasses running code in typical vertical flow.</a:t>
            </a:r>
          </a:p>
        </p:txBody>
      </p:sp>
      <p:pic>
        <p:nvPicPr>
          <p:cNvPr id="5" name="Picture 4" descr="Image result for file icon png">
            <a:extLst>
              <a:ext uri="{FF2B5EF4-FFF2-40B4-BE49-F238E27FC236}">
                <a16:creationId xmlns:a16="http://schemas.microsoft.com/office/drawing/2014/main" id="{9778EE8C-A038-4A42-993B-DB76CDF9E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627" y="5348288"/>
            <a:ext cx="747713" cy="7477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file icon png">
            <a:extLst>
              <a:ext uri="{FF2B5EF4-FFF2-40B4-BE49-F238E27FC236}">
                <a16:creationId xmlns:a16="http://schemas.microsoft.com/office/drawing/2014/main" id="{B31618D4-C9AE-4704-ADBC-B96DA5796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243" y="5348286"/>
            <a:ext cx="747713" cy="747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file icon png">
            <a:extLst>
              <a:ext uri="{FF2B5EF4-FFF2-40B4-BE49-F238E27FC236}">
                <a16:creationId xmlns:a16="http://schemas.microsoft.com/office/drawing/2014/main" id="{342480AF-A2F5-4050-BAF1-5EDA729A1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111" y="5348287"/>
            <a:ext cx="747713" cy="747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file icon png">
            <a:extLst>
              <a:ext uri="{FF2B5EF4-FFF2-40B4-BE49-F238E27FC236}">
                <a16:creationId xmlns:a16="http://schemas.microsoft.com/office/drawing/2014/main" id="{8F57FC0F-FD48-465C-9887-4B3D62FA1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768" y="5361540"/>
            <a:ext cx="747713" cy="7477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file icon png">
            <a:extLst>
              <a:ext uri="{FF2B5EF4-FFF2-40B4-BE49-F238E27FC236}">
                <a16:creationId xmlns:a16="http://schemas.microsoft.com/office/drawing/2014/main" id="{1BEAFEAD-C14E-4621-AAC1-FBBF811B5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190" y="3597702"/>
            <a:ext cx="987634" cy="9876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5507E7C-A815-4322-9DEA-72B89072404F}"/>
              </a:ext>
            </a:extLst>
          </p:cNvPr>
          <p:cNvSpPr txBox="1"/>
          <p:nvPr/>
        </p:nvSpPr>
        <p:spPr>
          <a:xfrm>
            <a:off x="2031254" y="3384518"/>
            <a:ext cx="1729961" cy="369332"/>
          </a:xfrm>
          <a:prstGeom prst="rect">
            <a:avLst/>
          </a:prstGeom>
          <a:noFill/>
        </p:spPr>
        <p:txBody>
          <a:bodyPr wrap="none" rtlCol="0">
            <a:spAutoFit/>
          </a:bodyPr>
          <a:lstStyle/>
          <a:p>
            <a:r>
              <a:rPr lang="en-US" b="1" dirty="0"/>
              <a:t>Create Folder</a:t>
            </a:r>
          </a:p>
        </p:txBody>
      </p:sp>
      <p:sp>
        <p:nvSpPr>
          <p:cNvPr id="11" name="TextBox 10">
            <a:extLst>
              <a:ext uri="{FF2B5EF4-FFF2-40B4-BE49-F238E27FC236}">
                <a16:creationId xmlns:a16="http://schemas.microsoft.com/office/drawing/2014/main" id="{26FC169E-D1B0-494E-87DB-CC2232D74ECA}"/>
              </a:ext>
            </a:extLst>
          </p:cNvPr>
          <p:cNvSpPr txBox="1"/>
          <p:nvPr/>
        </p:nvSpPr>
        <p:spPr>
          <a:xfrm>
            <a:off x="2031254" y="4563378"/>
            <a:ext cx="6657592" cy="369332"/>
          </a:xfrm>
          <a:prstGeom prst="rect">
            <a:avLst/>
          </a:prstGeom>
          <a:noFill/>
        </p:spPr>
        <p:txBody>
          <a:bodyPr wrap="none" rtlCol="0">
            <a:spAutoFit/>
          </a:bodyPr>
          <a:lstStyle/>
          <a:p>
            <a:r>
              <a:rPr lang="en-US" b="1" dirty="0"/>
              <a:t>Copy the following four files in to the newly created folder</a:t>
            </a:r>
          </a:p>
        </p:txBody>
      </p:sp>
      <p:cxnSp>
        <p:nvCxnSpPr>
          <p:cNvPr id="12" name="Straight Arrow Connector 11">
            <a:extLst>
              <a:ext uri="{FF2B5EF4-FFF2-40B4-BE49-F238E27FC236}">
                <a16:creationId xmlns:a16="http://schemas.microsoft.com/office/drawing/2014/main" id="{CBC57A65-D43F-419F-9578-517596BAF3E8}"/>
              </a:ext>
            </a:extLst>
          </p:cNvPr>
          <p:cNvCxnSpPr/>
          <p:nvPr/>
        </p:nvCxnSpPr>
        <p:spPr>
          <a:xfrm>
            <a:off x="1727200" y="3492500"/>
            <a:ext cx="38100" cy="252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0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38CE-6DA0-403D-BA70-14D2C173F8FC}"/>
              </a:ext>
            </a:extLst>
          </p:cNvPr>
          <p:cNvSpPr>
            <a:spLocks noGrp="1"/>
          </p:cNvSpPr>
          <p:nvPr>
            <p:ph type="title"/>
          </p:nvPr>
        </p:nvSpPr>
        <p:spPr/>
        <p:txBody>
          <a:bodyPr/>
          <a:lstStyle/>
          <a:p>
            <a:r>
              <a:rPr lang="en-US" dirty="0"/>
              <a:t>Series Execution</a:t>
            </a:r>
          </a:p>
        </p:txBody>
      </p:sp>
      <p:sp>
        <p:nvSpPr>
          <p:cNvPr id="4" name="Content Placeholder 2">
            <a:extLst>
              <a:ext uri="{FF2B5EF4-FFF2-40B4-BE49-F238E27FC236}">
                <a16:creationId xmlns:a16="http://schemas.microsoft.com/office/drawing/2014/main" id="{D57628F6-C6D6-47A0-8C90-92102D19E026}"/>
              </a:ext>
            </a:extLst>
          </p:cNvPr>
          <p:cNvSpPr>
            <a:spLocks noGrp="1"/>
          </p:cNvSpPr>
          <p:nvPr>
            <p:ph idx="1"/>
          </p:nvPr>
        </p:nvSpPr>
        <p:spPr>
          <a:xfrm>
            <a:off x="995928" y="2351708"/>
            <a:ext cx="8825659" cy="3416300"/>
          </a:xfrm>
        </p:spPr>
        <p:txBody>
          <a:bodyPr/>
          <a:lstStyle/>
          <a:p>
            <a:r>
              <a:rPr lang="en-US" dirty="0"/>
              <a:t>Each step waits for the previous step to be completed before execution.</a:t>
            </a:r>
          </a:p>
        </p:txBody>
      </p:sp>
      <p:cxnSp>
        <p:nvCxnSpPr>
          <p:cNvPr id="5" name="Straight Arrow Connector 4">
            <a:extLst>
              <a:ext uri="{FF2B5EF4-FFF2-40B4-BE49-F238E27FC236}">
                <a16:creationId xmlns:a16="http://schemas.microsoft.com/office/drawing/2014/main" id="{C9190EA2-CF61-48F5-8104-DE3257B3196F}"/>
              </a:ext>
            </a:extLst>
          </p:cNvPr>
          <p:cNvCxnSpPr/>
          <p:nvPr/>
        </p:nvCxnSpPr>
        <p:spPr>
          <a:xfrm flipH="1">
            <a:off x="1644374" y="2999408"/>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805A1A6-DA31-4B45-A72C-22A84546AF8C}"/>
              </a:ext>
            </a:extLst>
          </p:cNvPr>
          <p:cNvSpPr txBox="1"/>
          <p:nvPr/>
        </p:nvSpPr>
        <p:spPr>
          <a:xfrm>
            <a:off x="1085574" y="3355008"/>
            <a:ext cx="1212191" cy="369332"/>
          </a:xfrm>
          <a:prstGeom prst="rect">
            <a:avLst/>
          </a:prstGeom>
          <a:noFill/>
        </p:spPr>
        <p:txBody>
          <a:bodyPr wrap="none" rtlCol="0">
            <a:spAutoFit/>
          </a:bodyPr>
          <a:lstStyle/>
          <a:p>
            <a:r>
              <a:rPr lang="en-US" dirty="0"/>
              <a:t>Process 1</a:t>
            </a:r>
          </a:p>
        </p:txBody>
      </p:sp>
      <p:cxnSp>
        <p:nvCxnSpPr>
          <p:cNvPr id="7" name="Straight Arrow Connector 6">
            <a:extLst>
              <a:ext uri="{FF2B5EF4-FFF2-40B4-BE49-F238E27FC236}">
                <a16:creationId xmlns:a16="http://schemas.microsoft.com/office/drawing/2014/main" id="{BFA05D40-4B47-431B-AAAC-F490C54725A2}"/>
              </a:ext>
            </a:extLst>
          </p:cNvPr>
          <p:cNvCxnSpPr/>
          <p:nvPr/>
        </p:nvCxnSpPr>
        <p:spPr>
          <a:xfrm flipH="1">
            <a:off x="1644374" y="3843442"/>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529FE3-521B-494D-9FB7-1C6288FDADC9}"/>
              </a:ext>
            </a:extLst>
          </p:cNvPr>
          <p:cNvSpPr txBox="1"/>
          <p:nvPr/>
        </p:nvSpPr>
        <p:spPr>
          <a:xfrm>
            <a:off x="1085574" y="4199042"/>
            <a:ext cx="1212191" cy="369332"/>
          </a:xfrm>
          <a:prstGeom prst="rect">
            <a:avLst/>
          </a:prstGeom>
          <a:noFill/>
        </p:spPr>
        <p:txBody>
          <a:bodyPr wrap="none" rtlCol="0">
            <a:spAutoFit/>
          </a:bodyPr>
          <a:lstStyle/>
          <a:p>
            <a:r>
              <a:rPr lang="en-US" dirty="0"/>
              <a:t>Process 2</a:t>
            </a:r>
          </a:p>
        </p:txBody>
      </p:sp>
      <p:cxnSp>
        <p:nvCxnSpPr>
          <p:cNvPr id="9" name="Straight Arrow Connector 8">
            <a:extLst>
              <a:ext uri="{FF2B5EF4-FFF2-40B4-BE49-F238E27FC236}">
                <a16:creationId xmlns:a16="http://schemas.microsoft.com/office/drawing/2014/main" id="{4C5C3E91-1241-4C13-9858-BD556712C453}"/>
              </a:ext>
            </a:extLst>
          </p:cNvPr>
          <p:cNvCxnSpPr/>
          <p:nvPr/>
        </p:nvCxnSpPr>
        <p:spPr>
          <a:xfrm flipH="1">
            <a:off x="1644374" y="4706863"/>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6F1886-ADC3-47CA-96E4-37685C9C5E2D}"/>
              </a:ext>
            </a:extLst>
          </p:cNvPr>
          <p:cNvSpPr txBox="1"/>
          <p:nvPr/>
        </p:nvSpPr>
        <p:spPr>
          <a:xfrm>
            <a:off x="1085574" y="5062463"/>
            <a:ext cx="1212191" cy="369332"/>
          </a:xfrm>
          <a:prstGeom prst="rect">
            <a:avLst/>
          </a:prstGeom>
          <a:noFill/>
        </p:spPr>
        <p:txBody>
          <a:bodyPr wrap="none" rtlCol="0">
            <a:spAutoFit/>
          </a:bodyPr>
          <a:lstStyle/>
          <a:p>
            <a:r>
              <a:rPr lang="en-US" dirty="0"/>
              <a:t>Process 3</a:t>
            </a:r>
          </a:p>
        </p:txBody>
      </p:sp>
      <p:cxnSp>
        <p:nvCxnSpPr>
          <p:cNvPr id="11" name="Straight Arrow Connector 10">
            <a:extLst>
              <a:ext uri="{FF2B5EF4-FFF2-40B4-BE49-F238E27FC236}">
                <a16:creationId xmlns:a16="http://schemas.microsoft.com/office/drawing/2014/main" id="{3B9EFB92-9E97-4E1F-9254-4BD7BEC951E1}"/>
              </a:ext>
            </a:extLst>
          </p:cNvPr>
          <p:cNvCxnSpPr/>
          <p:nvPr/>
        </p:nvCxnSpPr>
        <p:spPr>
          <a:xfrm flipH="1">
            <a:off x="1644374" y="5486933"/>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D76C6E-EB8B-447C-8CD2-AEE1A6E03695}"/>
              </a:ext>
            </a:extLst>
          </p:cNvPr>
          <p:cNvSpPr txBox="1"/>
          <p:nvPr/>
        </p:nvSpPr>
        <p:spPr>
          <a:xfrm>
            <a:off x="1085574" y="5842533"/>
            <a:ext cx="1212191" cy="369332"/>
          </a:xfrm>
          <a:prstGeom prst="rect">
            <a:avLst/>
          </a:prstGeom>
          <a:noFill/>
        </p:spPr>
        <p:txBody>
          <a:bodyPr wrap="none" rtlCol="0">
            <a:spAutoFit/>
          </a:bodyPr>
          <a:lstStyle/>
          <a:p>
            <a:r>
              <a:rPr lang="en-US" dirty="0"/>
              <a:t>Process 4</a:t>
            </a:r>
          </a:p>
        </p:txBody>
      </p:sp>
    </p:spTree>
    <p:extLst>
      <p:ext uri="{BB962C8B-B14F-4D97-AF65-F5344CB8AC3E}">
        <p14:creationId xmlns:p14="http://schemas.microsoft.com/office/powerpoint/2010/main" val="2422902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3296-7767-4C9F-839F-EF32802C6C1F}"/>
              </a:ext>
            </a:extLst>
          </p:cNvPr>
          <p:cNvSpPr>
            <a:spLocks noGrp="1"/>
          </p:cNvSpPr>
          <p:nvPr>
            <p:ph type="title"/>
          </p:nvPr>
        </p:nvSpPr>
        <p:spPr/>
        <p:txBody>
          <a:bodyPr/>
          <a:lstStyle/>
          <a:p>
            <a:r>
              <a:rPr lang="en-US" dirty="0"/>
              <a:t>Parallel Execution</a:t>
            </a:r>
          </a:p>
        </p:txBody>
      </p:sp>
      <p:sp>
        <p:nvSpPr>
          <p:cNvPr id="4" name="Content Placeholder 2">
            <a:extLst>
              <a:ext uri="{FF2B5EF4-FFF2-40B4-BE49-F238E27FC236}">
                <a16:creationId xmlns:a16="http://schemas.microsoft.com/office/drawing/2014/main" id="{DE712ADB-E79A-44C2-B149-17B25486EC7F}"/>
              </a:ext>
            </a:extLst>
          </p:cNvPr>
          <p:cNvSpPr txBox="1">
            <a:spLocks/>
          </p:cNvSpPr>
          <p:nvPr/>
        </p:nvSpPr>
        <p:spPr>
          <a:xfrm>
            <a:off x="1154954" y="2603500"/>
            <a:ext cx="8825659" cy="3416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a:t>Each step starts executing without waiting for its previous one.</a:t>
            </a:r>
            <a:endParaRPr lang="en-US" dirty="0"/>
          </a:p>
        </p:txBody>
      </p:sp>
      <p:cxnSp>
        <p:nvCxnSpPr>
          <p:cNvPr id="5" name="Straight Arrow Connector 4">
            <a:extLst>
              <a:ext uri="{FF2B5EF4-FFF2-40B4-BE49-F238E27FC236}">
                <a16:creationId xmlns:a16="http://schemas.microsoft.com/office/drawing/2014/main" id="{65D360C9-E050-46B3-88D4-3B73A4F4DB16}"/>
              </a:ext>
            </a:extLst>
          </p:cNvPr>
          <p:cNvCxnSpPr/>
          <p:nvPr/>
        </p:nvCxnSpPr>
        <p:spPr>
          <a:xfrm flipH="1">
            <a:off x="1803400" y="3492500"/>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CA91E7-4BD4-4EB2-B9C5-159BBBD3608A}"/>
              </a:ext>
            </a:extLst>
          </p:cNvPr>
          <p:cNvSpPr txBox="1"/>
          <p:nvPr/>
        </p:nvSpPr>
        <p:spPr>
          <a:xfrm>
            <a:off x="1244600" y="3848100"/>
            <a:ext cx="1212191" cy="369332"/>
          </a:xfrm>
          <a:prstGeom prst="rect">
            <a:avLst/>
          </a:prstGeom>
          <a:noFill/>
        </p:spPr>
        <p:txBody>
          <a:bodyPr wrap="none" rtlCol="0">
            <a:spAutoFit/>
          </a:bodyPr>
          <a:lstStyle/>
          <a:p>
            <a:r>
              <a:rPr lang="en-US" dirty="0"/>
              <a:t>Process 1</a:t>
            </a:r>
          </a:p>
        </p:txBody>
      </p:sp>
      <p:cxnSp>
        <p:nvCxnSpPr>
          <p:cNvPr id="7" name="Straight Arrow Connector 6">
            <a:extLst>
              <a:ext uri="{FF2B5EF4-FFF2-40B4-BE49-F238E27FC236}">
                <a16:creationId xmlns:a16="http://schemas.microsoft.com/office/drawing/2014/main" id="{35AFB65D-3E78-4BDB-8CB7-18B4AEFE4665}"/>
              </a:ext>
            </a:extLst>
          </p:cNvPr>
          <p:cNvCxnSpPr/>
          <p:nvPr/>
        </p:nvCxnSpPr>
        <p:spPr>
          <a:xfrm flipH="1">
            <a:off x="3873500" y="3632200"/>
            <a:ext cx="12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768141-B1EC-4FA8-93CB-4722A3C43CC1}"/>
              </a:ext>
            </a:extLst>
          </p:cNvPr>
          <p:cNvSpPr txBox="1"/>
          <p:nvPr/>
        </p:nvSpPr>
        <p:spPr>
          <a:xfrm>
            <a:off x="3314700" y="3987800"/>
            <a:ext cx="1212191" cy="369332"/>
          </a:xfrm>
          <a:prstGeom prst="rect">
            <a:avLst/>
          </a:prstGeom>
          <a:noFill/>
        </p:spPr>
        <p:txBody>
          <a:bodyPr wrap="none" rtlCol="0">
            <a:spAutoFit/>
          </a:bodyPr>
          <a:lstStyle/>
          <a:p>
            <a:r>
              <a:rPr lang="en-US" dirty="0"/>
              <a:t>Process 2</a:t>
            </a:r>
          </a:p>
        </p:txBody>
      </p:sp>
      <p:cxnSp>
        <p:nvCxnSpPr>
          <p:cNvPr id="9" name="Straight Arrow Connector 8">
            <a:extLst>
              <a:ext uri="{FF2B5EF4-FFF2-40B4-BE49-F238E27FC236}">
                <a16:creationId xmlns:a16="http://schemas.microsoft.com/office/drawing/2014/main" id="{35CAC31C-49EC-409F-949C-DDBDA9E8886D}"/>
              </a:ext>
            </a:extLst>
          </p:cNvPr>
          <p:cNvCxnSpPr/>
          <p:nvPr/>
        </p:nvCxnSpPr>
        <p:spPr>
          <a:xfrm flipH="1">
            <a:off x="6337300" y="3721100"/>
            <a:ext cx="12700" cy="125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D6C00E-8E72-42B3-9799-9F40C5236941}"/>
              </a:ext>
            </a:extLst>
          </p:cNvPr>
          <p:cNvSpPr txBox="1"/>
          <p:nvPr/>
        </p:nvSpPr>
        <p:spPr>
          <a:xfrm>
            <a:off x="5778500" y="4945955"/>
            <a:ext cx="1212191" cy="369332"/>
          </a:xfrm>
          <a:prstGeom prst="rect">
            <a:avLst/>
          </a:prstGeom>
          <a:noFill/>
        </p:spPr>
        <p:txBody>
          <a:bodyPr wrap="none" rtlCol="0">
            <a:spAutoFit/>
          </a:bodyPr>
          <a:lstStyle/>
          <a:p>
            <a:r>
              <a:rPr lang="en-US" dirty="0"/>
              <a:t>Process 3</a:t>
            </a:r>
          </a:p>
        </p:txBody>
      </p:sp>
      <p:cxnSp>
        <p:nvCxnSpPr>
          <p:cNvPr id="11" name="Straight Arrow Connector 10">
            <a:extLst>
              <a:ext uri="{FF2B5EF4-FFF2-40B4-BE49-F238E27FC236}">
                <a16:creationId xmlns:a16="http://schemas.microsoft.com/office/drawing/2014/main" id="{FF427C8F-DAED-4D72-8324-6B5E1BDD131A}"/>
              </a:ext>
            </a:extLst>
          </p:cNvPr>
          <p:cNvCxnSpPr/>
          <p:nvPr/>
        </p:nvCxnSpPr>
        <p:spPr>
          <a:xfrm flipH="1">
            <a:off x="9661941" y="3606800"/>
            <a:ext cx="47296" cy="82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82AB7BB-D27C-4388-BD17-91B97A51285F}"/>
              </a:ext>
            </a:extLst>
          </p:cNvPr>
          <p:cNvSpPr txBox="1"/>
          <p:nvPr/>
        </p:nvSpPr>
        <p:spPr>
          <a:xfrm>
            <a:off x="9103141" y="4405689"/>
            <a:ext cx="1212191" cy="369332"/>
          </a:xfrm>
          <a:prstGeom prst="rect">
            <a:avLst/>
          </a:prstGeom>
          <a:noFill/>
        </p:spPr>
        <p:txBody>
          <a:bodyPr wrap="none" rtlCol="0">
            <a:spAutoFit/>
          </a:bodyPr>
          <a:lstStyle/>
          <a:p>
            <a:r>
              <a:rPr lang="en-US" dirty="0"/>
              <a:t>Process 4</a:t>
            </a:r>
          </a:p>
        </p:txBody>
      </p:sp>
    </p:spTree>
    <p:extLst>
      <p:ext uri="{BB962C8B-B14F-4D97-AF65-F5344CB8AC3E}">
        <p14:creationId xmlns:p14="http://schemas.microsoft.com/office/powerpoint/2010/main" val="404003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4C8F-67A4-48DE-A9AE-E923150BF0A3}"/>
              </a:ext>
            </a:extLst>
          </p:cNvPr>
          <p:cNvSpPr>
            <a:spLocks noGrp="1"/>
          </p:cNvSpPr>
          <p:nvPr>
            <p:ph type="title"/>
          </p:nvPr>
        </p:nvSpPr>
        <p:spPr/>
        <p:txBody>
          <a:bodyPr/>
          <a:lstStyle/>
          <a:p>
            <a:r>
              <a:rPr lang="en-US" dirty="0"/>
              <a:t>Series and Parallel Executions</a:t>
            </a:r>
          </a:p>
        </p:txBody>
      </p:sp>
      <p:sp>
        <p:nvSpPr>
          <p:cNvPr id="4" name="Content Placeholder 2">
            <a:extLst>
              <a:ext uri="{FF2B5EF4-FFF2-40B4-BE49-F238E27FC236}">
                <a16:creationId xmlns:a16="http://schemas.microsoft.com/office/drawing/2014/main" id="{98A5AEC6-19C4-4A94-9240-809CCF72E128}"/>
              </a:ext>
            </a:extLst>
          </p:cNvPr>
          <p:cNvSpPr>
            <a:spLocks noGrp="1"/>
          </p:cNvSpPr>
          <p:nvPr>
            <p:ph idx="1"/>
          </p:nvPr>
        </p:nvSpPr>
        <p:spPr>
          <a:xfrm>
            <a:off x="1154954" y="2603500"/>
            <a:ext cx="8825659" cy="3416300"/>
          </a:xfrm>
        </p:spPr>
        <p:txBody>
          <a:bodyPr/>
          <a:lstStyle/>
          <a:p>
            <a:r>
              <a:rPr lang="en-US" dirty="0"/>
              <a:t>Parallel execution involves running the code at the same time without waiting for the previous code.</a:t>
            </a:r>
          </a:p>
        </p:txBody>
      </p:sp>
      <p:pic>
        <p:nvPicPr>
          <p:cNvPr id="5" name="Picture 4" descr="Image result for file icon png">
            <a:extLst>
              <a:ext uri="{FF2B5EF4-FFF2-40B4-BE49-F238E27FC236}">
                <a16:creationId xmlns:a16="http://schemas.microsoft.com/office/drawing/2014/main" id="{EC00BF60-2620-462E-ADC5-5002B72B1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88" y="3849409"/>
            <a:ext cx="747713" cy="7477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F646E8-ED0D-4272-A867-9F80F1D6C2BD}"/>
              </a:ext>
            </a:extLst>
          </p:cNvPr>
          <p:cNvSpPr txBox="1"/>
          <p:nvPr/>
        </p:nvSpPr>
        <p:spPr>
          <a:xfrm>
            <a:off x="1555424" y="4038600"/>
            <a:ext cx="3382657" cy="369332"/>
          </a:xfrm>
          <a:prstGeom prst="rect">
            <a:avLst/>
          </a:prstGeom>
          <a:noFill/>
        </p:spPr>
        <p:txBody>
          <a:bodyPr wrap="none" rtlCol="0">
            <a:spAutoFit/>
          </a:bodyPr>
          <a:lstStyle/>
          <a:p>
            <a:r>
              <a:rPr lang="en-US" b="1" dirty="0"/>
              <a:t>Download the file (Apple.txt)</a:t>
            </a:r>
          </a:p>
        </p:txBody>
      </p:sp>
      <p:pic>
        <p:nvPicPr>
          <p:cNvPr id="7" name="Picture 4" descr="Image result for file icon png">
            <a:extLst>
              <a:ext uri="{FF2B5EF4-FFF2-40B4-BE49-F238E27FC236}">
                <a16:creationId xmlns:a16="http://schemas.microsoft.com/office/drawing/2014/main" id="{118C6334-F1ED-4199-9299-11E80CFEA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56" y="4762500"/>
            <a:ext cx="747713" cy="7477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C69F17-B586-4689-8F9E-25293C0B9A01}"/>
              </a:ext>
            </a:extLst>
          </p:cNvPr>
          <p:cNvSpPr txBox="1"/>
          <p:nvPr/>
        </p:nvSpPr>
        <p:spPr>
          <a:xfrm>
            <a:off x="1555424" y="4902059"/>
            <a:ext cx="3570208" cy="369332"/>
          </a:xfrm>
          <a:prstGeom prst="rect">
            <a:avLst/>
          </a:prstGeom>
          <a:noFill/>
        </p:spPr>
        <p:txBody>
          <a:bodyPr wrap="none" rtlCol="0">
            <a:spAutoFit/>
          </a:bodyPr>
          <a:lstStyle/>
          <a:p>
            <a:r>
              <a:rPr lang="en-US" b="1" dirty="0"/>
              <a:t>Download the file (Banana.txt)</a:t>
            </a:r>
          </a:p>
        </p:txBody>
      </p:sp>
      <p:cxnSp>
        <p:nvCxnSpPr>
          <p:cNvPr id="9" name="Straight Arrow Connector 8">
            <a:extLst>
              <a:ext uri="{FF2B5EF4-FFF2-40B4-BE49-F238E27FC236}">
                <a16:creationId xmlns:a16="http://schemas.microsoft.com/office/drawing/2014/main" id="{20467A16-97C1-40B9-89CE-6C3D33060446}"/>
              </a:ext>
            </a:extLst>
          </p:cNvPr>
          <p:cNvCxnSpPr/>
          <p:nvPr/>
        </p:nvCxnSpPr>
        <p:spPr>
          <a:xfrm>
            <a:off x="1555424" y="3747809"/>
            <a:ext cx="41976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file icon png">
            <a:extLst>
              <a:ext uri="{FF2B5EF4-FFF2-40B4-BE49-F238E27FC236}">
                <a16:creationId xmlns:a16="http://schemas.microsoft.com/office/drawing/2014/main" id="{7B4ECBF1-D497-4075-9A9B-81B5B6998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88" y="5713131"/>
            <a:ext cx="747713" cy="7477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BBE7FD6-F6DE-41B7-8BB8-91E133599065}"/>
              </a:ext>
            </a:extLst>
          </p:cNvPr>
          <p:cNvSpPr txBox="1"/>
          <p:nvPr/>
        </p:nvSpPr>
        <p:spPr>
          <a:xfrm>
            <a:off x="1591856" y="5763790"/>
            <a:ext cx="3108543" cy="369332"/>
          </a:xfrm>
          <a:prstGeom prst="rect">
            <a:avLst/>
          </a:prstGeom>
          <a:noFill/>
        </p:spPr>
        <p:txBody>
          <a:bodyPr wrap="none" rtlCol="0">
            <a:spAutoFit/>
          </a:bodyPr>
          <a:lstStyle/>
          <a:p>
            <a:r>
              <a:rPr lang="en-US" b="1" dirty="0"/>
              <a:t>Download the file (Cat.txt)</a:t>
            </a:r>
          </a:p>
        </p:txBody>
      </p:sp>
    </p:spTree>
    <p:extLst>
      <p:ext uri="{BB962C8B-B14F-4D97-AF65-F5344CB8AC3E}">
        <p14:creationId xmlns:p14="http://schemas.microsoft.com/office/powerpoint/2010/main" val="3025102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CC5AE-624D-42B3-89AB-73954BC97492}"/>
              </a:ext>
            </a:extLst>
          </p:cNvPr>
          <p:cNvSpPr>
            <a:spLocks noGrp="1"/>
          </p:cNvSpPr>
          <p:nvPr>
            <p:ph idx="1"/>
          </p:nvPr>
        </p:nvSpPr>
        <p:spPr/>
        <p:txBody>
          <a:bodyPr/>
          <a:lstStyle/>
          <a:p>
            <a:pPr marL="0" indent="0">
              <a:buNone/>
            </a:pPr>
            <a:r>
              <a:rPr lang="en-US" dirty="0"/>
              <a:t>“Any fool can write code that a computer can understand. Good programmers write code that humans can understand.” — </a:t>
            </a:r>
            <a:r>
              <a:rPr lang="en-US" b="1" dirty="0"/>
              <a:t>Martin Fowler</a:t>
            </a:r>
          </a:p>
          <a:p>
            <a:endParaRPr lang="en-US" dirty="0"/>
          </a:p>
          <a:p>
            <a:endParaRPr lang="en-US" dirty="0"/>
          </a:p>
        </p:txBody>
      </p:sp>
    </p:spTree>
    <p:extLst>
      <p:ext uri="{BB962C8B-B14F-4D97-AF65-F5344CB8AC3E}">
        <p14:creationId xmlns:p14="http://schemas.microsoft.com/office/powerpoint/2010/main" val="2606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C041-1AA7-41D2-A7BF-B8D0336CDB00}"/>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A3C7B968-E069-4BE2-9CFF-A4B3E8409537}"/>
              </a:ext>
            </a:extLst>
          </p:cNvPr>
          <p:cNvSpPr>
            <a:spLocks noGrp="1"/>
          </p:cNvSpPr>
          <p:nvPr>
            <p:ph idx="1"/>
          </p:nvPr>
        </p:nvSpPr>
        <p:spPr/>
        <p:txBody>
          <a:bodyPr/>
          <a:lstStyle/>
          <a:p>
            <a:r>
              <a:rPr lang="en-US" dirty="0"/>
              <a:t>More optimized code execution (Just-In-Time compilation)</a:t>
            </a:r>
          </a:p>
          <a:p>
            <a:r>
              <a:rPr lang="en-US" dirty="0"/>
              <a:t>Can handle as much as twice requests as compared to PHP</a:t>
            </a:r>
          </a:p>
          <a:p>
            <a:r>
              <a:rPr lang="en-US" dirty="0"/>
              <a:t>Consumes much less RAM and CPU resources as compared to its counterparts.</a:t>
            </a:r>
          </a:p>
          <a:p>
            <a:endParaRPr lang="en-US" dirty="0"/>
          </a:p>
          <a:p>
            <a:endParaRPr lang="en-US" dirty="0"/>
          </a:p>
        </p:txBody>
      </p:sp>
    </p:spTree>
    <p:extLst>
      <p:ext uri="{BB962C8B-B14F-4D97-AF65-F5344CB8AC3E}">
        <p14:creationId xmlns:p14="http://schemas.microsoft.com/office/powerpoint/2010/main" val="260085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D5B0-6259-465A-A6A7-F0C3BDAB4F55}"/>
              </a:ext>
            </a:extLst>
          </p:cNvPr>
          <p:cNvSpPr>
            <a:spLocks noGrp="1"/>
          </p:cNvSpPr>
          <p:nvPr>
            <p:ph type="title"/>
          </p:nvPr>
        </p:nvSpPr>
        <p:spPr/>
        <p:txBody>
          <a:bodyPr/>
          <a:lstStyle/>
          <a:p>
            <a:r>
              <a:rPr lang="en-US" dirty="0"/>
              <a:t>Today’s Lecture</a:t>
            </a:r>
          </a:p>
        </p:txBody>
      </p:sp>
      <p:sp>
        <p:nvSpPr>
          <p:cNvPr id="3" name="Content Placeholder 2">
            <a:extLst>
              <a:ext uri="{FF2B5EF4-FFF2-40B4-BE49-F238E27FC236}">
                <a16:creationId xmlns:a16="http://schemas.microsoft.com/office/drawing/2014/main" id="{49E9F5CA-8F35-48CB-84BA-9591D38DCE90}"/>
              </a:ext>
            </a:extLst>
          </p:cNvPr>
          <p:cNvSpPr>
            <a:spLocks noGrp="1"/>
          </p:cNvSpPr>
          <p:nvPr>
            <p:ph idx="1"/>
          </p:nvPr>
        </p:nvSpPr>
        <p:spPr/>
        <p:txBody>
          <a:bodyPr/>
          <a:lstStyle/>
          <a:p>
            <a:r>
              <a:rPr lang="en-US" dirty="0"/>
              <a:t>Error handling</a:t>
            </a:r>
          </a:p>
          <a:p>
            <a:r>
              <a:rPr lang="en-US" dirty="0"/>
              <a:t>Working with File Management</a:t>
            </a:r>
          </a:p>
          <a:p>
            <a:endParaRPr lang="en-US" dirty="0"/>
          </a:p>
        </p:txBody>
      </p:sp>
    </p:spTree>
    <p:extLst>
      <p:ext uri="{BB962C8B-B14F-4D97-AF65-F5344CB8AC3E}">
        <p14:creationId xmlns:p14="http://schemas.microsoft.com/office/powerpoint/2010/main" val="67920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F908-FB72-48C2-A614-4C1EC835400A}"/>
              </a:ext>
            </a:extLst>
          </p:cNvPr>
          <p:cNvSpPr>
            <a:spLocks noGrp="1"/>
          </p:cNvSpPr>
          <p:nvPr>
            <p:ph type="title"/>
          </p:nvPr>
        </p:nvSpPr>
        <p:spPr/>
        <p:txBody>
          <a:bodyPr/>
          <a:lstStyle/>
          <a:p>
            <a:r>
              <a:rPr lang="en-US" dirty="0"/>
              <a:t>Why do we use server?</a:t>
            </a:r>
          </a:p>
        </p:txBody>
      </p:sp>
      <p:sp>
        <p:nvSpPr>
          <p:cNvPr id="3" name="Content Placeholder 2">
            <a:extLst>
              <a:ext uri="{FF2B5EF4-FFF2-40B4-BE49-F238E27FC236}">
                <a16:creationId xmlns:a16="http://schemas.microsoft.com/office/drawing/2014/main" id="{C217FB45-38B3-4601-A717-39A939EB1D58}"/>
              </a:ext>
            </a:extLst>
          </p:cNvPr>
          <p:cNvSpPr>
            <a:spLocks noGrp="1"/>
          </p:cNvSpPr>
          <p:nvPr>
            <p:ph idx="1"/>
          </p:nvPr>
        </p:nvSpPr>
        <p:spPr/>
        <p:txBody>
          <a:bodyPr/>
          <a:lstStyle/>
          <a:p>
            <a:pPr marL="0" indent="0">
              <a:buNone/>
            </a:pPr>
            <a:r>
              <a:rPr lang="en-US" b="1" dirty="0"/>
              <a:t>A term server is often used to refer to multiple concepts:</a:t>
            </a:r>
          </a:p>
          <a:p>
            <a:endParaRPr lang="en-US" dirty="0"/>
          </a:p>
          <a:p>
            <a:pPr marL="0" indent="0">
              <a:buNone/>
            </a:pPr>
            <a:r>
              <a:rPr lang="en-US" dirty="0"/>
              <a:t>1). Server may refer to a hardware system or a software system such as a mail server, file server, database server or a print server.</a:t>
            </a:r>
          </a:p>
          <a:p>
            <a:pPr marL="0" indent="0">
              <a:buNone/>
            </a:pPr>
            <a:endParaRPr lang="en-US" dirty="0"/>
          </a:p>
          <a:p>
            <a:pPr marL="0" indent="0">
              <a:buNone/>
            </a:pPr>
            <a:r>
              <a:rPr lang="en-US" dirty="0"/>
              <a:t>2). Server may also refer to a physical computer which is strongly dedicated to the purpose of running one or many such services</a:t>
            </a:r>
          </a:p>
          <a:p>
            <a:endParaRPr lang="en-US" dirty="0"/>
          </a:p>
        </p:txBody>
      </p:sp>
    </p:spTree>
    <p:extLst>
      <p:ext uri="{BB962C8B-B14F-4D97-AF65-F5344CB8AC3E}">
        <p14:creationId xmlns:p14="http://schemas.microsoft.com/office/powerpoint/2010/main" val="18532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CFB7-17C9-407F-AE62-E1DDE56B462E}"/>
              </a:ext>
            </a:extLst>
          </p:cNvPr>
          <p:cNvSpPr>
            <a:spLocks noGrp="1"/>
          </p:cNvSpPr>
          <p:nvPr>
            <p:ph type="title"/>
          </p:nvPr>
        </p:nvSpPr>
        <p:spPr/>
        <p:txBody>
          <a:bodyPr/>
          <a:lstStyle/>
          <a:p>
            <a:r>
              <a:rPr lang="en-US" dirty="0"/>
              <a:t>Why do we use server?</a:t>
            </a:r>
          </a:p>
        </p:txBody>
      </p:sp>
      <p:sp>
        <p:nvSpPr>
          <p:cNvPr id="3" name="Content Placeholder 2">
            <a:extLst>
              <a:ext uri="{FF2B5EF4-FFF2-40B4-BE49-F238E27FC236}">
                <a16:creationId xmlns:a16="http://schemas.microsoft.com/office/drawing/2014/main" id="{6F24DC53-047D-441B-AC4E-07CBE419C5AC}"/>
              </a:ext>
            </a:extLst>
          </p:cNvPr>
          <p:cNvSpPr>
            <a:spLocks noGrp="1"/>
          </p:cNvSpPr>
          <p:nvPr>
            <p:ph idx="1"/>
          </p:nvPr>
        </p:nvSpPr>
        <p:spPr>
          <a:xfrm>
            <a:off x="685800" y="2194560"/>
            <a:ext cx="10820400" cy="4024125"/>
          </a:xfrm>
        </p:spPr>
        <p:txBody>
          <a:bodyPr/>
          <a:lstStyle/>
          <a:p>
            <a:r>
              <a:rPr lang="en-US" dirty="0"/>
              <a:t>A server computer can be either a series of computers or just a computer which can link with other electronic devices or computers together.</a:t>
            </a:r>
          </a:p>
          <a:p>
            <a:endParaRPr lang="en-US" dirty="0"/>
          </a:p>
        </p:txBody>
      </p:sp>
      <p:pic>
        <p:nvPicPr>
          <p:cNvPr id="4" name="Picture 2" descr="Image result for server icon">
            <a:extLst>
              <a:ext uri="{FF2B5EF4-FFF2-40B4-BE49-F238E27FC236}">
                <a16:creationId xmlns:a16="http://schemas.microsoft.com/office/drawing/2014/main" id="{85898F7A-9C08-4C00-8DEB-BCC06AF93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783" y="3867150"/>
            <a:ext cx="21590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erver icon">
            <a:extLst>
              <a:ext uri="{FF2B5EF4-FFF2-40B4-BE49-F238E27FC236}">
                <a16:creationId xmlns:a16="http://schemas.microsoft.com/office/drawing/2014/main" id="{DA7C06EA-9C16-4802-9146-72B8F9B0C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066" y="3886200"/>
            <a:ext cx="2159000" cy="2159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DAC2FCFE-8228-450E-AB21-F561F3BD3518}"/>
              </a:ext>
            </a:extLst>
          </p:cNvPr>
          <p:cNvSpPr/>
          <p:nvPr/>
        </p:nvSpPr>
        <p:spPr>
          <a:xfrm>
            <a:off x="3932190" y="3429000"/>
            <a:ext cx="3571175" cy="307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27C2E7-9976-4F41-8078-EB293D50F763}"/>
              </a:ext>
            </a:extLst>
          </p:cNvPr>
          <p:cNvSpPr txBox="1"/>
          <p:nvPr/>
        </p:nvSpPr>
        <p:spPr>
          <a:xfrm>
            <a:off x="7500659" y="4596368"/>
            <a:ext cx="867545" cy="369332"/>
          </a:xfrm>
          <a:prstGeom prst="rect">
            <a:avLst/>
          </a:prstGeom>
          <a:noFill/>
        </p:spPr>
        <p:txBody>
          <a:bodyPr wrap="none" rtlCol="0">
            <a:spAutoFit/>
          </a:bodyPr>
          <a:lstStyle/>
          <a:p>
            <a:r>
              <a:rPr lang="en-US" dirty="0"/>
              <a:t>Server</a:t>
            </a:r>
          </a:p>
        </p:txBody>
      </p:sp>
    </p:spTree>
    <p:extLst>
      <p:ext uri="{BB962C8B-B14F-4D97-AF65-F5344CB8AC3E}">
        <p14:creationId xmlns:p14="http://schemas.microsoft.com/office/powerpoint/2010/main" val="63641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4D54-FCE2-414A-A867-49E730332988}"/>
              </a:ext>
            </a:extLst>
          </p:cNvPr>
          <p:cNvSpPr>
            <a:spLocks noGrp="1"/>
          </p:cNvSpPr>
          <p:nvPr>
            <p:ph type="title"/>
          </p:nvPr>
        </p:nvSpPr>
        <p:spPr/>
        <p:txBody>
          <a:bodyPr/>
          <a:lstStyle/>
          <a:p>
            <a:r>
              <a:rPr lang="en-US" dirty="0"/>
              <a:t>Why do we use server?</a:t>
            </a:r>
          </a:p>
        </p:txBody>
      </p:sp>
      <p:sp>
        <p:nvSpPr>
          <p:cNvPr id="3" name="Content Placeholder 2">
            <a:extLst>
              <a:ext uri="{FF2B5EF4-FFF2-40B4-BE49-F238E27FC236}">
                <a16:creationId xmlns:a16="http://schemas.microsoft.com/office/drawing/2014/main" id="{5C78254E-3A0B-4689-91D7-1240730A8470}"/>
              </a:ext>
            </a:extLst>
          </p:cNvPr>
          <p:cNvSpPr>
            <a:spLocks noGrp="1"/>
          </p:cNvSpPr>
          <p:nvPr>
            <p:ph idx="1"/>
          </p:nvPr>
        </p:nvSpPr>
        <p:spPr/>
        <p:txBody>
          <a:bodyPr/>
          <a:lstStyle/>
          <a:p>
            <a:r>
              <a:rPr lang="en-US" dirty="0"/>
              <a:t>Typically, a server is used for tasks which should be performed centrally and are of sensitive nature.</a:t>
            </a:r>
          </a:p>
          <a:p>
            <a:endParaRPr lang="en-US" dirty="0"/>
          </a:p>
          <a:p>
            <a:pPr marL="0" indent="0">
              <a:buNone/>
            </a:pPr>
            <a:r>
              <a:rPr lang="en-US" sz="3200" b="1" dirty="0"/>
              <a:t>Example&gt;</a:t>
            </a:r>
          </a:p>
          <a:p>
            <a:pPr marL="0" indent="0">
              <a:buNone/>
            </a:pPr>
            <a:r>
              <a:rPr lang="en-US" dirty="0"/>
              <a:t>User Authentication</a:t>
            </a:r>
          </a:p>
          <a:p>
            <a:pPr marL="0" indent="0">
              <a:buNone/>
            </a:pPr>
            <a:r>
              <a:rPr lang="en-US" dirty="0"/>
              <a:t>Protecting user’s data</a:t>
            </a:r>
          </a:p>
          <a:p>
            <a:pPr marL="0" indent="0">
              <a:buNone/>
            </a:pPr>
            <a:r>
              <a:rPr lang="en-US" dirty="0"/>
              <a:t>Mails</a:t>
            </a:r>
          </a:p>
          <a:p>
            <a:pPr marL="0" indent="0">
              <a:buNone/>
            </a:pPr>
            <a:r>
              <a:rPr lang="en-US" dirty="0"/>
              <a:t>Databases</a:t>
            </a:r>
          </a:p>
          <a:p>
            <a:pPr marL="0" indent="0">
              <a:buNone/>
            </a:pPr>
            <a:r>
              <a:rPr lang="en-US" dirty="0"/>
              <a:t>Proxies</a:t>
            </a:r>
          </a:p>
          <a:p>
            <a:endParaRPr lang="en-US" dirty="0"/>
          </a:p>
        </p:txBody>
      </p:sp>
    </p:spTree>
    <p:extLst>
      <p:ext uri="{BB962C8B-B14F-4D97-AF65-F5344CB8AC3E}">
        <p14:creationId xmlns:p14="http://schemas.microsoft.com/office/powerpoint/2010/main" val="35819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38BC-AA35-4A97-AE6B-6FBF94BEE6D7}"/>
              </a:ext>
            </a:extLst>
          </p:cNvPr>
          <p:cNvSpPr>
            <a:spLocks noGrp="1"/>
          </p:cNvSpPr>
          <p:nvPr>
            <p:ph type="title"/>
          </p:nvPr>
        </p:nvSpPr>
        <p:spPr/>
        <p:txBody>
          <a:bodyPr/>
          <a:lstStyle/>
          <a:p>
            <a:r>
              <a:rPr lang="en-US" dirty="0"/>
              <a:t>Interacting with a server</a:t>
            </a:r>
          </a:p>
        </p:txBody>
      </p:sp>
      <p:sp>
        <p:nvSpPr>
          <p:cNvPr id="3" name="Content Placeholder 2">
            <a:extLst>
              <a:ext uri="{FF2B5EF4-FFF2-40B4-BE49-F238E27FC236}">
                <a16:creationId xmlns:a16="http://schemas.microsoft.com/office/drawing/2014/main" id="{8AF0FE46-D116-47D2-8A9C-345A3DBB30E4}"/>
              </a:ext>
            </a:extLst>
          </p:cNvPr>
          <p:cNvSpPr>
            <a:spLocks noGrp="1"/>
          </p:cNvSpPr>
          <p:nvPr>
            <p:ph idx="1"/>
          </p:nvPr>
        </p:nvSpPr>
        <p:spPr/>
        <p:txBody>
          <a:bodyPr/>
          <a:lstStyle/>
          <a:p>
            <a:r>
              <a:rPr lang="en-US" dirty="0"/>
              <a:t>By default, a server cannot interact with another server until the other allow us to do so. (CORS)</a:t>
            </a:r>
          </a:p>
          <a:p>
            <a:endParaRPr lang="en-US" dirty="0"/>
          </a:p>
        </p:txBody>
      </p:sp>
      <p:pic>
        <p:nvPicPr>
          <p:cNvPr id="4" name="Picture 2" descr="Image result for server icon">
            <a:extLst>
              <a:ext uri="{FF2B5EF4-FFF2-40B4-BE49-F238E27FC236}">
                <a16:creationId xmlns:a16="http://schemas.microsoft.com/office/drawing/2014/main" id="{E03A2E95-ADF6-49F5-A565-91E857951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283" y="3798332"/>
            <a:ext cx="21590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erver icon">
            <a:extLst>
              <a:ext uri="{FF2B5EF4-FFF2-40B4-BE49-F238E27FC236}">
                <a16:creationId xmlns:a16="http://schemas.microsoft.com/office/drawing/2014/main" id="{B06360AE-0A7A-4B3E-BC8E-2446E7D1E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383" y="3798332"/>
            <a:ext cx="2159000" cy="215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908712-8D0E-4CAE-9355-A206D78474CD}"/>
              </a:ext>
            </a:extLst>
          </p:cNvPr>
          <p:cNvSpPr txBox="1"/>
          <p:nvPr/>
        </p:nvSpPr>
        <p:spPr>
          <a:xfrm>
            <a:off x="2649963" y="3429000"/>
            <a:ext cx="1771639" cy="369332"/>
          </a:xfrm>
          <a:prstGeom prst="rect">
            <a:avLst/>
          </a:prstGeom>
          <a:noFill/>
        </p:spPr>
        <p:txBody>
          <a:bodyPr wrap="none" rtlCol="0">
            <a:spAutoFit/>
          </a:bodyPr>
          <a:lstStyle/>
          <a:p>
            <a:r>
              <a:rPr lang="en-US" dirty="0"/>
              <a:t>localhost:3000</a:t>
            </a:r>
          </a:p>
        </p:txBody>
      </p:sp>
      <p:sp>
        <p:nvSpPr>
          <p:cNvPr id="7" name="TextBox 6">
            <a:extLst>
              <a:ext uri="{FF2B5EF4-FFF2-40B4-BE49-F238E27FC236}">
                <a16:creationId xmlns:a16="http://schemas.microsoft.com/office/drawing/2014/main" id="{C7DE9B31-F97C-4630-8C07-478C42941D6B}"/>
              </a:ext>
            </a:extLst>
          </p:cNvPr>
          <p:cNvSpPr txBox="1"/>
          <p:nvPr/>
        </p:nvSpPr>
        <p:spPr>
          <a:xfrm>
            <a:off x="7768063" y="3429000"/>
            <a:ext cx="1771639" cy="369332"/>
          </a:xfrm>
          <a:prstGeom prst="rect">
            <a:avLst/>
          </a:prstGeom>
          <a:noFill/>
        </p:spPr>
        <p:txBody>
          <a:bodyPr wrap="none" rtlCol="0">
            <a:spAutoFit/>
          </a:bodyPr>
          <a:lstStyle/>
          <a:p>
            <a:r>
              <a:rPr lang="en-US" dirty="0"/>
              <a:t>localhost:4000</a:t>
            </a:r>
          </a:p>
        </p:txBody>
      </p:sp>
      <p:pic>
        <p:nvPicPr>
          <p:cNvPr id="8" name="Picture 2" descr="Image result for communication icon">
            <a:extLst>
              <a:ext uri="{FF2B5EF4-FFF2-40B4-BE49-F238E27FC236}">
                <a16:creationId xmlns:a16="http://schemas.microsoft.com/office/drawing/2014/main" id="{18FDB79F-5B89-4C27-B98D-F19D9F2EA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958" y="3594616"/>
            <a:ext cx="2541003" cy="25410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a:extLst>
              <a:ext uri="{FF2B5EF4-FFF2-40B4-BE49-F238E27FC236}">
                <a16:creationId xmlns:a16="http://schemas.microsoft.com/office/drawing/2014/main" id="{3315C9F5-0A5F-45BB-9D00-E404B4B5C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133" y="4198382"/>
            <a:ext cx="1612900" cy="161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5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0B0D-D447-45E5-AF60-0A301AB91FC6}"/>
              </a:ext>
            </a:extLst>
          </p:cNvPr>
          <p:cNvSpPr>
            <a:spLocks noGrp="1"/>
          </p:cNvSpPr>
          <p:nvPr>
            <p:ph type="title"/>
          </p:nvPr>
        </p:nvSpPr>
        <p:spPr/>
        <p:txBody>
          <a:bodyPr/>
          <a:lstStyle/>
          <a:p>
            <a:r>
              <a:rPr lang="en-US" b="1" dirty="0"/>
              <a:t>Cross-origin resource sharing</a:t>
            </a:r>
            <a:r>
              <a:rPr lang="en-US" dirty="0"/>
              <a:t> (</a:t>
            </a:r>
            <a:r>
              <a:rPr lang="en-US" b="1" dirty="0"/>
              <a:t>CORS</a:t>
            </a:r>
            <a:r>
              <a:rPr lang="en-US" dirty="0"/>
              <a:t>) </a:t>
            </a:r>
          </a:p>
        </p:txBody>
      </p:sp>
      <p:sp>
        <p:nvSpPr>
          <p:cNvPr id="3" name="Content Placeholder 2">
            <a:extLst>
              <a:ext uri="{FF2B5EF4-FFF2-40B4-BE49-F238E27FC236}">
                <a16:creationId xmlns:a16="http://schemas.microsoft.com/office/drawing/2014/main" id="{D61DD8B9-9475-4C4D-A60B-F2653E979153}"/>
              </a:ext>
            </a:extLst>
          </p:cNvPr>
          <p:cNvSpPr>
            <a:spLocks noGrp="1"/>
          </p:cNvSpPr>
          <p:nvPr>
            <p:ph idx="1"/>
          </p:nvPr>
        </p:nvSpPr>
        <p:spPr/>
        <p:txBody>
          <a:bodyPr/>
          <a:lstStyle/>
          <a:p>
            <a:r>
              <a:rPr lang="en-US" dirty="0"/>
              <a:t>CORS defines a way in which a browser and server can interact to determine whether or not it is safe to allow the cross-origin request.</a:t>
            </a:r>
          </a:p>
          <a:p>
            <a:endParaRPr lang="en-US" dirty="0"/>
          </a:p>
          <a:p>
            <a:pPr marL="0" indent="0">
              <a:buNone/>
            </a:pPr>
            <a:r>
              <a:rPr lang="en-US" dirty="0"/>
              <a:t>var </a:t>
            </a:r>
            <a:r>
              <a:rPr lang="en-US" dirty="0" err="1"/>
              <a:t>cors</a:t>
            </a:r>
            <a:r>
              <a:rPr lang="en-US" dirty="0"/>
              <a:t> = require(‘</a:t>
            </a:r>
            <a:r>
              <a:rPr lang="en-US" dirty="0" err="1"/>
              <a:t>cors</a:t>
            </a:r>
            <a:r>
              <a:rPr lang="en-US" dirty="0"/>
              <a:t>’);</a:t>
            </a:r>
            <a:br>
              <a:rPr lang="en-US" dirty="0"/>
            </a:br>
            <a:endParaRPr lang="en-US" dirty="0"/>
          </a:p>
          <a:p>
            <a:pPr marL="0" indent="0">
              <a:buNone/>
            </a:pPr>
            <a:r>
              <a:rPr lang="en-US" dirty="0" err="1"/>
              <a:t>app.</a:t>
            </a:r>
            <a:r>
              <a:rPr lang="en-US" b="1" dirty="0" err="1">
                <a:solidFill>
                  <a:srgbClr val="FFFF00"/>
                </a:solidFill>
              </a:rPr>
              <a:t>use</a:t>
            </a:r>
            <a:r>
              <a:rPr lang="en-US" dirty="0"/>
              <a:t>(</a:t>
            </a:r>
            <a:r>
              <a:rPr lang="en-US" dirty="0" err="1"/>
              <a:t>cors</a:t>
            </a:r>
            <a:r>
              <a:rPr lang="en-US" dirty="0"/>
              <a: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8065688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24</TotalTime>
  <Words>1081</Words>
  <Application>Microsoft Office PowerPoint</Application>
  <PresentationFormat>Widescreen</PresentationFormat>
  <Paragraphs>202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medium-content-serif-font</vt:lpstr>
      <vt:lpstr>Menlo</vt:lpstr>
      <vt:lpstr>Vapor Trail</vt:lpstr>
      <vt:lpstr>PowerPoint Presentation</vt:lpstr>
      <vt:lpstr>Lecture 30</vt:lpstr>
      <vt:lpstr>Previous Lecture</vt:lpstr>
      <vt:lpstr>Today’s Lecture</vt:lpstr>
      <vt:lpstr>Why do we use server?</vt:lpstr>
      <vt:lpstr>Why do we use server?</vt:lpstr>
      <vt:lpstr>Why do we use server?</vt:lpstr>
      <vt:lpstr>Interacting with a server</vt:lpstr>
      <vt:lpstr>Cross-origin resource sharing (CORS) </vt:lpstr>
      <vt:lpstr>Routes</vt:lpstr>
      <vt:lpstr>Error handling in routes</vt:lpstr>
      <vt:lpstr>Receiving Data on Server</vt:lpstr>
      <vt:lpstr>Working with file system</vt:lpstr>
      <vt:lpstr>Headers</vt:lpstr>
      <vt:lpstr>Authentication in Node.js</vt:lpstr>
      <vt:lpstr>Passport.js</vt:lpstr>
      <vt:lpstr>Passport.js</vt:lpstr>
      <vt:lpstr>Headers</vt:lpstr>
      <vt:lpstr>Server Errors</vt:lpstr>
      <vt:lpstr>What is a Promise? (ES6)</vt:lpstr>
      <vt:lpstr>Understanding Promises</vt:lpstr>
      <vt:lpstr>Understanding Promises</vt:lpstr>
      <vt:lpstr>Understanding Promises</vt:lpstr>
      <vt:lpstr>Series and Parallel Executions</vt:lpstr>
      <vt:lpstr>Series Execution</vt:lpstr>
      <vt:lpstr>Parallel Execution</vt:lpstr>
      <vt:lpstr>Series and Parallel Executions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khurram raheel</cp:lastModifiedBy>
  <cp:revision>6</cp:revision>
  <dcterms:created xsi:type="dcterms:W3CDTF">2018-06-01T18:47:32Z</dcterms:created>
  <dcterms:modified xsi:type="dcterms:W3CDTF">2021-09-01T03:39:02Z</dcterms:modified>
</cp:coreProperties>
</file>