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97" r:id="rId3"/>
    <p:sldId id="267" r:id="rId4"/>
    <p:sldId id="268" r:id="rId5"/>
    <p:sldId id="269" r:id="rId6"/>
    <p:sldId id="266" r:id="rId7"/>
    <p:sldId id="285" r:id="rId8"/>
    <p:sldId id="286" r:id="rId9"/>
    <p:sldId id="287" r:id="rId10"/>
    <p:sldId id="289" r:id="rId11"/>
    <p:sldId id="288" r:id="rId12"/>
    <p:sldId id="302" r:id="rId13"/>
    <p:sldId id="290" r:id="rId14"/>
    <p:sldId id="292" r:id="rId15"/>
    <p:sldId id="291" r:id="rId16"/>
    <p:sldId id="293" r:id="rId17"/>
    <p:sldId id="294" r:id="rId18"/>
    <p:sldId id="295" r:id="rId19"/>
    <p:sldId id="296" r:id="rId20"/>
    <p:sldId id="283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82" r:id="rId30"/>
    <p:sldId id="298" r:id="rId31"/>
    <p:sldId id="299" r:id="rId32"/>
    <p:sldId id="300" r:id="rId33"/>
    <p:sldId id="301" r:id="rId34"/>
    <p:sldId id="278" r:id="rId35"/>
    <p:sldId id="279" r:id="rId36"/>
    <p:sldId id="280" r:id="rId37"/>
    <p:sldId id="284" r:id="rId38"/>
    <p:sldId id="28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64FEBD-7161-48D7-9431-1E1AC67F8774}">
          <p14:sldIdLst>
            <p14:sldId id="256"/>
            <p14:sldId id="297"/>
            <p14:sldId id="267"/>
            <p14:sldId id="268"/>
            <p14:sldId id="269"/>
            <p14:sldId id="266"/>
            <p14:sldId id="285"/>
            <p14:sldId id="286"/>
            <p14:sldId id="287"/>
            <p14:sldId id="289"/>
            <p14:sldId id="288"/>
            <p14:sldId id="302"/>
            <p14:sldId id="290"/>
            <p14:sldId id="292"/>
            <p14:sldId id="291"/>
            <p14:sldId id="293"/>
            <p14:sldId id="294"/>
            <p14:sldId id="295"/>
            <p14:sldId id="296"/>
            <p14:sldId id="283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2"/>
            <p14:sldId id="298"/>
            <p14:sldId id="299"/>
            <p14:sldId id="300"/>
            <p14:sldId id="301"/>
            <p14:sldId id="278"/>
            <p14:sldId id="279"/>
            <p14:sldId id="280"/>
            <p14:sldId id="284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5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3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4119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1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385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19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98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4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0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8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8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6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1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8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3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1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6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5DD4-B613-499A-85D6-D35DE56C3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27" y="2807167"/>
            <a:ext cx="9448800" cy="1155357"/>
          </a:xfrm>
        </p:spPr>
        <p:txBody>
          <a:bodyPr>
            <a:normAutofit/>
          </a:bodyPr>
          <a:lstStyle/>
          <a:p>
            <a:r>
              <a:rPr lang="en-US" dirty="0"/>
              <a:t>The Basics of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2E066-C6E0-4731-B80A-D2DE8CF03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Cascading Stylesheets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545899-2BB5-4E37-AFCF-CE17A2C62C07}"/>
              </a:ext>
            </a:extLst>
          </p:cNvPr>
          <p:cNvSpPr txBox="1"/>
          <p:nvPr/>
        </p:nvSpPr>
        <p:spPr>
          <a:xfrm>
            <a:off x="3170378" y="557576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Khurram Raheel</a:t>
            </a:r>
          </a:p>
        </p:txBody>
      </p:sp>
    </p:spTree>
    <p:extLst>
      <p:ext uri="{BB962C8B-B14F-4D97-AF65-F5344CB8AC3E}">
        <p14:creationId xmlns:p14="http://schemas.microsoft.com/office/powerpoint/2010/main" val="2578221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625D-1836-42E1-AE36-EA1BCAB9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369" y="651215"/>
            <a:ext cx="2340269" cy="1293028"/>
          </a:xfrm>
        </p:spPr>
        <p:txBody>
          <a:bodyPr>
            <a:normAutofit/>
          </a:bodyPr>
          <a:lstStyle/>
          <a:p>
            <a:r>
              <a:rPr lang="en-US" sz="3200" dirty="0"/>
              <a:t>GIF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AECEB-43F4-43F6-8A43-77E2B0B08301}"/>
              </a:ext>
            </a:extLst>
          </p:cNvPr>
          <p:cNvSpPr txBox="1"/>
          <p:nvPr/>
        </p:nvSpPr>
        <p:spPr>
          <a:xfrm>
            <a:off x="391886" y="2767280"/>
            <a:ext cx="46010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Animated images</a:t>
            </a:r>
          </a:p>
          <a:p>
            <a:br>
              <a:rPr lang="en-US" sz="2800" dirty="0"/>
            </a:br>
            <a:r>
              <a:rPr lang="en-US" sz="2800" dirty="0"/>
              <a:t>Can be transparent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76445C-E638-49D1-BA70-7BFCF837A3C3}"/>
              </a:ext>
            </a:extLst>
          </p:cNvPr>
          <p:cNvSpPr/>
          <p:nvPr/>
        </p:nvSpPr>
        <p:spPr>
          <a:xfrm>
            <a:off x="7242629" y="2598057"/>
            <a:ext cx="1088571" cy="830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laque 4">
            <a:extLst>
              <a:ext uri="{FF2B5EF4-FFF2-40B4-BE49-F238E27FC236}">
                <a16:creationId xmlns:a16="http://schemas.microsoft.com/office/drawing/2014/main" id="{70911286-F148-4534-BC87-1578564F4C89}"/>
              </a:ext>
            </a:extLst>
          </p:cNvPr>
          <p:cNvSpPr/>
          <p:nvPr/>
        </p:nvSpPr>
        <p:spPr>
          <a:xfrm>
            <a:off x="9783219" y="2474945"/>
            <a:ext cx="1046209" cy="1146628"/>
          </a:xfrm>
          <a:prstGeom prst="plaqu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812DE6-C4B8-4E85-87F0-562692FAAFA8}"/>
              </a:ext>
            </a:extLst>
          </p:cNvPr>
          <p:cNvSpPr/>
          <p:nvPr/>
        </p:nvSpPr>
        <p:spPr>
          <a:xfrm>
            <a:off x="8534990" y="3803932"/>
            <a:ext cx="1248229" cy="12930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E0F3587D-998B-4FAC-A639-9ECC78FEC14C}"/>
              </a:ext>
            </a:extLst>
          </p:cNvPr>
          <p:cNvSpPr/>
          <p:nvPr/>
        </p:nvSpPr>
        <p:spPr>
          <a:xfrm>
            <a:off x="99788" y="2955812"/>
            <a:ext cx="260350" cy="2381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DE432FB6-986C-4F92-8CA5-D6B1D5C6B0E4}"/>
              </a:ext>
            </a:extLst>
          </p:cNvPr>
          <p:cNvSpPr/>
          <p:nvPr/>
        </p:nvSpPr>
        <p:spPr>
          <a:xfrm>
            <a:off x="121560" y="3761354"/>
            <a:ext cx="260350" cy="2381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4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625D-1836-42E1-AE36-EA1BCAB9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369" y="651215"/>
            <a:ext cx="2340269" cy="1293028"/>
          </a:xfrm>
        </p:spPr>
        <p:txBody>
          <a:bodyPr>
            <a:normAutofit/>
          </a:bodyPr>
          <a:lstStyle/>
          <a:p>
            <a:r>
              <a:rPr lang="en-US" sz="3200" dirty="0"/>
              <a:t>SVG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AECEB-43F4-43F6-8A43-77E2B0B08301}"/>
              </a:ext>
            </a:extLst>
          </p:cNvPr>
          <p:cNvSpPr txBox="1"/>
          <p:nvPr/>
        </p:nvSpPr>
        <p:spPr>
          <a:xfrm>
            <a:off x="391885" y="2767280"/>
            <a:ext cx="62846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Resolution dependent content</a:t>
            </a:r>
          </a:p>
          <a:p>
            <a:br>
              <a:rPr lang="en-US" sz="2800" dirty="0"/>
            </a:br>
            <a:r>
              <a:rPr lang="en-US" sz="2800" dirty="0"/>
              <a:t>Doesn't lost the quality on resizing</a:t>
            </a:r>
          </a:p>
          <a:p>
            <a:br>
              <a:rPr lang="en-US" sz="2800" dirty="0"/>
            </a:br>
            <a:r>
              <a:rPr lang="en-US" sz="2800" dirty="0"/>
              <a:t>Transparent</a:t>
            </a:r>
          </a:p>
        </p:txBody>
      </p:sp>
      <p:sp>
        <p:nvSpPr>
          <p:cNvPr id="8" name="Star: 7 Points 7">
            <a:extLst>
              <a:ext uri="{FF2B5EF4-FFF2-40B4-BE49-F238E27FC236}">
                <a16:creationId xmlns:a16="http://schemas.microsoft.com/office/drawing/2014/main" id="{26325DBD-54B4-462D-B936-C0F7310267E0}"/>
              </a:ext>
            </a:extLst>
          </p:cNvPr>
          <p:cNvSpPr/>
          <p:nvPr/>
        </p:nvSpPr>
        <p:spPr>
          <a:xfrm>
            <a:off x="9100457" y="2278743"/>
            <a:ext cx="1567543" cy="1567543"/>
          </a:xfrm>
          <a:prstGeom prst="star7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2D956D88-6287-4920-83DF-A39E8FEE58A1}"/>
              </a:ext>
            </a:extLst>
          </p:cNvPr>
          <p:cNvSpPr/>
          <p:nvPr/>
        </p:nvSpPr>
        <p:spPr>
          <a:xfrm>
            <a:off x="9228800" y="4230277"/>
            <a:ext cx="1567543" cy="156754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05C586A4-F22A-4D3E-A9C4-D53866B682B1}"/>
              </a:ext>
            </a:extLst>
          </p:cNvPr>
          <p:cNvSpPr/>
          <p:nvPr/>
        </p:nvSpPr>
        <p:spPr>
          <a:xfrm>
            <a:off x="99788" y="2912270"/>
            <a:ext cx="260350" cy="2381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2B177500-3C3A-4B02-B0F9-690DF4F3D9A7}"/>
              </a:ext>
            </a:extLst>
          </p:cNvPr>
          <p:cNvSpPr/>
          <p:nvPr/>
        </p:nvSpPr>
        <p:spPr>
          <a:xfrm>
            <a:off x="99787" y="3771601"/>
            <a:ext cx="260350" cy="2381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15FACE7E-46C2-46EC-BCBD-DA5867220DBC}"/>
              </a:ext>
            </a:extLst>
          </p:cNvPr>
          <p:cNvSpPr/>
          <p:nvPr/>
        </p:nvSpPr>
        <p:spPr>
          <a:xfrm>
            <a:off x="99787" y="4601986"/>
            <a:ext cx="260350" cy="2381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4E9AE5-723B-4E38-A259-868967B8C46C}"/>
              </a:ext>
            </a:extLst>
          </p:cNvPr>
          <p:cNvSpPr/>
          <p:nvPr/>
        </p:nvSpPr>
        <p:spPr>
          <a:xfrm>
            <a:off x="266248" y="16210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A vector image format for two-dimensional graphics with support for interactivity and animation.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26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625D-1836-42E1-AE36-EA1BCAB9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369" y="651215"/>
            <a:ext cx="2340269" cy="1293028"/>
          </a:xfrm>
        </p:spPr>
        <p:txBody>
          <a:bodyPr>
            <a:normAutofit/>
          </a:bodyPr>
          <a:lstStyle/>
          <a:p>
            <a:r>
              <a:rPr lang="en-US" sz="3200" dirty="0"/>
              <a:t>PNG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AECEB-43F4-43F6-8A43-77E2B0B08301}"/>
              </a:ext>
            </a:extLst>
          </p:cNvPr>
          <p:cNvSpPr txBox="1"/>
          <p:nvPr/>
        </p:nvSpPr>
        <p:spPr>
          <a:xfrm>
            <a:off x="391885" y="2767280"/>
            <a:ext cx="75292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Resolution dependent content</a:t>
            </a:r>
          </a:p>
          <a:p>
            <a:br>
              <a:rPr lang="en-US" sz="2800" dirty="0"/>
            </a:br>
            <a:r>
              <a:rPr lang="en-US" sz="2800" dirty="0"/>
              <a:t>Do not have a wide color library as JPG</a:t>
            </a:r>
          </a:p>
          <a:p>
            <a:br>
              <a:rPr lang="en-US" sz="2800" dirty="0"/>
            </a:br>
            <a:r>
              <a:rPr lang="en-US" sz="2800" dirty="0"/>
              <a:t>Transparent</a:t>
            </a:r>
          </a:p>
        </p:txBody>
      </p:sp>
      <p:sp>
        <p:nvSpPr>
          <p:cNvPr id="8" name="Star: 7 Points 7">
            <a:extLst>
              <a:ext uri="{FF2B5EF4-FFF2-40B4-BE49-F238E27FC236}">
                <a16:creationId xmlns:a16="http://schemas.microsoft.com/office/drawing/2014/main" id="{26325DBD-54B4-462D-B936-C0F7310267E0}"/>
              </a:ext>
            </a:extLst>
          </p:cNvPr>
          <p:cNvSpPr/>
          <p:nvPr/>
        </p:nvSpPr>
        <p:spPr>
          <a:xfrm>
            <a:off x="9100457" y="2278743"/>
            <a:ext cx="1567543" cy="1567543"/>
          </a:xfrm>
          <a:prstGeom prst="star7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2D956D88-6287-4920-83DF-A39E8FEE58A1}"/>
              </a:ext>
            </a:extLst>
          </p:cNvPr>
          <p:cNvSpPr/>
          <p:nvPr/>
        </p:nvSpPr>
        <p:spPr>
          <a:xfrm>
            <a:off x="9228800" y="4230277"/>
            <a:ext cx="1567543" cy="156754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05C586A4-F22A-4D3E-A9C4-D53866B682B1}"/>
              </a:ext>
            </a:extLst>
          </p:cNvPr>
          <p:cNvSpPr/>
          <p:nvPr/>
        </p:nvSpPr>
        <p:spPr>
          <a:xfrm>
            <a:off x="99788" y="2912270"/>
            <a:ext cx="260350" cy="2381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2B177500-3C3A-4B02-B0F9-690DF4F3D9A7}"/>
              </a:ext>
            </a:extLst>
          </p:cNvPr>
          <p:cNvSpPr/>
          <p:nvPr/>
        </p:nvSpPr>
        <p:spPr>
          <a:xfrm>
            <a:off x="99787" y="3771601"/>
            <a:ext cx="260350" cy="2381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4E9AE5-723B-4E38-A259-868967B8C46C}"/>
              </a:ext>
            </a:extLst>
          </p:cNvPr>
          <p:cNvSpPr/>
          <p:nvPr/>
        </p:nvSpPr>
        <p:spPr>
          <a:xfrm>
            <a:off x="266248" y="16210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A format mostly used for real or unreal objects but with</a:t>
            </a:r>
          </a:p>
          <a:p>
            <a:r>
              <a:rPr lang="en-US" dirty="0">
                <a:latin typeface="arial" panose="020B0604020202020204" pitchFamily="34" charset="0"/>
              </a:rPr>
              <a:t>transparent backgrounds</a:t>
            </a:r>
            <a:endParaRPr lang="en-US" dirty="0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3E4D877B-7F7B-4257-92AE-D7B470A90A93}"/>
              </a:ext>
            </a:extLst>
          </p:cNvPr>
          <p:cNvSpPr/>
          <p:nvPr/>
        </p:nvSpPr>
        <p:spPr>
          <a:xfrm>
            <a:off x="99787" y="4608898"/>
            <a:ext cx="260350" cy="2381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5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625D-1836-42E1-AE36-EA1BCAB9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369" y="651215"/>
            <a:ext cx="2340269" cy="1293028"/>
          </a:xfrm>
        </p:spPr>
        <p:txBody>
          <a:bodyPr>
            <a:normAutofit/>
          </a:bodyPr>
          <a:lstStyle/>
          <a:p>
            <a:r>
              <a:rPr lang="en-US" sz="3200" dirty="0"/>
              <a:t>SVG</a:t>
            </a:r>
          </a:p>
        </p:txBody>
      </p:sp>
      <p:sp>
        <p:nvSpPr>
          <p:cNvPr id="4" name="Star: 4 Points 3">
            <a:extLst>
              <a:ext uri="{FF2B5EF4-FFF2-40B4-BE49-F238E27FC236}">
                <a16:creationId xmlns:a16="http://schemas.microsoft.com/office/drawing/2014/main" id="{3A1EDC4B-8637-40DC-B905-A7AA91C8994F}"/>
              </a:ext>
            </a:extLst>
          </p:cNvPr>
          <p:cNvSpPr/>
          <p:nvPr/>
        </p:nvSpPr>
        <p:spPr>
          <a:xfrm>
            <a:off x="1611086" y="2906486"/>
            <a:ext cx="1491343" cy="1436914"/>
          </a:xfrm>
          <a:prstGeom prst="star4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49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625D-1836-42E1-AE36-EA1BCAB9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369" y="651215"/>
            <a:ext cx="2340269" cy="1293028"/>
          </a:xfrm>
        </p:spPr>
        <p:txBody>
          <a:bodyPr>
            <a:normAutofit/>
          </a:bodyPr>
          <a:lstStyle/>
          <a:p>
            <a:r>
              <a:rPr lang="en-US" sz="3200" dirty="0"/>
              <a:t>SVG</a:t>
            </a:r>
          </a:p>
        </p:txBody>
      </p:sp>
      <p:sp>
        <p:nvSpPr>
          <p:cNvPr id="4" name="Star: 4 Points 3">
            <a:extLst>
              <a:ext uri="{FF2B5EF4-FFF2-40B4-BE49-F238E27FC236}">
                <a16:creationId xmlns:a16="http://schemas.microsoft.com/office/drawing/2014/main" id="{3A1EDC4B-8637-40DC-B905-A7AA91C8994F}"/>
              </a:ext>
            </a:extLst>
          </p:cNvPr>
          <p:cNvSpPr/>
          <p:nvPr/>
        </p:nvSpPr>
        <p:spPr>
          <a:xfrm>
            <a:off x="1611086" y="2906486"/>
            <a:ext cx="1491343" cy="1436914"/>
          </a:xfrm>
          <a:prstGeom prst="star4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253644-AA41-4466-A6A6-C60952F2A003}"/>
              </a:ext>
            </a:extLst>
          </p:cNvPr>
          <p:cNvSpPr/>
          <p:nvPr/>
        </p:nvSpPr>
        <p:spPr>
          <a:xfrm>
            <a:off x="2285999" y="2830286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4108E-F6BB-4590-9DC4-824536C91CFE}"/>
              </a:ext>
            </a:extLst>
          </p:cNvPr>
          <p:cNvSpPr/>
          <p:nvPr/>
        </p:nvSpPr>
        <p:spPr>
          <a:xfrm>
            <a:off x="2144484" y="3397364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95FB18-5664-439D-8DCE-5521FA12EE07}"/>
              </a:ext>
            </a:extLst>
          </p:cNvPr>
          <p:cNvSpPr/>
          <p:nvPr/>
        </p:nvSpPr>
        <p:spPr>
          <a:xfrm>
            <a:off x="1518215" y="3538538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9DC169-BD0C-466C-8848-D0D74B80A0C3}"/>
              </a:ext>
            </a:extLst>
          </p:cNvPr>
          <p:cNvSpPr/>
          <p:nvPr/>
        </p:nvSpPr>
        <p:spPr>
          <a:xfrm>
            <a:off x="2144483" y="3690938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31C848-6408-45BB-85B5-8340B8525714}"/>
              </a:ext>
            </a:extLst>
          </p:cNvPr>
          <p:cNvSpPr/>
          <p:nvPr/>
        </p:nvSpPr>
        <p:spPr>
          <a:xfrm>
            <a:off x="2285999" y="4267200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CC1CBC-E431-4E17-8FFB-63AC3CE92083}"/>
              </a:ext>
            </a:extLst>
          </p:cNvPr>
          <p:cNvSpPr/>
          <p:nvPr/>
        </p:nvSpPr>
        <p:spPr>
          <a:xfrm>
            <a:off x="2427514" y="3690938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FC998A-4F5F-461C-BB1C-4FA6B8634B98}"/>
              </a:ext>
            </a:extLst>
          </p:cNvPr>
          <p:cNvSpPr/>
          <p:nvPr/>
        </p:nvSpPr>
        <p:spPr>
          <a:xfrm>
            <a:off x="3031671" y="3538538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364493-0C76-4AA5-BE67-F5F9CBA871A5}"/>
              </a:ext>
            </a:extLst>
          </p:cNvPr>
          <p:cNvSpPr/>
          <p:nvPr/>
        </p:nvSpPr>
        <p:spPr>
          <a:xfrm>
            <a:off x="2427514" y="3386138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44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625D-1836-42E1-AE36-EA1BCAB9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369" y="651215"/>
            <a:ext cx="2340269" cy="1293028"/>
          </a:xfrm>
        </p:spPr>
        <p:txBody>
          <a:bodyPr>
            <a:normAutofit/>
          </a:bodyPr>
          <a:lstStyle/>
          <a:p>
            <a:r>
              <a:rPr lang="en-US" sz="3200" dirty="0"/>
              <a:t>SVG</a:t>
            </a:r>
          </a:p>
        </p:txBody>
      </p:sp>
      <p:sp>
        <p:nvSpPr>
          <p:cNvPr id="4" name="Star: 4 Points 3">
            <a:extLst>
              <a:ext uri="{FF2B5EF4-FFF2-40B4-BE49-F238E27FC236}">
                <a16:creationId xmlns:a16="http://schemas.microsoft.com/office/drawing/2014/main" id="{3A1EDC4B-8637-40DC-B905-A7AA91C8994F}"/>
              </a:ext>
            </a:extLst>
          </p:cNvPr>
          <p:cNvSpPr/>
          <p:nvPr/>
        </p:nvSpPr>
        <p:spPr>
          <a:xfrm>
            <a:off x="1611086" y="2906486"/>
            <a:ext cx="1491343" cy="1436914"/>
          </a:xfrm>
          <a:prstGeom prst="star4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253644-AA41-4466-A6A6-C60952F2A003}"/>
              </a:ext>
            </a:extLst>
          </p:cNvPr>
          <p:cNvSpPr/>
          <p:nvPr/>
        </p:nvSpPr>
        <p:spPr>
          <a:xfrm>
            <a:off x="2285999" y="2830286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4108E-F6BB-4590-9DC4-824536C91CFE}"/>
              </a:ext>
            </a:extLst>
          </p:cNvPr>
          <p:cNvSpPr/>
          <p:nvPr/>
        </p:nvSpPr>
        <p:spPr>
          <a:xfrm>
            <a:off x="2144484" y="3397364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95FB18-5664-439D-8DCE-5521FA12EE07}"/>
              </a:ext>
            </a:extLst>
          </p:cNvPr>
          <p:cNvSpPr/>
          <p:nvPr/>
        </p:nvSpPr>
        <p:spPr>
          <a:xfrm>
            <a:off x="1518215" y="3538538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9DC169-BD0C-466C-8848-D0D74B80A0C3}"/>
              </a:ext>
            </a:extLst>
          </p:cNvPr>
          <p:cNvSpPr/>
          <p:nvPr/>
        </p:nvSpPr>
        <p:spPr>
          <a:xfrm>
            <a:off x="2144483" y="3690938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31C848-6408-45BB-85B5-8340B8525714}"/>
              </a:ext>
            </a:extLst>
          </p:cNvPr>
          <p:cNvSpPr/>
          <p:nvPr/>
        </p:nvSpPr>
        <p:spPr>
          <a:xfrm>
            <a:off x="2285999" y="4267200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CC1CBC-E431-4E17-8FFB-63AC3CE92083}"/>
              </a:ext>
            </a:extLst>
          </p:cNvPr>
          <p:cNvSpPr/>
          <p:nvPr/>
        </p:nvSpPr>
        <p:spPr>
          <a:xfrm>
            <a:off x="2427514" y="3690938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FC998A-4F5F-461C-BB1C-4FA6B8634B98}"/>
              </a:ext>
            </a:extLst>
          </p:cNvPr>
          <p:cNvSpPr/>
          <p:nvPr/>
        </p:nvSpPr>
        <p:spPr>
          <a:xfrm>
            <a:off x="3031671" y="3538538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364493-0C76-4AA5-BE67-F5F9CBA871A5}"/>
              </a:ext>
            </a:extLst>
          </p:cNvPr>
          <p:cNvSpPr/>
          <p:nvPr/>
        </p:nvSpPr>
        <p:spPr>
          <a:xfrm>
            <a:off x="2427514" y="3386138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4 Points 11">
            <a:extLst>
              <a:ext uri="{FF2B5EF4-FFF2-40B4-BE49-F238E27FC236}">
                <a16:creationId xmlns:a16="http://schemas.microsoft.com/office/drawing/2014/main" id="{795699FA-865F-47CC-A992-77785B054B20}"/>
              </a:ext>
            </a:extLst>
          </p:cNvPr>
          <p:cNvSpPr/>
          <p:nvPr/>
        </p:nvSpPr>
        <p:spPr>
          <a:xfrm>
            <a:off x="3965666" y="1225786"/>
            <a:ext cx="3951514" cy="3681494"/>
          </a:xfrm>
          <a:prstGeom prst="star4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A4ECBC-0493-463A-A1F2-C72154C5DBE7}"/>
              </a:ext>
            </a:extLst>
          </p:cNvPr>
          <p:cNvSpPr/>
          <p:nvPr/>
        </p:nvSpPr>
        <p:spPr>
          <a:xfrm>
            <a:off x="6144481" y="2530231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24953A7-0FC0-40B2-8EE4-E05E43CBD10D}"/>
              </a:ext>
            </a:extLst>
          </p:cNvPr>
          <p:cNvSpPr/>
          <p:nvPr/>
        </p:nvSpPr>
        <p:spPr>
          <a:xfrm>
            <a:off x="5358271" y="2543572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2D9AFB-8190-472F-97A9-A5097A357770}"/>
              </a:ext>
            </a:extLst>
          </p:cNvPr>
          <p:cNvSpPr/>
          <p:nvPr/>
        </p:nvSpPr>
        <p:spPr>
          <a:xfrm>
            <a:off x="3820119" y="2871302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464105-51BF-48C5-92BF-A805CF284E42}"/>
              </a:ext>
            </a:extLst>
          </p:cNvPr>
          <p:cNvSpPr/>
          <p:nvPr/>
        </p:nvSpPr>
        <p:spPr>
          <a:xfrm>
            <a:off x="5382232" y="3190907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395B59B-7514-4AB4-BE74-36AAB7D47F14}"/>
              </a:ext>
            </a:extLst>
          </p:cNvPr>
          <p:cNvSpPr/>
          <p:nvPr/>
        </p:nvSpPr>
        <p:spPr>
          <a:xfrm>
            <a:off x="7662794" y="2871302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A717D7-A957-40BF-A888-7109FFB12534}"/>
              </a:ext>
            </a:extLst>
          </p:cNvPr>
          <p:cNvSpPr/>
          <p:nvPr/>
        </p:nvSpPr>
        <p:spPr>
          <a:xfrm>
            <a:off x="6153435" y="3159303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8F1FF7-B631-44A1-9729-2DF48F93FCAC}"/>
              </a:ext>
            </a:extLst>
          </p:cNvPr>
          <p:cNvSpPr/>
          <p:nvPr/>
        </p:nvSpPr>
        <p:spPr>
          <a:xfrm>
            <a:off x="5753941" y="4712049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C6FF345-382E-40A2-A6E1-79D0C44A43B2}"/>
              </a:ext>
            </a:extLst>
          </p:cNvPr>
          <p:cNvSpPr/>
          <p:nvPr/>
        </p:nvSpPr>
        <p:spPr>
          <a:xfrm>
            <a:off x="5753941" y="1102498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08FD92-11B9-4769-93A3-95B4DB5BBD20}"/>
              </a:ext>
            </a:extLst>
          </p:cNvPr>
          <p:cNvCxnSpPr>
            <a:cxnSpLocks/>
          </p:cNvCxnSpPr>
          <p:nvPr/>
        </p:nvCxnSpPr>
        <p:spPr>
          <a:xfrm flipH="1">
            <a:off x="5451652" y="1450975"/>
            <a:ext cx="302289" cy="10708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E2ECB3-5128-4FD6-B43C-15F9B5ABE6B2}"/>
              </a:ext>
            </a:extLst>
          </p:cNvPr>
          <p:cNvSpPr txBox="1"/>
          <p:nvPr/>
        </p:nvSpPr>
        <p:spPr>
          <a:xfrm>
            <a:off x="4819650" y="1574911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Distance</a:t>
            </a:r>
          </a:p>
          <a:p>
            <a:r>
              <a:rPr lang="en-US" sz="1200" dirty="0"/>
              <a:t>Ratio</a:t>
            </a:r>
          </a:p>
        </p:txBody>
      </p:sp>
    </p:spTree>
    <p:extLst>
      <p:ext uri="{BB962C8B-B14F-4D97-AF65-F5344CB8AC3E}">
        <p14:creationId xmlns:p14="http://schemas.microsoft.com/office/powerpoint/2010/main" val="4274387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625D-1836-42E1-AE36-EA1BCAB9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369" y="651215"/>
            <a:ext cx="2340269" cy="1293028"/>
          </a:xfrm>
        </p:spPr>
        <p:txBody>
          <a:bodyPr>
            <a:normAutofit/>
          </a:bodyPr>
          <a:lstStyle/>
          <a:p>
            <a:r>
              <a:rPr lang="en-US" sz="3200" dirty="0"/>
              <a:t>SVG</a:t>
            </a:r>
          </a:p>
        </p:txBody>
      </p:sp>
      <p:sp>
        <p:nvSpPr>
          <p:cNvPr id="4" name="Star: 4 Points 3">
            <a:extLst>
              <a:ext uri="{FF2B5EF4-FFF2-40B4-BE49-F238E27FC236}">
                <a16:creationId xmlns:a16="http://schemas.microsoft.com/office/drawing/2014/main" id="{3A1EDC4B-8637-40DC-B905-A7AA91C8994F}"/>
              </a:ext>
            </a:extLst>
          </p:cNvPr>
          <p:cNvSpPr/>
          <p:nvPr/>
        </p:nvSpPr>
        <p:spPr>
          <a:xfrm>
            <a:off x="1611086" y="2906486"/>
            <a:ext cx="1491343" cy="1436914"/>
          </a:xfrm>
          <a:prstGeom prst="star4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253644-AA41-4466-A6A6-C60952F2A003}"/>
              </a:ext>
            </a:extLst>
          </p:cNvPr>
          <p:cNvSpPr/>
          <p:nvPr/>
        </p:nvSpPr>
        <p:spPr>
          <a:xfrm>
            <a:off x="2285999" y="2830286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4108E-F6BB-4590-9DC4-824536C91CFE}"/>
              </a:ext>
            </a:extLst>
          </p:cNvPr>
          <p:cNvSpPr/>
          <p:nvPr/>
        </p:nvSpPr>
        <p:spPr>
          <a:xfrm>
            <a:off x="2144484" y="3397364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95FB18-5664-439D-8DCE-5521FA12EE07}"/>
              </a:ext>
            </a:extLst>
          </p:cNvPr>
          <p:cNvSpPr/>
          <p:nvPr/>
        </p:nvSpPr>
        <p:spPr>
          <a:xfrm>
            <a:off x="1518215" y="3538538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9DC169-BD0C-466C-8848-D0D74B80A0C3}"/>
              </a:ext>
            </a:extLst>
          </p:cNvPr>
          <p:cNvSpPr/>
          <p:nvPr/>
        </p:nvSpPr>
        <p:spPr>
          <a:xfrm>
            <a:off x="2144483" y="3690938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31C848-6408-45BB-85B5-8340B8525714}"/>
              </a:ext>
            </a:extLst>
          </p:cNvPr>
          <p:cNvSpPr/>
          <p:nvPr/>
        </p:nvSpPr>
        <p:spPr>
          <a:xfrm>
            <a:off x="2285999" y="4267200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CC1CBC-E431-4E17-8FFB-63AC3CE92083}"/>
              </a:ext>
            </a:extLst>
          </p:cNvPr>
          <p:cNvSpPr/>
          <p:nvPr/>
        </p:nvSpPr>
        <p:spPr>
          <a:xfrm>
            <a:off x="2427514" y="3690938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FC998A-4F5F-461C-BB1C-4FA6B8634B98}"/>
              </a:ext>
            </a:extLst>
          </p:cNvPr>
          <p:cNvSpPr/>
          <p:nvPr/>
        </p:nvSpPr>
        <p:spPr>
          <a:xfrm>
            <a:off x="3031671" y="3538538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364493-0C76-4AA5-BE67-F5F9CBA871A5}"/>
              </a:ext>
            </a:extLst>
          </p:cNvPr>
          <p:cNvSpPr/>
          <p:nvPr/>
        </p:nvSpPr>
        <p:spPr>
          <a:xfrm>
            <a:off x="2427514" y="3386138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4 Points 11">
            <a:extLst>
              <a:ext uri="{FF2B5EF4-FFF2-40B4-BE49-F238E27FC236}">
                <a16:creationId xmlns:a16="http://schemas.microsoft.com/office/drawing/2014/main" id="{795699FA-865F-47CC-A992-77785B054B20}"/>
              </a:ext>
            </a:extLst>
          </p:cNvPr>
          <p:cNvSpPr/>
          <p:nvPr/>
        </p:nvSpPr>
        <p:spPr>
          <a:xfrm>
            <a:off x="3965666" y="1225786"/>
            <a:ext cx="3951514" cy="3681494"/>
          </a:xfrm>
          <a:prstGeom prst="star4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A4ECBC-0493-463A-A1F2-C72154C5DBE7}"/>
              </a:ext>
            </a:extLst>
          </p:cNvPr>
          <p:cNvSpPr/>
          <p:nvPr/>
        </p:nvSpPr>
        <p:spPr>
          <a:xfrm>
            <a:off x="6144481" y="2530231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24953A7-0FC0-40B2-8EE4-E05E43CBD10D}"/>
              </a:ext>
            </a:extLst>
          </p:cNvPr>
          <p:cNvSpPr/>
          <p:nvPr/>
        </p:nvSpPr>
        <p:spPr>
          <a:xfrm>
            <a:off x="5358271" y="2543572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2D9AFB-8190-472F-97A9-A5097A357770}"/>
              </a:ext>
            </a:extLst>
          </p:cNvPr>
          <p:cNvSpPr/>
          <p:nvPr/>
        </p:nvSpPr>
        <p:spPr>
          <a:xfrm>
            <a:off x="3820119" y="2871302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464105-51BF-48C5-92BF-A805CF284E42}"/>
              </a:ext>
            </a:extLst>
          </p:cNvPr>
          <p:cNvSpPr/>
          <p:nvPr/>
        </p:nvSpPr>
        <p:spPr>
          <a:xfrm>
            <a:off x="5382232" y="3190907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395B59B-7514-4AB4-BE74-36AAB7D47F14}"/>
              </a:ext>
            </a:extLst>
          </p:cNvPr>
          <p:cNvSpPr/>
          <p:nvPr/>
        </p:nvSpPr>
        <p:spPr>
          <a:xfrm>
            <a:off x="7662794" y="2871302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A717D7-A957-40BF-A888-7109FFB12534}"/>
              </a:ext>
            </a:extLst>
          </p:cNvPr>
          <p:cNvSpPr/>
          <p:nvPr/>
        </p:nvSpPr>
        <p:spPr>
          <a:xfrm>
            <a:off x="6153435" y="3159303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8F1FF7-B631-44A1-9729-2DF48F93FCAC}"/>
              </a:ext>
            </a:extLst>
          </p:cNvPr>
          <p:cNvSpPr/>
          <p:nvPr/>
        </p:nvSpPr>
        <p:spPr>
          <a:xfrm>
            <a:off x="5753941" y="4712049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C6FF345-382E-40A2-A6E1-79D0C44A43B2}"/>
              </a:ext>
            </a:extLst>
          </p:cNvPr>
          <p:cNvSpPr/>
          <p:nvPr/>
        </p:nvSpPr>
        <p:spPr>
          <a:xfrm>
            <a:off x="5753941" y="1102498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08FD92-11B9-4769-93A3-95B4DB5BBD20}"/>
              </a:ext>
            </a:extLst>
          </p:cNvPr>
          <p:cNvCxnSpPr>
            <a:cxnSpLocks/>
          </p:cNvCxnSpPr>
          <p:nvPr/>
        </p:nvCxnSpPr>
        <p:spPr>
          <a:xfrm flipH="1">
            <a:off x="5451652" y="1450975"/>
            <a:ext cx="302289" cy="10708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254F01-4804-4D44-AE6D-4ABF5B3E4900}"/>
              </a:ext>
            </a:extLst>
          </p:cNvPr>
          <p:cNvSpPr txBox="1"/>
          <p:nvPr/>
        </p:nvSpPr>
        <p:spPr>
          <a:xfrm>
            <a:off x="4819650" y="1574911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Distance</a:t>
            </a:r>
          </a:p>
          <a:p>
            <a:r>
              <a:rPr lang="en-US" sz="1200" dirty="0"/>
              <a:t>Ratio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417242-3ACE-474C-8912-E77199372165}"/>
              </a:ext>
            </a:extLst>
          </p:cNvPr>
          <p:cNvCxnSpPr>
            <a:cxnSpLocks/>
          </p:cNvCxnSpPr>
          <p:nvPr/>
        </p:nvCxnSpPr>
        <p:spPr>
          <a:xfrm flipH="1">
            <a:off x="4214921" y="2658641"/>
            <a:ext cx="1088498" cy="2478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0A6E9A-DEF6-436B-AA53-D8BC2921EC77}"/>
              </a:ext>
            </a:extLst>
          </p:cNvPr>
          <p:cNvSpPr txBox="1"/>
          <p:nvPr/>
        </p:nvSpPr>
        <p:spPr>
          <a:xfrm>
            <a:off x="4312352" y="2263796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Distance</a:t>
            </a:r>
          </a:p>
          <a:p>
            <a:r>
              <a:rPr lang="en-US" sz="1200" dirty="0"/>
              <a:t>Ratio</a:t>
            </a:r>
          </a:p>
        </p:txBody>
      </p:sp>
    </p:spTree>
    <p:extLst>
      <p:ext uri="{BB962C8B-B14F-4D97-AF65-F5344CB8AC3E}">
        <p14:creationId xmlns:p14="http://schemas.microsoft.com/office/powerpoint/2010/main" val="3553438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625D-1836-42E1-AE36-EA1BCAB9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369" y="651215"/>
            <a:ext cx="2340269" cy="1293028"/>
          </a:xfrm>
        </p:spPr>
        <p:txBody>
          <a:bodyPr>
            <a:normAutofit/>
          </a:bodyPr>
          <a:lstStyle/>
          <a:p>
            <a:r>
              <a:rPr lang="en-US" sz="3200" dirty="0"/>
              <a:t>SVG</a:t>
            </a:r>
          </a:p>
        </p:txBody>
      </p:sp>
      <p:sp>
        <p:nvSpPr>
          <p:cNvPr id="4" name="Star: 4 Points 3">
            <a:extLst>
              <a:ext uri="{FF2B5EF4-FFF2-40B4-BE49-F238E27FC236}">
                <a16:creationId xmlns:a16="http://schemas.microsoft.com/office/drawing/2014/main" id="{3A1EDC4B-8637-40DC-B905-A7AA91C8994F}"/>
              </a:ext>
            </a:extLst>
          </p:cNvPr>
          <p:cNvSpPr/>
          <p:nvPr/>
        </p:nvSpPr>
        <p:spPr>
          <a:xfrm>
            <a:off x="1611086" y="2906486"/>
            <a:ext cx="1491343" cy="1436914"/>
          </a:xfrm>
          <a:prstGeom prst="star4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253644-AA41-4466-A6A6-C60952F2A003}"/>
              </a:ext>
            </a:extLst>
          </p:cNvPr>
          <p:cNvSpPr/>
          <p:nvPr/>
        </p:nvSpPr>
        <p:spPr>
          <a:xfrm>
            <a:off x="2285999" y="2830286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4108E-F6BB-4590-9DC4-824536C91CFE}"/>
              </a:ext>
            </a:extLst>
          </p:cNvPr>
          <p:cNvSpPr/>
          <p:nvPr/>
        </p:nvSpPr>
        <p:spPr>
          <a:xfrm>
            <a:off x="2144484" y="3397364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95FB18-5664-439D-8DCE-5521FA12EE07}"/>
              </a:ext>
            </a:extLst>
          </p:cNvPr>
          <p:cNvSpPr/>
          <p:nvPr/>
        </p:nvSpPr>
        <p:spPr>
          <a:xfrm>
            <a:off x="1518215" y="3538538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9DC169-BD0C-466C-8848-D0D74B80A0C3}"/>
              </a:ext>
            </a:extLst>
          </p:cNvPr>
          <p:cNvSpPr/>
          <p:nvPr/>
        </p:nvSpPr>
        <p:spPr>
          <a:xfrm>
            <a:off x="2144483" y="3690938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31C848-6408-45BB-85B5-8340B8525714}"/>
              </a:ext>
            </a:extLst>
          </p:cNvPr>
          <p:cNvSpPr/>
          <p:nvPr/>
        </p:nvSpPr>
        <p:spPr>
          <a:xfrm>
            <a:off x="2285999" y="4267200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CC1CBC-E431-4E17-8FFB-63AC3CE92083}"/>
              </a:ext>
            </a:extLst>
          </p:cNvPr>
          <p:cNvSpPr/>
          <p:nvPr/>
        </p:nvSpPr>
        <p:spPr>
          <a:xfrm>
            <a:off x="2427514" y="3690938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FC998A-4F5F-461C-BB1C-4FA6B8634B98}"/>
              </a:ext>
            </a:extLst>
          </p:cNvPr>
          <p:cNvSpPr/>
          <p:nvPr/>
        </p:nvSpPr>
        <p:spPr>
          <a:xfrm>
            <a:off x="3031671" y="3538538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364493-0C76-4AA5-BE67-F5F9CBA871A5}"/>
              </a:ext>
            </a:extLst>
          </p:cNvPr>
          <p:cNvSpPr/>
          <p:nvPr/>
        </p:nvSpPr>
        <p:spPr>
          <a:xfrm>
            <a:off x="2427514" y="3386138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4 Points 11">
            <a:extLst>
              <a:ext uri="{FF2B5EF4-FFF2-40B4-BE49-F238E27FC236}">
                <a16:creationId xmlns:a16="http://schemas.microsoft.com/office/drawing/2014/main" id="{795699FA-865F-47CC-A992-77785B054B20}"/>
              </a:ext>
            </a:extLst>
          </p:cNvPr>
          <p:cNvSpPr/>
          <p:nvPr/>
        </p:nvSpPr>
        <p:spPr>
          <a:xfrm>
            <a:off x="3965666" y="1225786"/>
            <a:ext cx="3951514" cy="3681494"/>
          </a:xfrm>
          <a:prstGeom prst="star4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A4ECBC-0493-463A-A1F2-C72154C5DBE7}"/>
              </a:ext>
            </a:extLst>
          </p:cNvPr>
          <p:cNvSpPr/>
          <p:nvPr/>
        </p:nvSpPr>
        <p:spPr>
          <a:xfrm>
            <a:off x="6144481" y="2530231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24953A7-0FC0-40B2-8EE4-E05E43CBD10D}"/>
              </a:ext>
            </a:extLst>
          </p:cNvPr>
          <p:cNvSpPr/>
          <p:nvPr/>
        </p:nvSpPr>
        <p:spPr>
          <a:xfrm>
            <a:off x="5358271" y="2543572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2D9AFB-8190-472F-97A9-A5097A357770}"/>
              </a:ext>
            </a:extLst>
          </p:cNvPr>
          <p:cNvSpPr/>
          <p:nvPr/>
        </p:nvSpPr>
        <p:spPr>
          <a:xfrm>
            <a:off x="3820119" y="2871302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464105-51BF-48C5-92BF-A805CF284E42}"/>
              </a:ext>
            </a:extLst>
          </p:cNvPr>
          <p:cNvSpPr/>
          <p:nvPr/>
        </p:nvSpPr>
        <p:spPr>
          <a:xfrm>
            <a:off x="5382232" y="3190907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395B59B-7514-4AB4-BE74-36AAB7D47F14}"/>
              </a:ext>
            </a:extLst>
          </p:cNvPr>
          <p:cNvSpPr/>
          <p:nvPr/>
        </p:nvSpPr>
        <p:spPr>
          <a:xfrm>
            <a:off x="7662794" y="2871302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A717D7-A957-40BF-A888-7109FFB12534}"/>
              </a:ext>
            </a:extLst>
          </p:cNvPr>
          <p:cNvSpPr/>
          <p:nvPr/>
        </p:nvSpPr>
        <p:spPr>
          <a:xfrm>
            <a:off x="6153435" y="3159303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8F1FF7-B631-44A1-9729-2DF48F93FCAC}"/>
              </a:ext>
            </a:extLst>
          </p:cNvPr>
          <p:cNvSpPr/>
          <p:nvPr/>
        </p:nvSpPr>
        <p:spPr>
          <a:xfrm>
            <a:off x="5753941" y="4712049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C6FF345-382E-40A2-A6E1-79D0C44A43B2}"/>
              </a:ext>
            </a:extLst>
          </p:cNvPr>
          <p:cNvSpPr/>
          <p:nvPr/>
        </p:nvSpPr>
        <p:spPr>
          <a:xfrm>
            <a:off x="5753941" y="1102498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08FD92-11B9-4769-93A3-95B4DB5BBD20}"/>
              </a:ext>
            </a:extLst>
          </p:cNvPr>
          <p:cNvCxnSpPr>
            <a:cxnSpLocks/>
          </p:cNvCxnSpPr>
          <p:nvPr/>
        </p:nvCxnSpPr>
        <p:spPr>
          <a:xfrm flipH="1">
            <a:off x="5451652" y="1450975"/>
            <a:ext cx="302289" cy="10708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254F01-4804-4D44-AE6D-4ABF5B3E4900}"/>
              </a:ext>
            </a:extLst>
          </p:cNvPr>
          <p:cNvSpPr txBox="1"/>
          <p:nvPr/>
        </p:nvSpPr>
        <p:spPr>
          <a:xfrm>
            <a:off x="4819650" y="1574911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Distance</a:t>
            </a:r>
          </a:p>
          <a:p>
            <a:r>
              <a:rPr lang="en-US" sz="1200" dirty="0"/>
              <a:t>Ratio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417242-3ACE-474C-8912-E77199372165}"/>
              </a:ext>
            </a:extLst>
          </p:cNvPr>
          <p:cNvCxnSpPr>
            <a:cxnSpLocks/>
          </p:cNvCxnSpPr>
          <p:nvPr/>
        </p:nvCxnSpPr>
        <p:spPr>
          <a:xfrm flipH="1">
            <a:off x="4214921" y="2658641"/>
            <a:ext cx="1088498" cy="2478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0A6E9A-DEF6-436B-AA53-D8BC2921EC77}"/>
              </a:ext>
            </a:extLst>
          </p:cNvPr>
          <p:cNvSpPr txBox="1"/>
          <p:nvPr/>
        </p:nvSpPr>
        <p:spPr>
          <a:xfrm>
            <a:off x="4312352" y="2263796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Distance</a:t>
            </a:r>
          </a:p>
          <a:p>
            <a:r>
              <a:rPr lang="en-US" sz="1200" dirty="0"/>
              <a:t>Ratio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8A9B9B-BCD8-4ED3-A7D8-BB03BDD9C38F}"/>
              </a:ext>
            </a:extLst>
          </p:cNvPr>
          <p:cNvCxnSpPr>
            <a:cxnSpLocks/>
          </p:cNvCxnSpPr>
          <p:nvPr/>
        </p:nvCxnSpPr>
        <p:spPr>
          <a:xfrm flipH="1" flipV="1">
            <a:off x="5545752" y="2699301"/>
            <a:ext cx="785326" cy="6320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568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625D-1836-42E1-AE36-EA1BCAB9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369" y="651215"/>
            <a:ext cx="2340269" cy="1293028"/>
          </a:xfrm>
        </p:spPr>
        <p:txBody>
          <a:bodyPr>
            <a:normAutofit/>
          </a:bodyPr>
          <a:lstStyle/>
          <a:p>
            <a:r>
              <a:rPr lang="en-US" sz="3200" dirty="0"/>
              <a:t>SVG</a:t>
            </a:r>
          </a:p>
        </p:txBody>
      </p:sp>
      <p:sp>
        <p:nvSpPr>
          <p:cNvPr id="4" name="Star: 4 Points 3">
            <a:extLst>
              <a:ext uri="{FF2B5EF4-FFF2-40B4-BE49-F238E27FC236}">
                <a16:creationId xmlns:a16="http://schemas.microsoft.com/office/drawing/2014/main" id="{3A1EDC4B-8637-40DC-B905-A7AA91C8994F}"/>
              </a:ext>
            </a:extLst>
          </p:cNvPr>
          <p:cNvSpPr/>
          <p:nvPr/>
        </p:nvSpPr>
        <p:spPr>
          <a:xfrm>
            <a:off x="1611086" y="2906486"/>
            <a:ext cx="1491343" cy="1436914"/>
          </a:xfrm>
          <a:prstGeom prst="star4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253644-AA41-4466-A6A6-C60952F2A003}"/>
              </a:ext>
            </a:extLst>
          </p:cNvPr>
          <p:cNvSpPr/>
          <p:nvPr/>
        </p:nvSpPr>
        <p:spPr>
          <a:xfrm>
            <a:off x="2285999" y="2830286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4108E-F6BB-4590-9DC4-824536C91CFE}"/>
              </a:ext>
            </a:extLst>
          </p:cNvPr>
          <p:cNvSpPr/>
          <p:nvPr/>
        </p:nvSpPr>
        <p:spPr>
          <a:xfrm>
            <a:off x="2144484" y="3397364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95FB18-5664-439D-8DCE-5521FA12EE07}"/>
              </a:ext>
            </a:extLst>
          </p:cNvPr>
          <p:cNvSpPr/>
          <p:nvPr/>
        </p:nvSpPr>
        <p:spPr>
          <a:xfrm>
            <a:off x="1518215" y="3538538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9DC169-BD0C-466C-8848-D0D74B80A0C3}"/>
              </a:ext>
            </a:extLst>
          </p:cNvPr>
          <p:cNvSpPr/>
          <p:nvPr/>
        </p:nvSpPr>
        <p:spPr>
          <a:xfrm>
            <a:off x="2144483" y="3690938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31C848-6408-45BB-85B5-8340B8525714}"/>
              </a:ext>
            </a:extLst>
          </p:cNvPr>
          <p:cNvSpPr/>
          <p:nvPr/>
        </p:nvSpPr>
        <p:spPr>
          <a:xfrm>
            <a:off x="2285999" y="4267200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CC1CBC-E431-4E17-8FFB-63AC3CE92083}"/>
              </a:ext>
            </a:extLst>
          </p:cNvPr>
          <p:cNvSpPr/>
          <p:nvPr/>
        </p:nvSpPr>
        <p:spPr>
          <a:xfrm>
            <a:off x="2427514" y="3690938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FC998A-4F5F-461C-BB1C-4FA6B8634B98}"/>
              </a:ext>
            </a:extLst>
          </p:cNvPr>
          <p:cNvSpPr/>
          <p:nvPr/>
        </p:nvSpPr>
        <p:spPr>
          <a:xfrm>
            <a:off x="3031671" y="3538538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364493-0C76-4AA5-BE67-F5F9CBA871A5}"/>
              </a:ext>
            </a:extLst>
          </p:cNvPr>
          <p:cNvSpPr/>
          <p:nvPr/>
        </p:nvSpPr>
        <p:spPr>
          <a:xfrm>
            <a:off x="2427514" y="3386138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4 Points 11">
            <a:extLst>
              <a:ext uri="{FF2B5EF4-FFF2-40B4-BE49-F238E27FC236}">
                <a16:creationId xmlns:a16="http://schemas.microsoft.com/office/drawing/2014/main" id="{795699FA-865F-47CC-A992-77785B054B20}"/>
              </a:ext>
            </a:extLst>
          </p:cNvPr>
          <p:cNvSpPr/>
          <p:nvPr/>
        </p:nvSpPr>
        <p:spPr>
          <a:xfrm>
            <a:off x="3965666" y="1225786"/>
            <a:ext cx="3951514" cy="3681494"/>
          </a:xfrm>
          <a:prstGeom prst="star4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A4ECBC-0493-463A-A1F2-C72154C5DBE7}"/>
              </a:ext>
            </a:extLst>
          </p:cNvPr>
          <p:cNvSpPr/>
          <p:nvPr/>
        </p:nvSpPr>
        <p:spPr>
          <a:xfrm>
            <a:off x="6144481" y="2530231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24953A7-0FC0-40B2-8EE4-E05E43CBD10D}"/>
              </a:ext>
            </a:extLst>
          </p:cNvPr>
          <p:cNvSpPr/>
          <p:nvPr/>
        </p:nvSpPr>
        <p:spPr>
          <a:xfrm>
            <a:off x="5358271" y="2543572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2D9AFB-8190-472F-97A9-A5097A357770}"/>
              </a:ext>
            </a:extLst>
          </p:cNvPr>
          <p:cNvSpPr/>
          <p:nvPr/>
        </p:nvSpPr>
        <p:spPr>
          <a:xfrm>
            <a:off x="3820119" y="2871302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464105-51BF-48C5-92BF-A805CF284E42}"/>
              </a:ext>
            </a:extLst>
          </p:cNvPr>
          <p:cNvSpPr/>
          <p:nvPr/>
        </p:nvSpPr>
        <p:spPr>
          <a:xfrm>
            <a:off x="5382232" y="3190907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395B59B-7514-4AB4-BE74-36AAB7D47F14}"/>
              </a:ext>
            </a:extLst>
          </p:cNvPr>
          <p:cNvSpPr/>
          <p:nvPr/>
        </p:nvSpPr>
        <p:spPr>
          <a:xfrm>
            <a:off x="7662794" y="2871302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A717D7-A957-40BF-A888-7109FFB12534}"/>
              </a:ext>
            </a:extLst>
          </p:cNvPr>
          <p:cNvSpPr/>
          <p:nvPr/>
        </p:nvSpPr>
        <p:spPr>
          <a:xfrm>
            <a:off x="6153435" y="3159303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8F1FF7-B631-44A1-9729-2DF48F93FCAC}"/>
              </a:ext>
            </a:extLst>
          </p:cNvPr>
          <p:cNvSpPr/>
          <p:nvPr/>
        </p:nvSpPr>
        <p:spPr>
          <a:xfrm>
            <a:off x="5753941" y="4712049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C6FF345-382E-40A2-A6E1-79D0C44A43B2}"/>
              </a:ext>
            </a:extLst>
          </p:cNvPr>
          <p:cNvSpPr/>
          <p:nvPr/>
        </p:nvSpPr>
        <p:spPr>
          <a:xfrm>
            <a:off x="5753941" y="1102498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08FD92-11B9-4769-93A3-95B4DB5BBD20}"/>
              </a:ext>
            </a:extLst>
          </p:cNvPr>
          <p:cNvCxnSpPr>
            <a:cxnSpLocks/>
          </p:cNvCxnSpPr>
          <p:nvPr/>
        </p:nvCxnSpPr>
        <p:spPr>
          <a:xfrm flipH="1">
            <a:off x="5451652" y="1450975"/>
            <a:ext cx="302289" cy="10708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254F01-4804-4D44-AE6D-4ABF5B3E4900}"/>
              </a:ext>
            </a:extLst>
          </p:cNvPr>
          <p:cNvSpPr txBox="1"/>
          <p:nvPr/>
        </p:nvSpPr>
        <p:spPr>
          <a:xfrm>
            <a:off x="4819650" y="1574911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Distance</a:t>
            </a:r>
          </a:p>
          <a:p>
            <a:r>
              <a:rPr lang="en-US" sz="1200" dirty="0"/>
              <a:t>Ratio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417242-3ACE-474C-8912-E77199372165}"/>
              </a:ext>
            </a:extLst>
          </p:cNvPr>
          <p:cNvCxnSpPr>
            <a:cxnSpLocks/>
          </p:cNvCxnSpPr>
          <p:nvPr/>
        </p:nvCxnSpPr>
        <p:spPr>
          <a:xfrm flipH="1">
            <a:off x="4214921" y="2658641"/>
            <a:ext cx="1088498" cy="2478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0A6E9A-DEF6-436B-AA53-D8BC2921EC77}"/>
              </a:ext>
            </a:extLst>
          </p:cNvPr>
          <p:cNvSpPr txBox="1"/>
          <p:nvPr/>
        </p:nvSpPr>
        <p:spPr>
          <a:xfrm>
            <a:off x="4312352" y="2263796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Distance</a:t>
            </a:r>
          </a:p>
          <a:p>
            <a:r>
              <a:rPr lang="en-US" sz="1200" dirty="0"/>
              <a:t>Ratio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8A9B9B-BCD8-4ED3-A7D8-BB03BDD9C38F}"/>
              </a:ext>
            </a:extLst>
          </p:cNvPr>
          <p:cNvCxnSpPr>
            <a:cxnSpLocks/>
          </p:cNvCxnSpPr>
          <p:nvPr/>
        </p:nvCxnSpPr>
        <p:spPr>
          <a:xfrm flipH="1" flipV="1">
            <a:off x="5545752" y="2699301"/>
            <a:ext cx="785326" cy="6320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A3910F-A9A7-423B-AAB6-D209BEFFAA5A}"/>
              </a:ext>
            </a:extLst>
          </p:cNvPr>
          <p:cNvCxnSpPr>
            <a:cxnSpLocks/>
          </p:cNvCxnSpPr>
          <p:nvPr/>
        </p:nvCxnSpPr>
        <p:spPr>
          <a:xfrm flipV="1">
            <a:off x="6129736" y="3614738"/>
            <a:ext cx="292547" cy="112082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830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625D-1836-42E1-AE36-EA1BCAB9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369" y="651215"/>
            <a:ext cx="2340269" cy="1293028"/>
          </a:xfrm>
        </p:spPr>
        <p:txBody>
          <a:bodyPr>
            <a:normAutofit/>
          </a:bodyPr>
          <a:lstStyle/>
          <a:p>
            <a:r>
              <a:rPr lang="en-US" sz="3200" dirty="0"/>
              <a:t>SVG</a:t>
            </a:r>
          </a:p>
        </p:txBody>
      </p:sp>
      <p:sp>
        <p:nvSpPr>
          <p:cNvPr id="4" name="Star: 4 Points 3">
            <a:extLst>
              <a:ext uri="{FF2B5EF4-FFF2-40B4-BE49-F238E27FC236}">
                <a16:creationId xmlns:a16="http://schemas.microsoft.com/office/drawing/2014/main" id="{3A1EDC4B-8637-40DC-B905-A7AA91C8994F}"/>
              </a:ext>
            </a:extLst>
          </p:cNvPr>
          <p:cNvSpPr/>
          <p:nvPr/>
        </p:nvSpPr>
        <p:spPr>
          <a:xfrm>
            <a:off x="1611086" y="2906486"/>
            <a:ext cx="1491343" cy="1436914"/>
          </a:xfrm>
          <a:prstGeom prst="star4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253644-AA41-4466-A6A6-C60952F2A003}"/>
              </a:ext>
            </a:extLst>
          </p:cNvPr>
          <p:cNvSpPr/>
          <p:nvPr/>
        </p:nvSpPr>
        <p:spPr>
          <a:xfrm>
            <a:off x="2285999" y="2830286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4108E-F6BB-4590-9DC4-824536C91CFE}"/>
              </a:ext>
            </a:extLst>
          </p:cNvPr>
          <p:cNvSpPr/>
          <p:nvPr/>
        </p:nvSpPr>
        <p:spPr>
          <a:xfrm>
            <a:off x="2144484" y="3397364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95FB18-5664-439D-8DCE-5521FA12EE07}"/>
              </a:ext>
            </a:extLst>
          </p:cNvPr>
          <p:cNvSpPr/>
          <p:nvPr/>
        </p:nvSpPr>
        <p:spPr>
          <a:xfrm>
            <a:off x="1518215" y="3538538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9DC169-BD0C-466C-8848-D0D74B80A0C3}"/>
              </a:ext>
            </a:extLst>
          </p:cNvPr>
          <p:cNvSpPr/>
          <p:nvPr/>
        </p:nvSpPr>
        <p:spPr>
          <a:xfrm>
            <a:off x="2144483" y="3690938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31C848-6408-45BB-85B5-8340B8525714}"/>
              </a:ext>
            </a:extLst>
          </p:cNvPr>
          <p:cNvSpPr/>
          <p:nvPr/>
        </p:nvSpPr>
        <p:spPr>
          <a:xfrm>
            <a:off x="2285999" y="4267200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CC1CBC-E431-4E17-8FFB-63AC3CE92083}"/>
              </a:ext>
            </a:extLst>
          </p:cNvPr>
          <p:cNvSpPr/>
          <p:nvPr/>
        </p:nvSpPr>
        <p:spPr>
          <a:xfrm>
            <a:off x="2427514" y="3690938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FC998A-4F5F-461C-BB1C-4FA6B8634B98}"/>
              </a:ext>
            </a:extLst>
          </p:cNvPr>
          <p:cNvSpPr/>
          <p:nvPr/>
        </p:nvSpPr>
        <p:spPr>
          <a:xfrm>
            <a:off x="3031671" y="3538538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364493-0C76-4AA5-BE67-F5F9CBA871A5}"/>
              </a:ext>
            </a:extLst>
          </p:cNvPr>
          <p:cNvSpPr/>
          <p:nvPr/>
        </p:nvSpPr>
        <p:spPr>
          <a:xfrm>
            <a:off x="2427514" y="3386138"/>
            <a:ext cx="141515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4 Points 11">
            <a:extLst>
              <a:ext uri="{FF2B5EF4-FFF2-40B4-BE49-F238E27FC236}">
                <a16:creationId xmlns:a16="http://schemas.microsoft.com/office/drawing/2014/main" id="{795699FA-865F-47CC-A992-77785B054B20}"/>
              </a:ext>
            </a:extLst>
          </p:cNvPr>
          <p:cNvSpPr/>
          <p:nvPr/>
        </p:nvSpPr>
        <p:spPr>
          <a:xfrm>
            <a:off x="3965666" y="1225786"/>
            <a:ext cx="3951514" cy="3681494"/>
          </a:xfrm>
          <a:prstGeom prst="star4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A4ECBC-0493-463A-A1F2-C72154C5DBE7}"/>
              </a:ext>
            </a:extLst>
          </p:cNvPr>
          <p:cNvSpPr/>
          <p:nvPr/>
        </p:nvSpPr>
        <p:spPr>
          <a:xfrm>
            <a:off x="6144481" y="2530231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24953A7-0FC0-40B2-8EE4-E05E43CBD10D}"/>
              </a:ext>
            </a:extLst>
          </p:cNvPr>
          <p:cNvSpPr/>
          <p:nvPr/>
        </p:nvSpPr>
        <p:spPr>
          <a:xfrm>
            <a:off x="5358271" y="2543572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2D9AFB-8190-472F-97A9-A5097A357770}"/>
              </a:ext>
            </a:extLst>
          </p:cNvPr>
          <p:cNvSpPr/>
          <p:nvPr/>
        </p:nvSpPr>
        <p:spPr>
          <a:xfrm>
            <a:off x="3820119" y="2871302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464105-51BF-48C5-92BF-A805CF284E42}"/>
              </a:ext>
            </a:extLst>
          </p:cNvPr>
          <p:cNvSpPr/>
          <p:nvPr/>
        </p:nvSpPr>
        <p:spPr>
          <a:xfrm>
            <a:off x="5382232" y="3190907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395B59B-7514-4AB4-BE74-36AAB7D47F14}"/>
              </a:ext>
            </a:extLst>
          </p:cNvPr>
          <p:cNvSpPr/>
          <p:nvPr/>
        </p:nvSpPr>
        <p:spPr>
          <a:xfrm>
            <a:off x="7662794" y="2871302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A717D7-A957-40BF-A888-7109FFB12534}"/>
              </a:ext>
            </a:extLst>
          </p:cNvPr>
          <p:cNvSpPr/>
          <p:nvPr/>
        </p:nvSpPr>
        <p:spPr>
          <a:xfrm>
            <a:off x="6153435" y="3159303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88F1FF7-B631-44A1-9729-2DF48F93FCAC}"/>
              </a:ext>
            </a:extLst>
          </p:cNvPr>
          <p:cNvSpPr/>
          <p:nvPr/>
        </p:nvSpPr>
        <p:spPr>
          <a:xfrm>
            <a:off x="5753941" y="4712049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C6FF345-382E-40A2-A6E1-79D0C44A43B2}"/>
              </a:ext>
            </a:extLst>
          </p:cNvPr>
          <p:cNvSpPr/>
          <p:nvPr/>
        </p:nvSpPr>
        <p:spPr>
          <a:xfrm>
            <a:off x="5753941" y="1102498"/>
            <a:ext cx="374963" cy="39046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08FD92-11B9-4769-93A3-95B4DB5BBD20}"/>
              </a:ext>
            </a:extLst>
          </p:cNvPr>
          <p:cNvCxnSpPr>
            <a:cxnSpLocks/>
          </p:cNvCxnSpPr>
          <p:nvPr/>
        </p:nvCxnSpPr>
        <p:spPr>
          <a:xfrm flipH="1">
            <a:off x="5451652" y="1450975"/>
            <a:ext cx="302289" cy="10708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254F01-4804-4D44-AE6D-4ABF5B3E4900}"/>
              </a:ext>
            </a:extLst>
          </p:cNvPr>
          <p:cNvSpPr txBox="1"/>
          <p:nvPr/>
        </p:nvSpPr>
        <p:spPr>
          <a:xfrm>
            <a:off x="4819650" y="1574911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Distance</a:t>
            </a:r>
          </a:p>
          <a:p>
            <a:r>
              <a:rPr lang="en-US" sz="1200" dirty="0"/>
              <a:t>Ratio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417242-3ACE-474C-8912-E77199372165}"/>
              </a:ext>
            </a:extLst>
          </p:cNvPr>
          <p:cNvCxnSpPr>
            <a:cxnSpLocks/>
          </p:cNvCxnSpPr>
          <p:nvPr/>
        </p:nvCxnSpPr>
        <p:spPr>
          <a:xfrm flipH="1">
            <a:off x="4214921" y="2658641"/>
            <a:ext cx="1088498" cy="2478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0A6E9A-DEF6-436B-AA53-D8BC2921EC77}"/>
              </a:ext>
            </a:extLst>
          </p:cNvPr>
          <p:cNvSpPr txBox="1"/>
          <p:nvPr/>
        </p:nvSpPr>
        <p:spPr>
          <a:xfrm>
            <a:off x="4312352" y="2263796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Distance</a:t>
            </a:r>
          </a:p>
          <a:p>
            <a:r>
              <a:rPr lang="en-US" sz="1200" dirty="0"/>
              <a:t>Ratio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8A9B9B-BCD8-4ED3-A7D8-BB03BDD9C38F}"/>
              </a:ext>
            </a:extLst>
          </p:cNvPr>
          <p:cNvCxnSpPr>
            <a:cxnSpLocks/>
          </p:cNvCxnSpPr>
          <p:nvPr/>
        </p:nvCxnSpPr>
        <p:spPr>
          <a:xfrm flipH="1" flipV="1">
            <a:off x="5545752" y="2699301"/>
            <a:ext cx="785326" cy="6320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A3910F-A9A7-423B-AAB6-D209BEFFAA5A}"/>
              </a:ext>
            </a:extLst>
          </p:cNvPr>
          <p:cNvCxnSpPr>
            <a:cxnSpLocks/>
          </p:cNvCxnSpPr>
          <p:nvPr/>
        </p:nvCxnSpPr>
        <p:spPr>
          <a:xfrm flipV="1">
            <a:off x="6129736" y="3614738"/>
            <a:ext cx="292547" cy="112082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7F09B2-3DCC-4562-AF32-4625DEA004EB}"/>
              </a:ext>
            </a:extLst>
          </p:cNvPr>
          <p:cNvCxnSpPr>
            <a:cxnSpLocks/>
          </p:cNvCxnSpPr>
          <p:nvPr/>
        </p:nvCxnSpPr>
        <p:spPr>
          <a:xfrm flipH="1" flipV="1">
            <a:off x="5471653" y="3624943"/>
            <a:ext cx="219871" cy="119702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49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DF310B-D07C-462A-B527-241EA84E2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73" y="219194"/>
            <a:ext cx="7842973" cy="613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39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6945-2685-41B6-9C3C-50170A00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CSS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F59E-00A0-4CB9-8BDE-8BE48485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External Styles</a:t>
            </a:r>
          </a:p>
          <a:p>
            <a:r>
              <a:rPr lang="en-US" sz="3200" b="1" dirty="0">
                <a:solidFill>
                  <a:schemeClr val="tx1">
                    <a:lumMod val="65000"/>
                  </a:schemeClr>
                </a:solidFill>
              </a:rPr>
              <a:t>Internal Styles</a:t>
            </a:r>
          </a:p>
          <a:p>
            <a:r>
              <a:rPr lang="en-US" sz="3200" b="1" dirty="0"/>
              <a:t>Inline Styles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65000"/>
                  </a:schemeClr>
                </a:solidFill>
              </a:rPr>
              <a:t>Internal Styles</a:t>
            </a:r>
          </a:p>
          <a:p>
            <a:pPr marL="0" indent="0">
              <a:buNone/>
            </a:pPr>
            <a:r>
              <a:rPr lang="en-US" sz="2400" dirty="0"/>
              <a:t>Create a </a:t>
            </a:r>
            <a:r>
              <a:rPr lang="en-US" sz="2400" b="1" dirty="0">
                <a:solidFill>
                  <a:srgbClr val="FFFF00"/>
                </a:solidFill>
              </a:rPr>
              <a:t>&lt;style&gt;</a:t>
            </a:r>
            <a:r>
              <a:rPr lang="en-US" sz="2400" dirty="0"/>
              <a:t> Add your CSS rules in here! </a:t>
            </a:r>
            <a:r>
              <a:rPr lang="en-US" sz="2400" b="1" dirty="0">
                <a:solidFill>
                  <a:srgbClr val="FFFF00"/>
                </a:solidFill>
              </a:rPr>
              <a:t>&lt;/style&gt; </a:t>
            </a:r>
            <a:r>
              <a:rPr lang="en-US" sz="2400" dirty="0"/>
              <a:t>in the html file.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95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765F-B2CA-4B27-B7F2-D93ED30A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E9340-9A5B-4029-B0B7-3964B22F8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59"/>
            <a:ext cx="10820400" cy="43792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sz="4100" b="1" u="sng" dirty="0"/>
              <a:t>Syntax&gt;</a:t>
            </a:r>
            <a:r>
              <a:rPr lang="en-US" u="sng" dirty="0"/>
              <a:t> 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sz="3200" b="1" dirty="0">
                <a:solidFill>
                  <a:srgbClr val="00B0F0"/>
                </a:solidFill>
              </a:rPr>
              <a:t>query </a:t>
            </a:r>
            <a:r>
              <a:rPr lang="en-US" sz="3200" dirty="0"/>
              <a:t>{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   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css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-property-name</a:t>
            </a:r>
            <a:r>
              <a:rPr lang="en-US" sz="3200" dirty="0"/>
              <a:t> : property-value ; </a:t>
            </a:r>
            <a:br>
              <a:rPr lang="en-US" sz="3200" dirty="0"/>
            </a:br>
            <a:r>
              <a:rPr lang="en-US" sz="3200" dirty="0"/>
              <a:t>	</a:t>
            </a:r>
            <a:br>
              <a:rPr lang="en-US" sz="3200" dirty="0"/>
            </a:br>
            <a:r>
              <a:rPr lang="en-US" sz="3200" dirty="0"/>
              <a:t>    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css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-property-name</a:t>
            </a:r>
            <a:r>
              <a:rPr lang="en-US" sz="3200" b="1" dirty="0"/>
              <a:t> </a:t>
            </a:r>
            <a:r>
              <a:rPr lang="en-US" sz="3200" dirty="0"/>
              <a:t>: property-value;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}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1" dirty="0"/>
              <a:t>query</a:t>
            </a:r>
            <a:r>
              <a:rPr lang="en-US" sz="3200" b="1" dirty="0">
                <a:solidFill>
                  <a:srgbClr val="00B0F0"/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65000"/>
                  </a:schemeClr>
                </a:solidFill>
              </a:rPr>
              <a:t>defines the selection of HTML elements we need to target for CSS</a:t>
            </a:r>
            <a:br>
              <a:rPr lang="en-US" sz="3200" dirty="0">
                <a:solidFill>
                  <a:schemeClr val="tx1">
                    <a:lumMod val="65000"/>
                  </a:schemeClr>
                </a:solidFill>
              </a:rPr>
            </a:br>
            <a:br>
              <a:rPr lang="en-US" sz="3200" dirty="0">
                <a:solidFill>
                  <a:schemeClr val="tx1">
                    <a:lumMod val="65000"/>
                  </a:schemeClr>
                </a:solidFill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C7B51-F005-4B71-B60E-94564CD1EF17}"/>
              </a:ext>
            </a:extLst>
          </p:cNvPr>
          <p:cNvSpPr txBox="1"/>
          <p:nvPr/>
        </p:nvSpPr>
        <p:spPr>
          <a:xfrm>
            <a:off x="8316098" y="2718485"/>
            <a:ext cx="210987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b="1" dirty="0">
                <a:solidFill>
                  <a:srgbClr val="00B0F0"/>
                </a:solidFill>
              </a:rPr>
            </a:br>
            <a:r>
              <a:rPr lang="en-US" sz="2400" b="1" dirty="0">
                <a:solidFill>
                  <a:srgbClr val="00B0F0"/>
                </a:solidFill>
              </a:rPr>
              <a:t>div </a:t>
            </a:r>
            <a:r>
              <a:rPr lang="en-US" sz="2400" b="1" dirty="0"/>
              <a:t>{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color </a:t>
            </a:r>
            <a:r>
              <a:rPr lang="en-US" sz="2400" dirty="0"/>
              <a:t>: blue;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5399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FBFB-01DC-4F9F-B35C-CCE254B2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HTML ELEMENTS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024DD-78AF-403B-B9B5-F14F0B1F26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5800" y="2193925"/>
            <a:ext cx="695414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/>
              <a:t>We can select HTML elements from multiple ways: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D704F-4C02-4D42-A8A1-2D7150FE7585}"/>
              </a:ext>
            </a:extLst>
          </p:cNvPr>
          <p:cNvSpPr txBox="1"/>
          <p:nvPr/>
        </p:nvSpPr>
        <p:spPr>
          <a:xfrm>
            <a:off x="444843" y="3429000"/>
            <a:ext cx="20201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1). By tag name </a:t>
            </a:r>
            <a:br>
              <a:rPr lang="en-US" b="1" dirty="0"/>
            </a:br>
            <a:br>
              <a:rPr lang="en-US" dirty="0"/>
            </a:br>
            <a:r>
              <a:rPr lang="en-US" b="1" dirty="0">
                <a:solidFill>
                  <a:srgbClr val="00B0F0"/>
                </a:solidFill>
              </a:rPr>
              <a:t>div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color : green;</a:t>
            </a:r>
          </a:p>
          <a:p>
            <a:r>
              <a:rPr lang="en-US" dirty="0"/>
              <a:t>font-size:10px;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AF410-5371-47D1-8A47-4135E538329C}"/>
              </a:ext>
            </a:extLst>
          </p:cNvPr>
          <p:cNvSpPr txBox="1"/>
          <p:nvPr/>
        </p:nvSpPr>
        <p:spPr>
          <a:xfrm>
            <a:off x="3093308" y="3428999"/>
            <a:ext cx="17411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2). By id </a:t>
            </a:r>
            <a:br>
              <a:rPr lang="en-US" b="1" dirty="0"/>
            </a:b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#</a:t>
            </a:r>
            <a:r>
              <a:rPr lang="en-US" b="1" dirty="0" err="1">
                <a:solidFill>
                  <a:srgbClr val="00B0F0"/>
                </a:solidFill>
              </a:rPr>
              <a:t>myElement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color : green;</a:t>
            </a:r>
          </a:p>
          <a:p>
            <a:r>
              <a:rPr lang="en-US" dirty="0"/>
              <a:t>font-size:10px;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44A33B-1C18-48F2-B8B5-98E9BFE7D200}"/>
              </a:ext>
            </a:extLst>
          </p:cNvPr>
          <p:cNvSpPr txBox="1"/>
          <p:nvPr/>
        </p:nvSpPr>
        <p:spPr>
          <a:xfrm>
            <a:off x="5898766" y="3428999"/>
            <a:ext cx="16946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2). By class </a:t>
            </a:r>
            <a:br>
              <a:rPr lang="en-US" b="1" dirty="0"/>
            </a:b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.</a:t>
            </a:r>
            <a:r>
              <a:rPr lang="en-US" b="1" dirty="0">
                <a:solidFill>
                  <a:srgbClr val="00B0F0"/>
                </a:solidFill>
              </a:rPr>
              <a:t>countries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width:100px;</a:t>
            </a:r>
          </a:p>
          <a:p>
            <a:r>
              <a:rPr lang="en-US" dirty="0"/>
              <a:t>Height:150px;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1B9CD9-EAA8-4E48-84FC-D29716707C4F}"/>
              </a:ext>
            </a:extLst>
          </p:cNvPr>
          <p:cNvSpPr txBox="1"/>
          <p:nvPr/>
        </p:nvSpPr>
        <p:spPr>
          <a:xfrm>
            <a:off x="2464948" y="5893572"/>
            <a:ext cx="3534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&lt;input </a:t>
            </a:r>
            <a:r>
              <a:rPr lang="en-US" sz="2000" b="1" dirty="0"/>
              <a:t>id</a:t>
            </a:r>
            <a:r>
              <a:rPr lang="en-US" sz="2000" dirty="0"/>
              <a:t> = “</a:t>
            </a:r>
            <a:r>
              <a:rPr lang="en-US" sz="2000" b="1" dirty="0" err="1">
                <a:solidFill>
                  <a:srgbClr val="00B0F0"/>
                </a:solidFill>
              </a:rPr>
              <a:t>myElement</a:t>
            </a:r>
            <a:r>
              <a:rPr lang="en-US" sz="2000" dirty="0"/>
              <a:t>” /&gt;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B2B21-AE39-4592-8B0E-66EF0D779241}"/>
              </a:ext>
            </a:extLst>
          </p:cNvPr>
          <p:cNvSpPr txBox="1"/>
          <p:nvPr/>
        </p:nvSpPr>
        <p:spPr>
          <a:xfrm>
            <a:off x="7853055" y="3352055"/>
            <a:ext cx="4219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&lt;span </a:t>
            </a:r>
            <a:r>
              <a:rPr lang="en-US" sz="1600" b="1" dirty="0"/>
              <a:t>class</a:t>
            </a:r>
            <a:r>
              <a:rPr lang="en-US" sz="1600" dirty="0"/>
              <a:t> = “</a:t>
            </a:r>
            <a:r>
              <a:rPr lang="en-US" sz="1600" b="1" dirty="0">
                <a:solidFill>
                  <a:srgbClr val="00B0F0"/>
                </a:solidFill>
              </a:rPr>
              <a:t>countries</a:t>
            </a:r>
            <a:r>
              <a:rPr lang="en-US" sz="1600" dirty="0"/>
              <a:t>” &gt;PAK&gt;&lt;/span&gt;</a:t>
            </a:r>
            <a:br>
              <a:rPr lang="en-US" sz="1600" dirty="0"/>
            </a:br>
            <a:r>
              <a:rPr lang="en-US" sz="1600" dirty="0"/>
              <a:t>&lt;span </a:t>
            </a:r>
            <a:r>
              <a:rPr lang="en-US" sz="1600" b="1" dirty="0"/>
              <a:t>class</a:t>
            </a:r>
            <a:r>
              <a:rPr lang="en-US" sz="1600" dirty="0"/>
              <a:t> = “</a:t>
            </a:r>
            <a:r>
              <a:rPr lang="en-US" sz="1600" b="1" dirty="0">
                <a:solidFill>
                  <a:srgbClr val="00B0F0"/>
                </a:solidFill>
              </a:rPr>
              <a:t>countries</a:t>
            </a:r>
            <a:r>
              <a:rPr lang="en-US" sz="1600" dirty="0"/>
              <a:t>”&gt;IND&lt;/span&gt;</a:t>
            </a:r>
          </a:p>
          <a:p>
            <a:r>
              <a:rPr lang="en-US" sz="1600" dirty="0"/>
              <a:t>&lt;span </a:t>
            </a:r>
            <a:r>
              <a:rPr lang="en-US" sz="1600" b="1" dirty="0"/>
              <a:t>class</a:t>
            </a:r>
            <a:r>
              <a:rPr lang="en-US" sz="1600" dirty="0"/>
              <a:t> = “</a:t>
            </a:r>
            <a:r>
              <a:rPr lang="en-US" sz="1600" b="1" dirty="0">
                <a:solidFill>
                  <a:srgbClr val="00B0F0"/>
                </a:solidFill>
              </a:rPr>
              <a:t>countries</a:t>
            </a:r>
            <a:r>
              <a:rPr lang="en-US" sz="1600" dirty="0"/>
              <a:t>”&gt;IRN&lt;/span&gt;</a:t>
            </a:r>
          </a:p>
        </p:txBody>
      </p:sp>
    </p:spTree>
    <p:extLst>
      <p:ext uri="{BB962C8B-B14F-4D97-AF65-F5344CB8AC3E}">
        <p14:creationId xmlns:p14="http://schemas.microsoft.com/office/powerpoint/2010/main" val="1680092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2D61-536D-495B-B823-2FB49FE5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HTML ELEMENTS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3D356-0344-4955-A820-F15E6D764EC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5800" y="2193925"/>
            <a:ext cx="5003293" cy="3524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5). By attribute</a:t>
            </a:r>
            <a:br>
              <a:rPr lang="en-US" b="1" dirty="0"/>
            </a:br>
            <a:br>
              <a:rPr lang="en-US" dirty="0"/>
            </a:br>
            <a:r>
              <a:rPr lang="en-US" b="1" dirty="0">
                <a:solidFill>
                  <a:srgbClr val="00B0F0"/>
                </a:solidFill>
              </a:rPr>
              <a:t>[data-name = </a:t>
            </a:r>
            <a:r>
              <a:rPr lang="en-US" b="1" dirty="0" err="1">
                <a:solidFill>
                  <a:srgbClr val="00B0F0"/>
                </a:solidFill>
              </a:rPr>
              <a:t>namebox</a:t>
            </a:r>
            <a:r>
              <a:rPr lang="en-US" b="1" dirty="0">
                <a:solidFill>
                  <a:srgbClr val="00B0F0"/>
                </a:solidFill>
              </a:rPr>
              <a:t> ]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color : green;</a:t>
            </a:r>
          </a:p>
          <a:p>
            <a:pPr marL="0" indent="0">
              <a:buNone/>
            </a:pPr>
            <a:r>
              <a:rPr lang="en-US" dirty="0"/>
              <a:t>   font-size:10px;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&lt;input </a:t>
            </a:r>
            <a:r>
              <a:rPr lang="en-US" b="1" dirty="0"/>
              <a:t>data-name</a:t>
            </a:r>
            <a:r>
              <a:rPr lang="en-US" dirty="0"/>
              <a:t> = “</a:t>
            </a:r>
            <a:r>
              <a:rPr lang="en-US" dirty="0" err="1"/>
              <a:t>namebox</a:t>
            </a:r>
            <a:r>
              <a:rPr lang="en-US" dirty="0"/>
              <a:t>” /&gt;</a:t>
            </a:r>
          </a:p>
        </p:txBody>
      </p:sp>
    </p:spTree>
    <p:extLst>
      <p:ext uri="{BB962C8B-B14F-4D97-AF65-F5344CB8AC3E}">
        <p14:creationId xmlns:p14="http://schemas.microsoft.com/office/powerpoint/2010/main" val="220699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00CB-CF10-4ECB-92D4-B0DAD4C4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A4099-1F62-4C02-A81B-DD567B279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668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u="sng" dirty="0">
                <a:solidFill>
                  <a:srgbClr val="FFFF00"/>
                </a:solidFill>
              </a:rPr>
              <a:t>Advanced Queries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div span input</a:t>
            </a:r>
            <a:r>
              <a:rPr lang="en-US" sz="1800" b="1" dirty="0">
                <a:solidFill>
                  <a:srgbClr val="00B0F0"/>
                </a:solidFill>
              </a:rPr>
              <a:t> </a:t>
            </a:r>
            <a:r>
              <a:rPr lang="en-US" sz="1800" b="1" dirty="0"/>
              <a:t>{</a:t>
            </a:r>
            <a:br>
              <a:rPr lang="en-US" sz="1800" b="1" dirty="0"/>
            </a:br>
            <a:br>
              <a:rPr lang="en-US" sz="1800" b="1" dirty="0"/>
            </a:b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/>
              <a:t>}</a:t>
            </a:r>
          </a:p>
          <a:p>
            <a:pPr marL="0" indent="0">
              <a:buNone/>
            </a:pPr>
            <a:r>
              <a:rPr lang="en-US" sz="2400" b="1" dirty="0"/>
              <a:t>&lt;div&gt;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   &lt;span&gt; This is my span 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	&lt;input type=“text” /&gt;</a:t>
            </a:r>
          </a:p>
          <a:p>
            <a:pPr marL="0" indent="0">
              <a:buNone/>
            </a:pPr>
            <a:br>
              <a:rPr lang="en-US" sz="2400" b="1" dirty="0"/>
            </a:br>
            <a:r>
              <a:rPr lang="en-US" sz="2400" b="1" dirty="0"/>
              <a:t> &lt;/span&gt;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&lt;/div</a:t>
            </a:r>
          </a:p>
        </p:txBody>
      </p:sp>
    </p:spTree>
    <p:extLst>
      <p:ext uri="{BB962C8B-B14F-4D97-AF65-F5344CB8AC3E}">
        <p14:creationId xmlns:p14="http://schemas.microsoft.com/office/powerpoint/2010/main" val="1457024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EBD8-74D8-47C3-970A-45F4FED2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F335-5AA0-409C-B3DE-2D8FB799D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rgbClr val="00B0F0"/>
                </a:solidFill>
              </a:rPr>
              <a:t>div span input</a:t>
            </a:r>
          </a:p>
          <a:p>
            <a:pPr marL="0" indent="0" algn="ctr">
              <a:buNone/>
            </a:pPr>
            <a:r>
              <a:rPr lang="en-US" sz="2000" dirty="0"/>
              <a:t>Empty space means inside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4372B-4E97-4264-B042-565BAD342A8B}"/>
              </a:ext>
            </a:extLst>
          </p:cNvPr>
          <p:cNvSpPr txBox="1"/>
          <p:nvPr/>
        </p:nvSpPr>
        <p:spPr>
          <a:xfrm>
            <a:off x="593124" y="3756455"/>
            <a:ext cx="43495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&lt;div&gt;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  	 &lt;span&gt; This is my span 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		&lt;input type=“text” /&gt;</a:t>
            </a:r>
          </a:p>
          <a:p>
            <a:br>
              <a:rPr lang="en-US" b="1" dirty="0"/>
            </a:br>
            <a:r>
              <a:rPr lang="en-US" b="1" dirty="0"/>
              <a:t>	 &lt;/span&gt;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&lt;/div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81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CE3A-7A85-4FEF-8D05-330B55B0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8804-083C-4730-980C-70823BBC8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00B0F0"/>
                </a:solidFill>
              </a:rPr>
              <a:t>span.countries</a:t>
            </a:r>
            <a:endParaRPr lang="en-US" sz="7200" b="1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sz="2400" dirty="0"/>
              <a:t>All span tags with the class “countries”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&lt;span class=“countries”&gt;&lt;/span&gt;</a:t>
            </a:r>
          </a:p>
          <a:p>
            <a:pPr marL="0" indent="0" algn="ctr">
              <a:buNone/>
            </a:pPr>
            <a:r>
              <a:rPr lang="en-US" sz="2400" dirty="0"/>
              <a:t>&lt;span class=“countries”&gt;&lt;/span&gt;</a:t>
            </a:r>
          </a:p>
          <a:p>
            <a:pPr marL="0" indent="0" algn="ctr">
              <a:buNone/>
            </a:pPr>
            <a:r>
              <a:rPr lang="en-US" sz="2400" dirty="0"/>
              <a:t>&lt;span class=“countries”&gt;&lt;/span&gt;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&lt;span&gt; 	 span&gt;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BE05FA-2BE7-4427-8091-749D56D5D5B3}"/>
              </a:ext>
            </a:extLst>
          </p:cNvPr>
          <p:cNvSpPr/>
          <p:nvPr/>
        </p:nvSpPr>
        <p:spPr>
          <a:xfrm>
            <a:off x="3398108" y="4127157"/>
            <a:ext cx="5498757" cy="140867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27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85CF-8AC3-4F58-93A6-CEE34483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23E6A-9A9C-4132-A890-463E9A3C2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b="1" dirty="0" err="1">
                <a:solidFill>
                  <a:srgbClr val="00B0F0"/>
                </a:solidFill>
              </a:rPr>
              <a:t>span#name.some</a:t>
            </a:r>
            <a:endParaRPr lang="en-US" sz="6600" b="1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sz="2000" dirty="0"/>
              <a:t>A span tag with ID name and a class some</a:t>
            </a:r>
          </a:p>
          <a:p>
            <a:pPr marL="0" indent="0" algn="ctr">
              <a:buNone/>
            </a:pPr>
            <a:r>
              <a:rPr lang="en-US" sz="2000" dirty="0"/>
              <a:t>&lt;span </a:t>
            </a:r>
            <a:r>
              <a:rPr lang="en-US" sz="2000" dirty="0">
                <a:solidFill>
                  <a:srgbClr val="00B0F0"/>
                </a:solidFill>
              </a:rPr>
              <a:t>id</a:t>
            </a:r>
            <a:r>
              <a:rPr lang="en-US" sz="2000" dirty="0"/>
              <a:t>=“name” </a:t>
            </a:r>
            <a:r>
              <a:rPr lang="en-US" sz="2000" dirty="0">
                <a:solidFill>
                  <a:srgbClr val="00B0F0"/>
                </a:solidFill>
              </a:rPr>
              <a:t>class</a:t>
            </a:r>
            <a:r>
              <a:rPr lang="en-US" sz="2000" dirty="0"/>
              <a:t>=“some”&gt;&lt;/span&gt;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FF0000"/>
                </a:solidFill>
              </a:rPr>
              <a:t>&lt;span </a:t>
            </a:r>
            <a:r>
              <a:rPr lang="en-US" sz="2400" dirty="0">
                <a:solidFill>
                  <a:srgbClr val="FF0000"/>
                </a:solidFill>
              </a:rPr>
              <a:t>class=“some”&gt;&lt;/span&gt;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78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1DC9-A5C3-40EE-BA20-D7D5CCAB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0FFAE-6CE3-4010-88F8-8AE72EE1F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HTML element in DOM can be considered as a box which means it has a specific position(</a:t>
            </a:r>
            <a:r>
              <a:rPr lang="en-US" b="1" dirty="0"/>
              <a:t>left</a:t>
            </a:r>
            <a:r>
              <a:rPr lang="en-US" dirty="0"/>
              <a:t>, </a:t>
            </a:r>
            <a:r>
              <a:rPr lang="en-US" b="1" dirty="0"/>
              <a:t>right</a:t>
            </a:r>
            <a:r>
              <a:rPr lang="en-US" dirty="0"/>
              <a:t>, </a:t>
            </a:r>
            <a:r>
              <a:rPr lang="en-US" b="1" dirty="0"/>
              <a:t>top</a:t>
            </a:r>
            <a:r>
              <a:rPr lang="en-US" dirty="0"/>
              <a:t> and </a:t>
            </a:r>
            <a:r>
              <a:rPr lang="en-US" b="1" dirty="0"/>
              <a:t>bottom</a:t>
            </a:r>
            <a:r>
              <a:rPr lang="en-US" dirty="0"/>
              <a:t>) and size(i.e. </a:t>
            </a:r>
            <a:r>
              <a:rPr lang="en-US" b="1" dirty="0"/>
              <a:t>width</a:t>
            </a:r>
            <a:r>
              <a:rPr lang="en-US" dirty="0"/>
              <a:t> and </a:t>
            </a:r>
            <a:r>
              <a:rPr lang="en-US" b="1" dirty="0"/>
              <a:t>height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1542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2458-7B66-4F53-81EB-FEB7E5A4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50662-8CF3-4363-8FDA-5A345D821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039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/>
              <a:t>&lt;style&gt;</a:t>
            </a:r>
            <a:br>
              <a:rPr lang="en-US" sz="1800" b="1" dirty="0">
                <a:solidFill>
                  <a:srgbClr val="00B0F0"/>
                </a:solidFill>
              </a:rPr>
            </a:br>
            <a:br>
              <a:rPr lang="en-US" b="1" dirty="0">
                <a:solidFill>
                  <a:srgbClr val="00B0F0"/>
                </a:solidFill>
              </a:rPr>
            </a:b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div </a:t>
            </a:r>
            <a:r>
              <a:rPr lang="en-US" dirty="0"/>
              <a:t>{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width</a:t>
            </a:r>
            <a:r>
              <a:rPr lang="en-US" dirty="0"/>
              <a:t>  : 100px;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height</a:t>
            </a:r>
            <a:r>
              <a:rPr lang="en-US" dirty="0"/>
              <a:t> :100px;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b="1" dirty="0"/>
              <a:t>&lt;style&gt;</a:t>
            </a:r>
            <a:endParaRPr lang="en-US" sz="3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&lt;div&gt;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289348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625D-1836-42E1-AE36-EA1BCAB9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3081" y="274063"/>
            <a:ext cx="8610600" cy="1293028"/>
          </a:xfrm>
        </p:spPr>
        <p:txBody>
          <a:bodyPr/>
          <a:lstStyle/>
          <a:p>
            <a:r>
              <a:rPr lang="en-US" dirty="0"/>
              <a:t>A Web document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39BFF1D9-C43B-49E0-A889-891DC3231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319" y="1661984"/>
            <a:ext cx="5173362" cy="388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TML icon">
            <a:extLst>
              <a:ext uri="{FF2B5EF4-FFF2-40B4-BE49-F238E27FC236}">
                <a16:creationId xmlns:a16="http://schemas.microsoft.com/office/drawing/2014/main" id="{B727F564-B223-4442-B309-18783B4A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32" y="2329249"/>
            <a:ext cx="1787612" cy="178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SS icon">
            <a:extLst>
              <a:ext uri="{FF2B5EF4-FFF2-40B4-BE49-F238E27FC236}">
                <a16:creationId xmlns:a16="http://schemas.microsoft.com/office/drawing/2014/main" id="{785D56A5-0074-4FBF-A391-4FCE2E52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956" y="2329249"/>
            <a:ext cx="1888524" cy="188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BF07A255-A42E-4C3E-9A6F-86A22EBFC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476" y="5763101"/>
            <a:ext cx="1833048" cy="52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CFF213-EA4B-4F20-846B-4FECD4B5EF07}"/>
              </a:ext>
            </a:extLst>
          </p:cNvPr>
          <p:cNvCxnSpPr>
            <a:stCxn id="1030" idx="1"/>
          </p:cNvCxnSpPr>
          <p:nvPr/>
        </p:nvCxnSpPr>
        <p:spPr>
          <a:xfrm flipH="1">
            <a:off x="8810368" y="3273511"/>
            <a:ext cx="574588" cy="3284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AAB874-3DAB-4D02-8FBE-06B7B32CA6F2}"/>
              </a:ext>
            </a:extLst>
          </p:cNvPr>
          <p:cNvCxnSpPr>
            <a:cxnSpLocks/>
            <a:stCxn id="1034" idx="0"/>
            <a:endCxn id="1026" idx="2"/>
          </p:cNvCxnSpPr>
          <p:nvPr/>
        </p:nvCxnSpPr>
        <p:spPr>
          <a:xfrm flipV="1">
            <a:off x="6096000" y="5542006"/>
            <a:ext cx="0" cy="221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01903E-6C44-4C26-9F53-9965E3914557}"/>
              </a:ext>
            </a:extLst>
          </p:cNvPr>
          <p:cNvCxnSpPr>
            <a:stCxn id="1028" idx="3"/>
            <a:endCxn id="1026" idx="1"/>
          </p:cNvCxnSpPr>
          <p:nvPr/>
        </p:nvCxnSpPr>
        <p:spPr>
          <a:xfrm>
            <a:off x="2807044" y="3223055"/>
            <a:ext cx="702275" cy="378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F6D1A6-B73C-40B0-AB7A-2137319593E0}"/>
              </a:ext>
            </a:extLst>
          </p:cNvPr>
          <p:cNvSpPr txBox="1"/>
          <p:nvPr/>
        </p:nvSpPr>
        <p:spPr>
          <a:xfrm>
            <a:off x="719693" y="4202668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CONTENT, MATERIAL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0B102C-58A2-4DDD-AC79-2C5A2BFAB9F5}"/>
              </a:ext>
            </a:extLst>
          </p:cNvPr>
          <p:cNvSpPr txBox="1"/>
          <p:nvPr/>
        </p:nvSpPr>
        <p:spPr>
          <a:xfrm>
            <a:off x="9033819" y="4301179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 AND DESIGN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CAA688-1992-449A-B52B-4EBD2B718EEE}"/>
              </a:ext>
            </a:extLst>
          </p:cNvPr>
          <p:cNvSpPr txBox="1"/>
          <p:nvPr/>
        </p:nvSpPr>
        <p:spPr>
          <a:xfrm>
            <a:off x="4941677" y="6326017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INTERACTIVITY</a:t>
            </a:r>
          </a:p>
        </p:txBody>
      </p:sp>
    </p:spTree>
    <p:extLst>
      <p:ext uri="{BB962C8B-B14F-4D97-AF65-F5344CB8AC3E}">
        <p14:creationId xmlns:p14="http://schemas.microsoft.com/office/powerpoint/2010/main" val="13777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9728-414F-496A-803A-24E0EBE1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8B6DAD-EFBF-43AD-979E-CA389AE151DE}"/>
              </a:ext>
            </a:extLst>
          </p:cNvPr>
          <p:cNvSpPr/>
          <p:nvPr/>
        </p:nvSpPr>
        <p:spPr>
          <a:xfrm>
            <a:off x="435429" y="1981200"/>
            <a:ext cx="11451771" cy="46590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4B1114-67D5-452B-8AF1-5E08776ED97A}"/>
              </a:ext>
            </a:extLst>
          </p:cNvPr>
          <p:cNvSpPr/>
          <p:nvPr/>
        </p:nvSpPr>
        <p:spPr>
          <a:xfrm>
            <a:off x="898071" y="2294514"/>
            <a:ext cx="1926771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FB9AB2-303E-43F9-84CC-E0CAE9E0DED1}"/>
              </a:ext>
            </a:extLst>
          </p:cNvPr>
          <p:cNvSpPr/>
          <p:nvPr/>
        </p:nvSpPr>
        <p:spPr>
          <a:xfrm>
            <a:off x="3167742" y="2294514"/>
            <a:ext cx="1926771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ED4AA-8212-4F78-9BCD-4AABA59A1B6D}"/>
              </a:ext>
            </a:extLst>
          </p:cNvPr>
          <p:cNvSpPr txBox="1"/>
          <p:nvPr/>
        </p:nvSpPr>
        <p:spPr>
          <a:xfrm>
            <a:off x="1415142" y="2599705"/>
            <a:ext cx="128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13D5A-E4F4-4538-901F-92D8B4BE9F13}"/>
              </a:ext>
            </a:extLst>
          </p:cNvPr>
          <p:cNvSpPr txBox="1"/>
          <p:nvPr/>
        </p:nvSpPr>
        <p:spPr>
          <a:xfrm>
            <a:off x="3809998" y="2599705"/>
            <a:ext cx="128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SPAN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490A46-4EBA-497F-8B35-2674F7DBD308}"/>
              </a:ext>
            </a:extLst>
          </p:cNvPr>
          <p:cNvCxnSpPr/>
          <p:nvPr/>
        </p:nvCxnSpPr>
        <p:spPr>
          <a:xfrm>
            <a:off x="5410200" y="2784371"/>
            <a:ext cx="5965371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EF39BA-84A8-444F-8451-5848A8CF8BC4}"/>
              </a:ext>
            </a:extLst>
          </p:cNvPr>
          <p:cNvSpPr txBox="1"/>
          <p:nvPr/>
        </p:nvSpPr>
        <p:spPr>
          <a:xfrm>
            <a:off x="5236029" y="3252456"/>
            <a:ext cx="31133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Inline elements take space only as much as their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content needs!</a:t>
            </a:r>
          </a:p>
        </p:txBody>
      </p:sp>
      <p:pic>
        <p:nvPicPr>
          <p:cNvPr id="19" name="Picture 2" descr="Image result for teacher png">
            <a:extLst>
              <a:ext uri="{FF2B5EF4-FFF2-40B4-BE49-F238E27FC236}">
                <a16:creationId xmlns:a16="http://schemas.microsoft.com/office/drawing/2014/main" id="{F0CAF5CA-3421-406F-8094-4B8AFCA90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851" y="3176637"/>
            <a:ext cx="2840210" cy="341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53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9728-414F-496A-803A-24E0EBE1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8B6DAD-EFBF-43AD-979E-CA389AE151DE}"/>
              </a:ext>
            </a:extLst>
          </p:cNvPr>
          <p:cNvSpPr/>
          <p:nvPr/>
        </p:nvSpPr>
        <p:spPr>
          <a:xfrm>
            <a:off x="435429" y="1981200"/>
            <a:ext cx="11451771" cy="46590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4B1114-67D5-452B-8AF1-5E08776ED97A}"/>
              </a:ext>
            </a:extLst>
          </p:cNvPr>
          <p:cNvSpPr/>
          <p:nvPr/>
        </p:nvSpPr>
        <p:spPr>
          <a:xfrm>
            <a:off x="898070" y="2295653"/>
            <a:ext cx="10989129" cy="9797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ED4AA-8212-4F78-9BCD-4AABA59A1B6D}"/>
              </a:ext>
            </a:extLst>
          </p:cNvPr>
          <p:cNvSpPr txBox="1"/>
          <p:nvPr/>
        </p:nvSpPr>
        <p:spPr>
          <a:xfrm>
            <a:off x="1415142" y="2599705"/>
            <a:ext cx="128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7286C3-B2E0-4C81-A4A0-118C09957CED}"/>
              </a:ext>
            </a:extLst>
          </p:cNvPr>
          <p:cNvSpPr/>
          <p:nvPr/>
        </p:nvSpPr>
        <p:spPr>
          <a:xfrm>
            <a:off x="898071" y="3463152"/>
            <a:ext cx="10989129" cy="9797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C18E09-A202-4185-AFA1-AD11CD46F12F}"/>
              </a:ext>
            </a:extLst>
          </p:cNvPr>
          <p:cNvSpPr txBox="1"/>
          <p:nvPr/>
        </p:nvSpPr>
        <p:spPr>
          <a:xfrm>
            <a:off x="1415141" y="3768343"/>
            <a:ext cx="128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13AB14-701D-4E8A-B152-AF081C7616A8}"/>
              </a:ext>
            </a:extLst>
          </p:cNvPr>
          <p:cNvSpPr txBox="1"/>
          <p:nvPr/>
        </p:nvSpPr>
        <p:spPr>
          <a:xfrm>
            <a:off x="1001485" y="4687014"/>
            <a:ext cx="64552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Block level elements always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take whole horizontal space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regardless of their content!</a:t>
            </a:r>
          </a:p>
        </p:txBody>
      </p:sp>
      <p:pic>
        <p:nvPicPr>
          <p:cNvPr id="19" name="Picture 2" descr="Image result for teacher png">
            <a:extLst>
              <a:ext uri="{FF2B5EF4-FFF2-40B4-BE49-F238E27FC236}">
                <a16:creationId xmlns:a16="http://schemas.microsoft.com/office/drawing/2014/main" id="{22211B08-C43B-41F0-BA74-1334CDD0C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92634" y="3953527"/>
            <a:ext cx="2743108" cy="341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565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9728-414F-496A-803A-24E0EBE1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85" y="764373"/>
            <a:ext cx="8610600" cy="1293028"/>
          </a:xfrm>
        </p:spPr>
        <p:txBody>
          <a:bodyPr/>
          <a:lstStyle/>
          <a:p>
            <a:r>
              <a:rPr lang="en-US" dirty="0"/>
              <a:t>Block elements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8B6DAD-EFBF-43AD-979E-CA389AE151DE}"/>
              </a:ext>
            </a:extLst>
          </p:cNvPr>
          <p:cNvSpPr/>
          <p:nvPr/>
        </p:nvSpPr>
        <p:spPr>
          <a:xfrm>
            <a:off x="370114" y="1981200"/>
            <a:ext cx="11451771" cy="46590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ED4AA-8212-4F78-9BCD-4AABA59A1B6D}"/>
              </a:ext>
            </a:extLst>
          </p:cNvPr>
          <p:cNvSpPr txBox="1"/>
          <p:nvPr/>
        </p:nvSpPr>
        <p:spPr>
          <a:xfrm>
            <a:off x="1349827" y="2599705"/>
            <a:ext cx="535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Can take </a:t>
            </a:r>
            <a:r>
              <a:rPr lang="en-US" b="1" dirty="0">
                <a:solidFill>
                  <a:srgbClr val="7030A0"/>
                </a:solidFill>
              </a:rPr>
              <a:t>Width</a:t>
            </a:r>
            <a:r>
              <a:rPr lang="en-US" b="1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rgbClr val="7030A0"/>
                </a:solidFill>
              </a:rPr>
              <a:t>Height</a:t>
            </a:r>
          </a:p>
          <a:p>
            <a:r>
              <a:rPr lang="en-US" b="1" dirty="0">
                <a:solidFill>
                  <a:schemeClr val="bg1"/>
                </a:solidFill>
              </a:rPr>
              <a:t>margin-top and margin-bottom will work</a:t>
            </a:r>
          </a:p>
        </p:txBody>
      </p:sp>
      <p:pic>
        <p:nvPicPr>
          <p:cNvPr id="19" name="Picture 2" descr="Image result for teacher png">
            <a:extLst>
              <a:ext uri="{FF2B5EF4-FFF2-40B4-BE49-F238E27FC236}">
                <a16:creationId xmlns:a16="http://schemas.microsoft.com/office/drawing/2014/main" id="{22211B08-C43B-41F0-BA74-1334CDD0C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27319" y="3953527"/>
            <a:ext cx="2743108" cy="341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360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9728-414F-496A-803A-24E0EBE1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85" y="764373"/>
            <a:ext cx="8610600" cy="1293028"/>
          </a:xfrm>
        </p:spPr>
        <p:txBody>
          <a:bodyPr/>
          <a:lstStyle/>
          <a:p>
            <a:r>
              <a:rPr lang="en-US" dirty="0"/>
              <a:t>Inline elements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8B6DAD-EFBF-43AD-979E-CA389AE151DE}"/>
              </a:ext>
            </a:extLst>
          </p:cNvPr>
          <p:cNvSpPr/>
          <p:nvPr/>
        </p:nvSpPr>
        <p:spPr>
          <a:xfrm>
            <a:off x="370114" y="1981200"/>
            <a:ext cx="11451771" cy="46590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ED4AA-8212-4F78-9BCD-4AABA59A1B6D}"/>
              </a:ext>
            </a:extLst>
          </p:cNvPr>
          <p:cNvSpPr txBox="1"/>
          <p:nvPr/>
        </p:nvSpPr>
        <p:spPr>
          <a:xfrm>
            <a:off x="1349827" y="2599705"/>
            <a:ext cx="535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Cannot take </a:t>
            </a:r>
            <a:r>
              <a:rPr lang="en-US" b="1" dirty="0">
                <a:solidFill>
                  <a:srgbClr val="7030A0"/>
                </a:solidFill>
              </a:rPr>
              <a:t>Width</a:t>
            </a:r>
            <a:r>
              <a:rPr lang="en-US" b="1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rgbClr val="7030A0"/>
                </a:solidFill>
              </a:rPr>
              <a:t>Height</a:t>
            </a:r>
          </a:p>
          <a:p>
            <a:r>
              <a:rPr lang="en-US" b="1" dirty="0">
                <a:solidFill>
                  <a:schemeClr val="bg1"/>
                </a:solidFill>
              </a:rPr>
              <a:t>margin-top and margin-bottom will not work</a:t>
            </a:r>
          </a:p>
        </p:txBody>
      </p:sp>
      <p:pic>
        <p:nvPicPr>
          <p:cNvPr id="19" name="Picture 2" descr="Image result for teacher png">
            <a:extLst>
              <a:ext uri="{FF2B5EF4-FFF2-40B4-BE49-F238E27FC236}">
                <a16:creationId xmlns:a16="http://schemas.microsoft.com/office/drawing/2014/main" id="{22211B08-C43B-41F0-BA74-1334CDD0C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27319" y="3953527"/>
            <a:ext cx="2743108" cy="341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70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15CF-A733-4593-BEEB-D85FEB30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330B3-38DD-411D-A991-28A8EC93B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distance between a tag and outer space is known as margin.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A17564-2BC6-4513-8F14-A8C0E01DEFA2}"/>
              </a:ext>
            </a:extLst>
          </p:cNvPr>
          <p:cNvSpPr/>
          <p:nvPr/>
        </p:nvSpPr>
        <p:spPr>
          <a:xfrm>
            <a:off x="902045" y="2821811"/>
            <a:ext cx="6462583" cy="36699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D2446-CF0E-433E-B848-09D94813AA75}"/>
              </a:ext>
            </a:extLst>
          </p:cNvPr>
          <p:cNvSpPr/>
          <p:nvPr/>
        </p:nvSpPr>
        <p:spPr>
          <a:xfrm>
            <a:off x="1161536" y="3429000"/>
            <a:ext cx="1210962" cy="50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F246C6-F9EA-458D-B920-8F1B88B0A44F}"/>
              </a:ext>
            </a:extLst>
          </p:cNvPr>
          <p:cNvCxnSpPr/>
          <p:nvPr/>
        </p:nvCxnSpPr>
        <p:spPr>
          <a:xfrm>
            <a:off x="1767017" y="2821811"/>
            <a:ext cx="0" cy="60718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2D5A72-DBFD-4F08-A60C-5BC1C91FD541}"/>
              </a:ext>
            </a:extLst>
          </p:cNvPr>
          <p:cNvSpPr txBox="1"/>
          <p:nvPr/>
        </p:nvSpPr>
        <p:spPr>
          <a:xfrm>
            <a:off x="1149179" y="4739667"/>
            <a:ext cx="3381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 div with </a:t>
            </a:r>
            <a:r>
              <a:rPr lang="en-US" dirty="0">
                <a:solidFill>
                  <a:srgbClr val="00B0F0"/>
                </a:solidFill>
              </a:rPr>
              <a:t>margin-top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= 70px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and 	    </a:t>
            </a:r>
            <a:r>
              <a:rPr lang="en-US" dirty="0">
                <a:solidFill>
                  <a:srgbClr val="00B0F0"/>
                </a:solidFill>
              </a:rPr>
              <a:t>margin-left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= 20px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0FDA5C-1673-4EEB-9B12-A282B0633D85}"/>
              </a:ext>
            </a:extLst>
          </p:cNvPr>
          <p:cNvSpPr txBox="1"/>
          <p:nvPr/>
        </p:nvSpPr>
        <p:spPr>
          <a:xfrm>
            <a:off x="1721709" y="2875002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margin-top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BDC79F-92BF-4CE0-AD8E-0EF254D58FD1}"/>
              </a:ext>
            </a:extLst>
          </p:cNvPr>
          <p:cNvSpPr txBox="1"/>
          <p:nvPr/>
        </p:nvSpPr>
        <p:spPr>
          <a:xfrm>
            <a:off x="922649" y="395048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margin-left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9DBE67-7E47-4C8C-8038-9B1CB7083C74}"/>
              </a:ext>
            </a:extLst>
          </p:cNvPr>
          <p:cNvCxnSpPr>
            <a:cxnSpLocks/>
          </p:cNvCxnSpPr>
          <p:nvPr/>
        </p:nvCxnSpPr>
        <p:spPr>
          <a:xfrm>
            <a:off x="935006" y="3732594"/>
            <a:ext cx="214173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85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9728-414F-496A-803A-24E0EBE1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83E7-DFF4-40C1-B6B7-26FD7AC30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distance within the tag and the tag’s children is known as </a:t>
            </a:r>
            <a:r>
              <a:rPr lang="en-US" b="1" dirty="0"/>
              <a:t>padding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C60BC-9B47-4B2C-A002-EBA5C1F07F20}"/>
              </a:ext>
            </a:extLst>
          </p:cNvPr>
          <p:cNvSpPr/>
          <p:nvPr/>
        </p:nvSpPr>
        <p:spPr>
          <a:xfrm>
            <a:off x="1161536" y="3429000"/>
            <a:ext cx="4934464" cy="2926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66E90-EED2-4A22-BF60-3161D7153A69}"/>
              </a:ext>
            </a:extLst>
          </p:cNvPr>
          <p:cNvSpPr/>
          <p:nvPr/>
        </p:nvSpPr>
        <p:spPr>
          <a:xfrm>
            <a:off x="1165652" y="4076494"/>
            <a:ext cx="2199502" cy="11738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D03D1-82FE-4205-98C4-F46969CB7D8A}"/>
              </a:ext>
            </a:extLst>
          </p:cNvPr>
          <p:cNvSpPr txBox="1"/>
          <p:nvPr/>
        </p:nvSpPr>
        <p:spPr>
          <a:xfrm>
            <a:off x="3249827" y="305966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396FB1-AEF1-4B70-9A05-17E7D4C9A88C}"/>
              </a:ext>
            </a:extLst>
          </p:cNvPr>
          <p:cNvCxnSpPr>
            <a:cxnSpLocks/>
          </p:cNvCxnSpPr>
          <p:nvPr/>
        </p:nvCxnSpPr>
        <p:spPr>
          <a:xfrm>
            <a:off x="2969741" y="3429000"/>
            <a:ext cx="0" cy="64749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00F8F6-DEF3-4E29-8382-3811A8204C20}"/>
              </a:ext>
            </a:extLst>
          </p:cNvPr>
          <p:cNvSpPr txBox="1"/>
          <p:nvPr/>
        </p:nvSpPr>
        <p:spPr>
          <a:xfrm>
            <a:off x="1252152" y="5365203"/>
            <a:ext cx="370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div with padding-top of 50pxl</a:t>
            </a:r>
          </a:p>
        </p:txBody>
      </p:sp>
    </p:spTree>
    <p:extLst>
      <p:ext uri="{BB962C8B-B14F-4D97-AF65-F5344CB8AC3E}">
        <p14:creationId xmlns:p14="http://schemas.microsoft.com/office/powerpoint/2010/main" val="970498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70FD-0BEA-40AF-8516-AD16CCF3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F18C8-C47A-45A7-A18E-052BF7AE2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873722"/>
            <a:ext cx="7829550" cy="479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17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CF04-AD46-4246-8449-9949C83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Mostly used CSS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B628-82F2-4192-B346-9C28CC07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color</a:t>
            </a:r>
            <a:r>
              <a:rPr lang="en-US" dirty="0"/>
              <a:t>: ‘green’;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border</a:t>
            </a:r>
            <a:r>
              <a:rPr lang="en-US" dirty="0"/>
              <a:t>: 1px solid green;</a:t>
            </a:r>
            <a:br>
              <a:rPr lang="en-US" dirty="0"/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background-color</a:t>
            </a:r>
            <a:r>
              <a:rPr lang="en-US" dirty="0"/>
              <a:t>: blue;</a:t>
            </a:r>
            <a:br>
              <a:rPr lang="en-US" dirty="0"/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box-shadow</a:t>
            </a:r>
            <a:r>
              <a:rPr lang="en-US" dirty="0"/>
              <a:t>:2px 2px </a:t>
            </a:r>
            <a:r>
              <a:rPr lang="en-US" dirty="0" err="1"/>
              <a:t>2px</a:t>
            </a:r>
            <a:r>
              <a:rPr lang="en-US" dirty="0"/>
              <a:t> </a:t>
            </a:r>
            <a:r>
              <a:rPr lang="en-US" dirty="0" err="1"/>
              <a:t>2px</a:t>
            </a:r>
            <a:r>
              <a:rPr lang="en-US" dirty="0"/>
              <a:t> blue;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font-size</a:t>
            </a:r>
            <a:r>
              <a:rPr lang="en-US" dirty="0"/>
              <a:t>:10px;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72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606F-FDA2-4BDF-BA89-9D8D6A2D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Assignment</a:t>
            </a:r>
          </a:p>
        </p:txBody>
      </p:sp>
      <p:pic>
        <p:nvPicPr>
          <p:cNvPr id="2050" name="Picture 2" descr="Image result for CSS assignments">
            <a:extLst>
              <a:ext uri="{FF2B5EF4-FFF2-40B4-BE49-F238E27FC236}">
                <a16:creationId xmlns:a16="http://schemas.microsoft.com/office/drawing/2014/main" id="{4F8E7F63-A9DF-4A30-8A3F-470E72866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761515"/>
            <a:ext cx="7346607" cy="470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80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8B7D-34DE-4FD4-B02F-B5110FA6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FaceBook</a:t>
            </a:r>
            <a:r>
              <a:rPr lang="en-US" dirty="0"/>
              <a:t> site without CSS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D8C40-047C-4D0C-BDC2-3C0F55B11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95" y="1670850"/>
            <a:ext cx="8816546" cy="457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0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FBE4-00DF-4B15-A9D6-E049C192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site with CSS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8FD9E-753D-4C73-91FC-B35A73EAD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489" y="1816736"/>
            <a:ext cx="8254699" cy="49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9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EAFA9BB-7E7E-477D-B6CF-85766BD1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7B75-872B-4056-A56F-14C3B75F9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778" y="2545845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CSS (Cascading Stylesheets) </a:t>
            </a:r>
            <a:r>
              <a:rPr lang="en-US" dirty="0"/>
              <a:t>is a rules based instructions used to set the size, appearance and position of HTML elements.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1CD71EAF-A240-4CAE-91C0-FE983D478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72" y="323455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538C8ACD-847A-4F68-BF57-F6FB5E408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497" y="3234557"/>
            <a:ext cx="2309169" cy="230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size icon">
            <a:extLst>
              <a:ext uri="{FF2B5EF4-FFF2-40B4-BE49-F238E27FC236}">
                <a16:creationId xmlns:a16="http://schemas.microsoft.com/office/drawing/2014/main" id="{DFF2735B-65F2-4CD8-B797-D48A266AE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182" y="3588880"/>
            <a:ext cx="1566296" cy="156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74855D-9A6B-4EF5-9CB4-E752D0F838B0}"/>
              </a:ext>
            </a:extLst>
          </p:cNvPr>
          <p:cNvSpPr txBox="1"/>
          <p:nvPr/>
        </p:nvSpPr>
        <p:spPr>
          <a:xfrm>
            <a:off x="676257" y="5515070"/>
            <a:ext cx="2085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Coloring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0CF315-61C1-4814-AAC1-E2BFCF04517E}"/>
              </a:ext>
            </a:extLst>
          </p:cNvPr>
          <p:cNvSpPr txBox="1"/>
          <p:nvPr/>
        </p:nvSpPr>
        <p:spPr>
          <a:xfrm>
            <a:off x="3652409" y="5516276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Position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33D786-96A5-474F-BD63-21DC5BF5733B}"/>
              </a:ext>
            </a:extLst>
          </p:cNvPr>
          <p:cNvSpPr txBox="1"/>
          <p:nvPr/>
        </p:nvSpPr>
        <p:spPr>
          <a:xfrm>
            <a:off x="6415363" y="5515069"/>
            <a:ext cx="143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Sizing</a:t>
            </a:r>
          </a:p>
        </p:txBody>
      </p:sp>
      <p:pic>
        <p:nvPicPr>
          <p:cNvPr id="1042" name="Picture 18" descr="Image result for animations icon">
            <a:extLst>
              <a:ext uri="{FF2B5EF4-FFF2-40B4-BE49-F238E27FC236}">
                <a16:creationId xmlns:a16="http://schemas.microsoft.com/office/drawing/2014/main" id="{5ADF6C01-4E0A-499A-BA79-227EF061FD5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069" y="3588880"/>
            <a:ext cx="2335427" cy="175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589D45-7B31-4513-880D-EDAD083A2783}"/>
              </a:ext>
            </a:extLst>
          </p:cNvPr>
          <p:cNvSpPr txBox="1"/>
          <p:nvPr/>
        </p:nvSpPr>
        <p:spPr>
          <a:xfrm>
            <a:off x="8996435" y="5572395"/>
            <a:ext cx="267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51524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625D-1836-42E1-AE36-EA1BCAB9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30" y="2782486"/>
            <a:ext cx="7569396" cy="1293028"/>
          </a:xfrm>
        </p:spPr>
        <p:txBody>
          <a:bodyPr>
            <a:normAutofit/>
          </a:bodyPr>
          <a:lstStyle/>
          <a:p>
            <a:r>
              <a:rPr lang="en-US" sz="3200" dirty="0"/>
              <a:t>Selecting a correct Image </a:t>
            </a:r>
            <a:br>
              <a:rPr lang="en-US" sz="3200" dirty="0"/>
            </a:br>
            <a:r>
              <a:rPr lang="en-US" sz="3200" dirty="0"/>
              <a:t>for your application!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4E3B89-EB16-436B-96E6-4B93CCD6F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045" y="2233065"/>
            <a:ext cx="3053640" cy="310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8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625D-1836-42E1-AE36-EA1BCAB9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0" y="1336645"/>
            <a:ext cx="7569396" cy="1293028"/>
          </a:xfrm>
        </p:spPr>
        <p:txBody>
          <a:bodyPr>
            <a:normAutofit/>
          </a:bodyPr>
          <a:lstStyle/>
          <a:p>
            <a:r>
              <a:rPr lang="en-US" sz="3200" dirty="0"/>
              <a:t>Selecting a correct Image </a:t>
            </a:r>
            <a:br>
              <a:rPr lang="en-US" sz="3200" dirty="0"/>
            </a:br>
            <a:r>
              <a:rPr lang="en-US" sz="3200" dirty="0"/>
              <a:t>for your application!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4E3B89-EB16-436B-96E6-4B93CCD6F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061" y="2449942"/>
            <a:ext cx="3053640" cy="3102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DAECEB-43F4-43F6-8A43-77E2B0B08301}"/>
              </a:ext>
            </a:extLst>
          </p:cNvPr>
          <p:cNvSpPr txBox="1"/>
          <p:nvPr/>
        </p:nvSpPr>
        <p:spPr>
          <a:xfrm>
            <a:off x="1175657" y="3177349"/>
            <a:ext cx="119135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jpg</a:t>
            </a:r>
          </a:p>
          <a:p>
            <a:r>
              <a:rPr lang="en-US" sz="4000" dirty="0"/>
              <a:t>png</a:t>
            </a:r>
          </a:p>
          <a:p>
            <a:r>
              <a:rPr lang="en-US" sz="4000" dirty="0"/>
              <a:t>gif</a:t>
            </a:r>
          </a:p>
          <a:p>
            <a:r>
              <a:rPr lang="en-US" sz="4000" dirty="0"/>
              <a:t>svg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2DFA209F-5492-4A58-88CE-AE2849BFE2B9}"/>
              </a:ext>
            </a:extLst>
          </p:cNvPr>
          <p:cNvSpPr/>
          <p:nvPr/>
        </p:nvSpPr>
        <p:spPr>
          <a:xfrm>
            <a:off x="825500" y="3449295"/>
            <a:ext cx="260350" cy="2381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76C4AD76-1453-4429-BABA-47ED1BC37445}"/>
              </a:ext>
            </a:extLst>
          </p:cNvPr>
          <p:cNvSpPr/>
          <p:nvPr/>
        </p:nvSpPr>
        <p:spPr>
          <a:xfrm>
            <a:off x="825500" y="4001053"/>
            <a:ext cx="260350" cy="2381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1364C466-F2DC-4C08-840C-B13EF9E35E0A}"/>
              </a:ext>
            </a:extLst>
          </p:cNvPr>
          <p:cNvSpPr/>
          <p:nvPr/>
        </p:nvSpPr>
        <p:spPr>
          <a:xfrm>
            <a:off x="826407" y="4687998"/>
            <a:ext cx="260350" cy="2381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23891F83-766D-424E-9698-E1B25E63B313}"/>
              </a:ext>
            </a:extLst>
          </p:cNvPr>
          <p:cNvSpPr/>
          <p:nvPr/>
        </p:nvSpPr>
        <p:spPr>
          <a:xfrm>
            <a:off x="838200" y="5263461"/>
            <a:ext cx="260350" cy="2381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3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625D-1836-42E1-AE36-EA1BCAB9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369" y="651215"/>
            <a:ext cx="2340269" cy="1293028"/>
          </a:xfrm>
        </p:spPr>
        <p:txBody>
          <a:bodyPr>
            <a:normAutofit/>
          </a:bodyPr>
          <a:lstStyle/>
          <a:p>
            <a:r>
              <a:rPr lang="en-US" sz="3200" dirty="0"/>
              <a:t>Jpg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AECEB-43F4-43F6-8A43-77E2B0B08301}"/>
              </a:ext>
            </a:extLst>
          </p:cNvPr>
          <p:cNvSpPr txBox="1"/>
          <p:nvPr/>
        </p:nvSpPr>
        <p:spPr>
          <a:xfrm>
            <a:off x="391886" y="2767280"/>
            <a:ext cx="34579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Best for real world</a:t>
            </a:r>
          </a:p>
          <a:p>
            <a:r>
              <a:rPr lang="en-US" sz="2800" dirty="0"/>
              <a:t>Images.</a:t>
            </a:r>
          </a:p>
          <a:p>
            <a:endParaRPr lang="en-US" sz="2800" dirty="0"/>
          </a:p>
          <a:p>
            <a:r>
              <a:rPr lang="en-US" sz="2800" dirty="0"/>
              <a:t>Very large color list</a:t>
            </a:r>
          </a:p>
          <a:p>
            <a:br>
              <a:rPr lang="en-US" sz="2800" dirty="0"/>
            </a:br>
            <a:r>
              <a:rPr lang="en-US" sz="2800" dirty="0"/>
              <a:t>Not transparent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1F9A2-2ABC-4DAD-BBC8-972AA325F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559" y="2157565"/>
            <a:ext cx="5845629" cy="3897086"/>
          </a:xfrm>
          <a:prstGeom prst="rect">
            <a:avLst/>
          </a:prstGeom>
        </p:spPr>
      </p:pic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201743DF-0E04-4AB4-88B8-8160B6DE3F49}"/>
              </a:ext>
            </a:extLst>
          </p:cNvPr>
          <p:cNvSpPr/>
          <p:nvPr/>
        </p:nvSpPr>
        <p:spPr>
          <a:xfrm>
            <a:off x="99788" y="2941298"/>
            <a:ext cx="260350" cy="2381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08D0E572-9E9E-42ED-8D37-DF5FDC7DC71C}"/>
              </a:ext>
            </a:extLst>
          </p:cNvPr>
          <p:cNvSpPr/>
          <p:nvPr/>
        </p:nvSpPr>
        <p:spPr>
          <a:xfrm>
            <a:off x="97069" y="4192685"/>
            <a:ext cx="260350" cy="2381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3A300782-704F-4D67-A21B-66370170488B}"/>
              </a:ext>
            </a:extLst>
          </p:cNvPr>
          <p:cNvSpPr/>
          <p:nvPr/>
        </p:nvSpPr>
        <p:spPr>
          <a:xfrm>
            <a:off x="104326" y="5027255"/>
            <a:ext cx="260350" cy="23812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834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3102</TotalTime>
  <Words>829</Words>
  <Application>Microsoft Office PowerPoint</Application>
  <PresentationFormat>Widescreen</PresentationFormat>
  <Paragraphs>161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Arial</vt:lpstr>
      <vt:lpstr>Trebuchet MS</vt:lpstr>
      <vt:lpstr>Wingdings 3</vt:lpstr>
      <vt:lpstr>Facet</vt:lpstr>
      <vt:lpstr>The Basics of CSS</vt:lpstr>
      <vt:lpstr>PowerPoint Presentation</vt:lpstr>
      <vt:lpstr>A Web document</vt:lpstr>
      <vt:lpstr>FaceBook site without CSS</vt:lpstr>
      <vt:lpstr>Facebook site with CSS</vt:lpstr>
      <vt:lpstr>Why use CSS?</vt:lpstr>
      <vt:lpstr>Selecting a correct Image  for your application!</vt:lpstr>
      <vt:lpstr>Selecting a correct Image  for your application!</vt:lpstr>
      <vt:lpstr>Jpg</vt:lpstr>
      <vt:lpstr>GIF</vt:lpstr>
      <vt:lpstr>SVG</vt:lpstr>
      <vt:lpstr>PNG</vt:lpstr>
      <vt:lpstr>SVG</vt:lpstr>
      <vt:lpstr>SVG</vt:lpstr>
      <vt:lpstr>SVG</vt:lpstr>
      <vt:lpstr>SVG</vt:lpstr>
      <vt:lpstr>SVG</vt:lpstr>
      <vt:lpstr>SVG</vt:lpstr>
      <vt:lpstr>SVG</vt:lpstr>
      <vt:lpstr>Including CSS in HTML</vt:lpstr>
      <vt:lpstr>Getting started!</vt:lpstr>
      <vt:lpstr>SELECTING HTML ELEMENTS</vt:lpstr>
      <vt:lpstr>SELECTING HTML ELEMENTS</vt:lpstr>
      <vt:lpstr>SELECTING HTML ELEMENTS</vt:lpstr>
      <vt:lpstr>SELECTING HTML ELEMENTS</vt:lpstr>
      <vt:lpstr>SELECTING HTML ELEMENTS</vt:lpstr>
      <vt:lpstr>SELECTING HTML ELEMENTS</vt:lpstr>
      <vt:lpstr>Boxes</vt:lpstr>
      <vt:lpstr>Boxes</vt:lpstr>
      <vt:lpstr>inline elements</vt:lpstr>
      <vt:lpstr>Block elements</vt:lpstr>
      <vt:lpstr>Block elements</vt:lpstr>
      <vt:lpstr>Inline elements</vt:lpstr>
      <vt:lpstr>Margin</vt:lpstr>
      <vt:lpstr>Padding</vt:lpstr>
      <vt:lpstr>Summary</vt:lpstr>
      <vt:lpstr>Mostly used CSS properties</vt:lpstr>
      <vt:lpstr>Today’s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FUNDAMENTALS</dc:title>
  <dc:creator>Khurram</dc:creator>
  <cp:lastModifiedBy>khurram raheel</cp:lastModifiedBy>
  <cp:revision>75</cp:revision>
  <dcterms:created xsi:type="dcterms:W3CDTF">2018-07-16T05:04:38Z</dcterms:created>
  <dcterms:modified xsi:type="dcterms:W3CDTF">2021-10-10T15:20:28Z</dcterms:modified>
</cp:coreProperties>
</file>