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33D4-0831-4F79-A1F9-5F4419C1C7E9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A5C8-AAF2-4CCF-A437-6DE34130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ACD5A5-43BA-42B7-8B0D-C191749B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D23676-744C-4FF9-8973-9FB260741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842AFD-BA16-450B-ABB9-F8A036C5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D00B4-881E-4C47-94C5-C303A7AE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411C34-51F0-4EE0-BAF7-1E480DB6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40886-EEFC-42D0-893F-789DD324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BD4CE2-5B6E-4209-94C6-64FBC09C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3B655-C4B3-48DE-B4E6-6AFB10EA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4A2692-DA08-4ECB-89F3-D91A6A96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C508F-0AEF-4BE7-A066-001D50FF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90B4DF-0E63-4239-A7D7-1C4A8555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8D95C5-EF2A-4324-8E58-1D7FCBD9A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20B1A1-3404-42D6-8C02-0EF410D2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143A50-46EB-4EE5-9BB2-92C3032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656A05-903F-43CD-9713-313A9D3F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4E1A5-286F-4984-AB80-F0988C77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04E3E-E8C5-4512-9C28-D762A92A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8D2D43-211A-4256-BB84-3E23D264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4BF57F-0075-4718-898B-CF4D5D07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9456E0-AE3D-478A-B730-A72BFEEB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91902-AC92-45F6-AA5A-3019982B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FFAF57-75F4-4343-A279-E4ED7700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118CD6-3A6C-4A71-97F0-9FB785C6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47D641-9EB7-4750-99A9-FC98340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BF2006-37CC-4F8B-8992-E7E71EBB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C7D14-847B-4C52-B53E-66A97B9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9748A-B794-4994-8CFA-0854DC0EA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8BD15B-FAD3-4DE1-A2EE-5979DD91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9B4E69-3BE5-4150-BE40-C03AA46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D05AF7-00D5-49DF-A708-D4E59BF6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7C2F9B-6AC0-4B46-8340-5912B3CF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66351-95E1-4807-B1C0-3803144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A3AFDD-4816-4107-BDD6-A2FBCA7C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E39736-1BDE-41D4-930F-6AA43736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3E074A1-AF69-47DF-A7D7-280878725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BCA5E-90B3-4E32-BAC1-E78F65073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1F59B5-6891-4CE4-932B-19F2E15D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05E66C4-E1B6-42A0-AF7C-97D5E1CD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EA7E900-17AF-49CD-A198-8F294DA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B2385-7C1E-41E1-BE86-61068E8A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7A5210-9D1E-4861-9398-77CB940D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3AD474-E58F-40BB-9548-1678B19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827061-0C5E-40BC-BE3D-00678335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6A8FFF-4598-49A1-B401-2F7804D8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BF1D8D-E231-4C63-A9E4-F1845F88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03D13E-76C6-45F6-9A18-EE73A80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C9C7E-1BB3-4339-88F3-50B60D8A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9678B-A552-4880-9CDF-5F2E2A93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17E1845-1CD2-4F5C-8A43-E25F0CCD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ACB5E6-2C6B-400B-B9DE-9CE05E4B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9885AE-9526-498E-97A3-7FBBB28B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A03CB8-8BD4-43DE-9663-807402A4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66779-A3E1-4929-816F-59858C65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D832BC-8C18-440D-BCA2-49D921C89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904182-ED48-4849-B66F-FE3411A7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90C1A43-6FA1-4FD2-AD45-F1E4E7EB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B0932A-6BE1-4199-B6DC-9ED0C96E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464961-8964-40CB-B515-01556FCD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81F7201-8B28-4FA0-89D5-4598347F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AC2B80-873D-4137-97DF-1789513F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DD8EB8-4349-4931-A692-464913858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971DD-5D35-41C1-840D-84003C76C8FD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615AA4-3ED1-43B1-9570-B3043A6B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627B3A-2A40-4B97-B9F1-0DB43E4E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F73F-6626-4C66-A8BF-955610851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lorzilla.com/gradient-edit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B7C267-8EAD-4F24-9D6A-60376EBD69C4}"/>
              </a:ext>
            </a:extLst>
          </p:cNvPr>
          <p:cNvSpPr txBox="1"/>
          <p:nvPr/>
        </p:nvSpPr>
        <p:spPr>
          <a:xfrm>
            <a:off x="634701" y="753035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Gradients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726480-D8B6-4A0C-9119-F9A16A13262F}"/>
              </a:ext>
            </a:extLst>
          </p:cNvPr>
          <p:cNvSpPr txBox="1"/>
          <p:nvPr/>
        </p:nvSpPr>
        <p:spPr>
          <a:xfrm>
            <a:off x="1484555" y="2092933"/>
            <a:ext cx="699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combination of multiple colors which come one after another in a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E405D96-8D10-4AB3-8835-113E4EF9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60" y="2747514"/>
            <a:ext cx="9229725" cy="2352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20772-E788-47F8-9166-AF7253AF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(Radial)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7B741D-32AA-40F7-9386-5513955D35C8}"/>
              </a:ext>
            </a:extLst>
          </p:cNvPr>
          <p:cNvSpPr txBox="1"/>
          <p:nvPr/>
        </p:nvSpPr>
        <p:spPr>
          <a:xfrm>
            <a:off x="1817253" y="4636546"/>
            <a:ext cx="9067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background-image: </a:t>
            </a:r>
            <a:r>
              <a:rPr lang="en-US" dirty="0"/>
              <a:t>radial-gradient(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shape size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 position(Optional)</a:t>
            </a:r>
            <a:r>
              <a:rPr lang="en-US" i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start-color</a:t>
            </a:r>
            <a:r>
              <a:rPr lang="en-US" i="1" dirty="0"/>
              <a:t>, ...,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last-color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background-image:</a:t>
            </a:r>
            <a:r>
              <a:rPr lang="en-US" dirty="0"/>
              <a:t>  radial-gradient(</a:t>
            </a:r>
            <a:r>
              <a:rPr lang="en-US" b="1" dirty="0"/>
              <a:t>red 5%</a:t>
            </a:r>
            <a:r>
              <a:rPr lang="en-US" dirty="0"/>
              <a:t>, </a:t>
            </a:r>
            <a:r>
              <a:rPr lang="en-US" b="1" dirty="0"/>
              <a:t>yellow 15%</a:t>
            </a:r>
            <a:r>
              <a:rPr lang="en-US" dirty="0"/>
              <a:t>, </a:t>
            </a:r>
            <a:r>
              <a:rPr lang="en-US" b="1" dirty="0"/>
              <a:t>green 60%</a:t>
            </a:r>
            <a:r>
              <a:rPr lang="en-US" dirty="0"/>
              <a:t>);</a:t>
            </a:r>
          </a:p>
          <a:p>
            <a:r>
              <a:rPr lang="en-US" dirty="0"/>
              <a:t>//Specify </a:t>
            </a:r>
            <a:r>
              <a:rPr lang="en-US"/>
              <a:t>a color range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07DEE63-6488-4752-B5DF-964DA7C6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83" y="2539084"/>
            <a:ext cx="9201150" cy="14192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038016FE-7308-4FB1-9E3A-8A893E4A2BB0}"/>
              </a:ext>
            </a:extLst>
          </p:cNvPr>
          <p:cNvSpPr/>
          <p:nvPr/>
        </p:nvSpPr>
        <p:spPr>
          <a:xfrm>
            <a:off x="5989326" y="3110434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fast and professional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www.colorzilla.com/gradient-editor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angrytools.com/gradient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E6F6D4-F917-4E46-87EC-FDBF5FE1DCC4}"/>
              </a:ext>
            </a:extLst>
          </p:cNvPr>
          <p:cNvSpPr txBox="1"/>
          <p:nvPr/>
        </p:nvSpPr>
        <p:spPr>
          <a:xfrm>
            <a:off x="634701" y="753035"/>
            <a:ext cx="6123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 to use the Gradients?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56BAF2-4AA1-48CD-A3EA-D4D163FB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55" y="1778486"/>
            <a:ext cx="555307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4AC471-1E40-4B78-91A5-A4F00435AFBF}"/>
              </a:ext>
            </a:extLst>
          </p:cNvPr>
          <p:cNvSpPr txBox="1"/>
          <p:nvPr/>
        </p:nvSpPr>
        <p:spPr>
          <a:xfrm>
            <a:off x="6213272" y="3244334"/>
            <a:ext cx="20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Backgrounds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0E6F6D4-F917-4E46-87EC-FDBF5FE1DCC4}"/>
              </a:ext>
            </a:extLst>
          </p:cNvPr>
          <p:cNvSpPr txBox="1"/>
          <p:nvPr/>
        </p:nvSpPr>
        <p:spPr>
          <a:xfrm>
            <a:off x="634701" y="753035"/>
            <a:ext cx="6123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When to use the Gradients?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4AC471-1E40-4B78-91A5-A4F00435AFBF}"/>
              </a:ext>
            </a:extLst>
          </p:cNvPr>
          <p:cNvSpPr txBox="1"/>
          <p:nvPr/>
        </p:nvSpPr>
        <p:spPr>
          <a:xfrm>
            <a:off x="3655529" y="3244334"/>
            <a:ext cx="353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backgrounds in websites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xmlns="" id="{DFB5A4F3-B00C-41C1-92F6-5793F56E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485" y="319203"/>
            <a:ext cx="4822807" cy="637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DE29C-B000-47BC-AA1C-BFAD6F5F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15DAB63-1CA7-45E9-AE0F-9147AF19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86" y="2317825"/>
            <a:ext cx="92011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483AED-AF19-45DD-AB37-21ED3B94C178}"/>
              </a:ext>
            </a:extLst>
          </p:cNvPr>
          <p:cNvSpPr txBox="1"/>
          <p:nvPr/>
        </p:nvSpPr>
        <p:spPr>
          <a:xfrm>
            <a:off x="5124495" y="185616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EC4BF7-5382-436E-A4BC-4BC37A31705C}"/>
              </a:ext>
            </a:extLst>
          </p:cNvPr>
          <p:cNvSpPr txBox="1"/>
          <p:nvPr/>
        </p:nvSpPr>
        <p:spPr>
          <a:xfrm>
            <a:off x="838200" y="4392762"/>
            <a:ext cx="1079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Occupies the whole color space either </a:t>
            </a:r>
            <a:r>
              <a:rPr lang="en-US" sz="2000" b="1" dirty="0"/>
              <a:t>vertically</a:t>
            </a:r>
            <a:r>
              <a:rPr lang="en-US" sz="2000" dirty="0"/>
              <a:t> or </a:t>
            </a:r>
            <a:r>
              <a:rPr lang="en-US" sz="2000" b="1" dirty="0"/>
              <a:t>horizontally</a:t>
            </a:r>
            <a:r>
              <a:rPr lang="en-US" sz="2000" dirty="0"/>
              <a:t>. In the above diagram, it is </a:t>
            </a:r>
            <a:r>
              <a:rPr lang="en-US" sz="2000" b="1" dirty="0"/>
              <a:t>horizontal</a:t>
            </a:r>
            <a:r>
              <a:rPr lang="en-US" sz="20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8DE29C-B000-47BC-AA1C-BFAD6F5F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483AED-AF19-45DD-AB37-21ED3B94C178}"/>
              </a:ext>
            </a:extLst>
          </p:cNvPr>
          <p:cNvSpPr txBox="1"/>
          <p:nvPr/>
        </p:nvSpPr>
        <p:spPr>
          <a:xfrm>
            <a:off x="5124495" y="1856160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Radial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EC4BF7-5382-436E-A4BC-4BC37A31705C}"/>
              </a:ext>
            </a:extLst>
          </p:cNvPr>
          <p:cNvSpPr txBox="1"/>
          <p:nvPr/>
        </p:nvSpPr>
        <p:spPr>
          <a:xfrm>
            <a:off x="838200" y="4392762"/>
            <a:ext cx="5369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radial gradient starts generating  from its center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8402EB-CCE1-4F53-8D44-D1134438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0" y="2483297"/>
            <a:ext cx="9201150" cy="1438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038016FE-7308-4FB1-9E3A-8A893E4A2BB0}"/>
              </a:ext>
            </a:extLst>
          </p:cNvPr>
          <p:cNvSpPr/>
          <p:nvPr/>
        </p:nvSpPr>
        <p:spPr>
          <a:xfrm>
            <a:off x="5989326" y="3110434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F278396-DCD2-4C2E-BB5A-BDAE5C279DC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522877" y="2086992"/>
            <a:ext cx="2506492" cy="105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358CA7-63DF-4014-883D-C806944AD347}"/>
              </a:ext>
            </a:extLst>
          </p:cNvPr>
          <p:cNvSpPr txBox="1"/>
          <p:nvPr/>
        </p:nvSpPr>
        <p:spPr>
          <a:xfrm>
            <a:off x="2534350" y="1786730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 from red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6B70553-B19E-4BE8-ABBC-8139336310F2}"/>
              </a:ext>
            </a:extLst>
          </p:cNvPr>
          <p:cNvSpPr/>
          <p:nvPr/>
        </p:nvSpPr>
        <p:spPr>
          <a:xfrm>
            <a:off x="1774122" y="2615303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54CA0287-78CF-4961-9D40-F6F31E924FD0}"/>
              </a:ext>
            </a:extLst>
          </p:cNvPr>
          <p:cNvCxnSpPr>
            <a:cxnSpLocks/>
            <a:stCxn id="11" idx="4"/>
          </p:cNvCxnSpPr>
          <p:nvPr/>
        </p:nvCxnSpPr>
        <p:spPr>
          <a:xfrm flipH="1" flipV="1">
            <a:off x="1276452" y="2156062"/>
            <a:ext cx="634385" cy="68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2A63443-012C-4042-BB94-46891E335C37}"/>
              </a:ext>
            </a:extLst>
          </p:cNvPr>
          <p:cNvSpPr txBox="1"/>
          <p:nvPr/>
        </p:nvSpPr>
        <p:spPr>
          <a:xfrm>
            <a:off x="247174" y="1827694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with the green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980A0-B596-43EB-A2A1-13533FB7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</a:t>
            </a:r>
          </a:p>
        </p:txBody>
      </p:sp>
      <p:pic>
        <p:nvPicPr>
          <p:cNvPr id="2050" name="Picture 2" descr="Image result for chef cooking dish">
            <a:extLst>
              <a:ext uri="{FF2B5EF4-FFF2-40B4-BE49-F238E27FC236}">
                <a16:creationId xmlns:a16="http://schemas.microsoft.com/office/drawing/2014/main" xmlns="" id="{2B72DE61-B298-4081-AB65-9607915B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0" y="1690688"/>
            <a:ext cx="8115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BDFE1-E9D7-46BB-BE28-F11FB459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901CC8-F458-4DE2-A0F9-D6A9D812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63" y="1876761"/>
            <a:ext cx="9201150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A58B27-FB2C-4F41-9BA1-E5FAA37F1093}"/>
              </a:ext>
            </a:extLst>
          </p:cNvPr>
          <p:cNvSpPr txBox="1"/>
          <p:nvPr/>
        </p:nvSpPr>
        <p:spPr>
          <a:xfrm>
            <a:off x="2614108" y="3765176"/>
            <a:ext cx="599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</a:t>
            </a:r>
            <a:r>
              <a:rPr lang="en-US" dirty="0"/>
              <a:t>: linear-gradient(</a:t>
            </a:r>
            <a:r>
              <a:rPr lang="en-US" b="1" i="1" dirty="0"/>
              <a:t>direction</a:t>
            </a:r>
            <a:r>
              <a:rPr lang="en-US" dirty="0"/>
              <a:t>, </a:t>
            </a:r>
            <a:r>
              <a:rPr lang="en-US" b="1" i="1" dirty="0"/>
              <a:t>color 1</a:t>
            </a:r>
            <a:r>
              <a:rPr lang="en-US" dirty="0"/>
              <a:t>, </a:t>
            </a:r>
            <a:r>
              <a:rPr lang="en-US" b="1" i="1" dirty="0"/>
              <a:t>color 2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</a:t>
            </a:r>
            <a:r>
              <a:rPr lang="en-US" dirty="0"/>
              <a:t>: linear-gradient(</a:t>
            </a:r>
            <a:r>
              <a:rPr lang="en-US" b="1" dirty="0">
                <a:solidFill>
                  <a:srgbClr val="00B0F0"/>
                </a:solidFill>
              </a:rPr>
              <a:t>to bottom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/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0785779-80B5-4677-B073-C14C5F0908DA}"/>
              </a:ext>
            </a:extLst>
          </p:cNvPr>
          <p:cNvCxnSpPr/>
          <p:nvPr/>
        </p:nvCxnSpPr>
        <p:spPr>
          <a:xfrm>
            <a:off x="1151068" y="1876761"/>
            <a:ext cx="0" cy="1372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28CBC64-FA9B-4414-9D08-547306A8624F}"/>
              </a:ext>
            </a:extLst>
          </p:cNvPr>
          <p:cNvSpPr/>
          <p:nvPr/>
        </p:nvSpPr>
        <p:spPr>
          <a:xfrm>
            <a:off x="704161" y="1539445"/>
            <a:ext cx="115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 bottom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5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E1916E5-97C7-410E-87A6-5384081C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Using gradients (Linear)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31A83ED-9E98-4F92-8016-6BE14A46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019300"/>
            <a:ext cx="9153525" cy="14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9C2BEF-69CD-4C61-9085-84EEEAD44ADF}"/>
              </a:ext>
            </a:extLst>
          </p:cNvPr>
          <p:cNvSpPr txBox="1"/>
          <p:nvPr/>
        </p:nvSpPr>
        <p:spPr>
          <a:xfrm>
            <a:off x="2614108" y="3765176"/>
            <a:ext cx="5994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</a:t>
            </a:r>
            <a:r>
              <a:rPr lang="en-US" dirty="0"/>
              <a:t>: linear-gradient(</a:t>
            </a:r>
            <a:r>
              <a:rPr lang="en-US" b="1" i="1" dirty="0"/>
              <a:t>direction</a:t>
            </a:r>
            <a:r>
              <a:rPr lang="en-US" dirty="0"/>
              <a:t>, </a:t>
            </a:r>
            <a:r>
              <a:rPr lang="en-US" b="1" i="1" dirty="0"/>
              <a:t>color 1</a:t>
            </a:r>
            <a:r>
              <a:rPr lang="en-US" dirty="0"/>
              <a:t>, </a:t>
            </a:r>
            <a:r>
              <a:rPr lang="en-US" b="1" i="1" dirty="0"/>
              <a:t>color 2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</a:t>
            </a:r>
            <a:r>
              <a:rPr lang="en-US" dirty="0"/>
              <a:t>: linear-gradient(</a:t>
            </a:r>
            <a:r>
              <a:rPr lang="en-US" b="1" dirty="0">
                <a:solidFill>
                  <a:srgbClr val="00B0F0"/>
                </a:solidFill>
              </a:rPr>
              <a:t>to right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yellow</a:t>
            </a:r>
            <a:r>
              <a:rPr lang="en-US" dirty="0"/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68CF585-6EAF-4798-8466-FBD12881CD70}"/>
              </a:ext>
            </a:extLst>
          </p:cNvPr>
          <p:cNvCxnSpPr>
            <a:cxnSpLocks/>
          </p:cNvCxnSpPr>
          <p:nvPr/>
        </p:nvCxnSpPr>
        <p:spPr>
          <a:xfrm>
            <a:off x="1519237" y="1839558"/>
            <a:ext cx="91535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41D3E7-1CA3-41E9-8A63-F2B32F20A24B}"/>
              </a:ext>
            </a:extLst>
          </p:cNvPr>
          <p:cNvSpPr/>
          <p:nvPr/>
        </p:nvSpPr>
        <p:spPr>
          <a:xfrm>
            <a:off x="632006" y="1649968"/>
            <a:ext cx="887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to right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720772-E788-47F8-9166-AF7253AF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gradients (Radial)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467469-BDD1-41A4-B938-BB3A9339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00" y="2483297"/>
            <a:ext cx="9201150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7B741D-32AA-40F7-9386-5513955D35C8}"/>
              </a:ext>
            </a:extLst>
          </p:cNvPr>
          <p:cNvSpPr txBox="1"/>
          <p:nvPr/>
        </p:nvSpPr>
        <p:spPr>
          <a:xfrm>
            <a:off x="1817253" y="4636546"/>
            <a:ext cx="9038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background-image: </a:t>
            </a:r>
            <a:r>
              <a:rPr lang="en-US" dirty="0"/>
              <a:t>radial-gradient(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shape size 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at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 position(Optional)</a:t>
            </a:r>
            <a:r>
              <a:rPr lang="en-US" i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start-color</a:t>
            </a:r>
            <a:r>
              <a:rPr lang="en-US" i="1" dirty="0"/>
              <a:t>, ...,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last-color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background-image:</a:t>
            </a:r>
            <a:r>
              <a:rPr lang="en-US" dirty="0"/>
              <a:t> radial-gradient(</a:t>
            </a:r>
            <a:r>
              <a:rPr lang="en-US" b="1" dirty="0"/>
              <a:t>red</a:t>
            </a:r>
            <a:r>
              <a:rPr lang="en-US" dirty="0"/>
              <a:t>, </a:t>
            </a:r>
            <a:r>
              <a:rPr lang="en-US" b="1" dirty="0"/>
              <a:t>yellow</a:t>
            </a:r>
            <a:r>
              <a:rPr lang="en-US" dirty="0"/>
              <a:t>, </a:t>
            </a:r>
            <a:r>
              <a:rPr lang="en-US" b="1" dirty="0"/>
              <a:t>green</a:t>
            </a:r>
            <a:r>
              <a:rPr lang="en-US" dirty="0"/>
              <a:t>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38016FE-7308-4FB1-9E3A-8A893E4A2BB0}"/>
              </a:ext>
            </a:extLst>
          </p:cNvPr>
          <p:cNvSpPr/>
          <p:nvPr/>
        </p:nvSpPr>
        <p:spPr>
          <a:xfrm>
            <a:off x="5989326" y="3110434"/>
            <a:ext cx="273429" cy="226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9" y="6015993"/>
            <a:ext cx="1181372" cy="6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Types of Gradients</vt:lpstr>
      <vt:lpstr>Types of Gradients</vt:lpstr>
      <vt:lpstr>Using gradients</vt:lpstr>
      <vt:lpstr>Using gradients (Linear)</vt:lpstr>
      <vt:lpstr>Using gradients (Linear)</vt:lpstr>
      <vt:lpstr>Using gradients (Radial)</vt:lpstr>
      <vt:lpstr>Using gradients (Radial)</vt:lpstr>
      <vt:lpstr>A fast and professional way!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Windows User</cp:lastModifiedBy>
  <cp:revision>13</cp:revision>
  <dcterms:created xsi:type="dcterms:W3CDTF">2019-02-03T09:18:50Z</dcterms:created>
  <dcterms:modified xsi:type="dcterms:W3CDTF">2019-02-03T10:44:18Z</dcterms:modified>
</cp:coreProperties>
</file>