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76" r:id="rId6"/>
    <p:sldId id="259" r:id="rId7"/>
    <p:sldId id="274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84" r:id="rId17"/>
    <p:sldId id="285" r:id="rId18"/>
    <p:sldId id="269" r:id="rId19"/>
    <p:sldId id="277" r:id="rId20"/>
    <p:sldId id="280" r:id="rId21"/>
    <p:sldId id="282" r:id="rId22"/>
    <p:sldId id="283" r:id="rId23"/>
    <p:sldId id="273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7" d="100"/>
          <a:sy n="87" d="100"/>
        </p:scale>
        <p:origin x="102" y="150"/>
      </p:cViewPr>
      <p:guideLst/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4253-E4E0-45BA-B0AC-BEB18B11B70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2C3D-F062-457A-84AC-0F34C07A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143-501F-4588-9C6D-0811412A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4BC4-EBB9-489B-874B-73F1A1912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45119-482F-4D82-BF67-C06E8977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61" y="827447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290-903E-47F8-B9C3-59CB03C5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9B6-DD34-420A-A059-CAB83576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as many branches as needed and can be merged on any level as needed.</a:t>
            </a:r>
          </a:p>
          <a:p>
            <a:endParaRPr lang="en-US" dirty="0"/>
          </a:p>
        </p:txBody>
      </p:sp>
      <p:pic>
        <p:nvPicPr>
          <p:cNvPr id="4" name="Picture 2" descr="Image result for branches in git">
            <a:extLst>
              <a:ext uri="{FF2B5EF4-FFF2-40B4-BE49-F238E27FC236}">
                <a16:creationId xmlns:a16="http://schemas.microsoft.com/office/drawing/2014/main" id="{79F8903B-2582-4D69-A288-50479D99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9" y="2886891"/>
            <a:ext cx="8387556" cy="35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B2F99-6B8C-42DC-B5EC-B6FB485C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2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882-0A5D-4F46-AB4D-73C45071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422B-0D0D-44F1-A77D-469DE9EA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 new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git checkout –b </a:t>
            </a:r>
            <a:r>
              <a:rPr lang="en-US" dirty="0" err="1">
                <a:solidFill>
                  <a:srgbClr val="0070C0"/>
                </a:solidFill>
              </a:rPr>
              <a:t>newBranch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View currently checked out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git branch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FA478-6AF0-4751-A744-A8195D5C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3BA7-ADFE-4C2B-8281-4EE25BE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7C06DA1-5836-48C3-B23C-AC99354F3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1" y="2249974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774E36D-70A7-47C6-A95B-6963DB5C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4" y="4311035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59CEC1AC-D62B-4A7C-9C39-271D70AA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4" y="3274602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488E8C-6B41-45C3-9AD9-73EA25BF68BF}"/>
              </a:ext>
            </a:extLst>
          </p:cNvPr>
          <p:cNvSpPr/>
          <p:nvPr/>
        </p:nvSpPr>
        <p:spPr>
          <a:xfrm>
            <a:off x="7358630" y="2057401"/>
            <a:ext cx="4147570" cy="42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A1009-236C-4E90-98EF-93E23573AAE6}"/>
              </a:ext>
            </a:extLst>
          </p:cNvPr>
          <p:cNvSpPr txBox="1"/>
          <p:nvPr/>
        </p:nvSpPr>
        <p:spPr>
          <a:xfrm>
            <a:off x="9061155" y="1706505"/>
            <a:ext cx="10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E104CD94-0FF1-44D0-A148-BEEA3589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1" y="2475354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F58688-3BA3-4021-9EED-39A2230A5B7E}"/>
              </a:ext>
            </a:extLst>
          </p:cNvPr>
          <p:cNvSpPr txBox="1"/>
          <p:nvPr/>
        </p:nvSpPr>
        <p:spPr>
          <a:xfrm>
            <a:off x="10032241" y="3536854"/>
            <a:ext cx="10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95A0-951F-4E6E-B3EB-A1D81B696A3E}"/>
              </a:ext>
            </a:extLst>
          </p:cNvPr>
          <p:cNvSpPr txBox="1"/>
          <p:nvPr/>
        </p:nvSpPr>
        <p:spPr>
          <a:xfrm>
            <a:off x="2871050" y="4344432"/>
            <a:ext cx="10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C4C8B-6F74-4D48-AA32-BD79AA4E3E6A}"/>
              </a:ext>
            </a:extLst>
          </p:cNvPr>
          <p:cNvSpPr txBox="1"/>
          <p:nvPr/>
        </p:nvSpPr>
        <p:spPr>
          <a:xfrm>
            <a:off x="944881" y="3313653"/>
            <a:ext cx="14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FA405-D805-4F30-B8CA-65B2167CC750}"/>
              </a:ext>
            </a:extLst>
          </p:cNvPr>
          <p:cNvSpPr txBox="1"/>
          <p:nvPr/>
        </p:nvSpPr>
        <p:spPr>
          <a:xfrm>
            <a:off x="944881" y="5431471"/>
            <a:ext cx="14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5474C6-67EB-4663-8AB1-0D5961B7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2" y="5996163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7A8B-F105-4877-BA5E-8D68656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7EDF96DD-71C2-420B-B528-C2953A512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5" y="2324262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29487601-B3E6-4924-ADD1-307B26CB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8" y="4714338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78171C6-5A2E-445A-B9EE-C4695935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48" y="3677905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ACB8A5-986F-4028-94A5-E926896F15DD}"/>
              </a:ext>
            </a:extLst>
          </p:cNvPr>
          <p:cNvSpPr/>
          <p:nvPr/>
        </p:nvSpPr>
        <p:spPr>
          <a:xfrm>
            <a:off x="7513375" y="2057401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6E908-2CE1-421A-803E-7C447BAD6616}"/>
              </a:ext>
            </a:extLst>
          </p:cNvPr>
          <p:cNvSpPr txBox="1"/>
          <p:nvPr/>
        </p:nvSpPr>
        <p:spPr>
          <a:xfrm>
            <a:off x="9063500" y="1688069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33C7BFC-6B51-49A7-B0F0-9969180C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0" y="2346531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70E56-EBFE-47FF-A553-166CE7E840D9}"/>
              </a:ext>
            </a:extLst>
          </p:cNvPr>
          <p:cNvSpPr txBox="1"/>
          <p:nvPr/>
        </p:nvSpPr>
        <p:spPr>
          <a:xfrm>
            <a:off x="9189661" y="3360695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24BBB-02E2-4B1C-942F-5CA03037AC56}"/>
              </a:ext>
            </a:extLst>
          </p:cNvPr>
          <p:cNvSpPr txBox="1"/>
          <p:nvPr/>
        </p:nvSpPr>
        <p:spPr>
          <a:xfrm>
            <a:off x="3025794" y="4726990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4CD2D-EBE5-4013-BD6B-AEF1A4DB8233}"/>
              </a:ext>
            </a:extLst>
          </p:cNvPr>
          <p:cNvSpPr/>
          <p:nvPr/>
        </p:nvSpPr>
        <p:spPr>
          <a:xfrm>
            <a:off x="382201" y="1905839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39326-6F40-41F2-B0CC-7692005D78C9}"/>
              </a:ext>
            </a:extLst>
          </p:cNvPr>
          <p:cNvSpPr txBox="1"/>
          <p:nvPr/>
        </p:nvSpPr>
        <p:spPr>
          <a:xfrm>
            <a:off x="992945" y="3367196"/>
            <a:ext cx="15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9E9ECAC8-1EF3-4147-A3F4-EA0AF687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67" y="4476475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7AC5B-237D-4DC1-833C-0B47154F48D1}"/>
              </a:ext>
            </a:extLst>
          </p:cNvPr>
          <p:cNvSpPr txBox="1"/>
          <p:nvPr/>
        </p:nvSpPr>
        <p:spPr>
          <a:xfrm>
            <a:off x="7987634" y="5576166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E8576-3C4A-4786-8CA6-AB1ECB3F23EB}"/>
              </a:ext>
            </a:extLst>
          </p:cNvPr>
          <p:cNvCxnSpPr/>
          <p:nvPr/>
        </p:nvCxnSpPr>
        <p:spPr>
          <a:xfrm>
            <a:off x="2175491" y="5465064"/>
            <a:ext cx="5647151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F1BC-7600-4E6D-8742-F11392A76F16}"/>
              </a:ext>
            </a:extLst>
          </p:cNvPr>
          <p:cNvSpPr txBox="1"/>
          <p:nvPr/>
        </p:nvSpPr>
        <p:spPr>
          <a:xfrm>
            <a:off x="5587610" y="5099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B483B7-705C-47EF-8B4D-7D2784BE7423}"/>
              </a:ext>
            </a:extLst>
          </p:cNvPr>
          <p:cNvSpPr/>
          <p:nvPr/>
        </p:nvSpPr>
        <p:spPr>
          <a:xfrm>
            <a:off x="923405" y="4476475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A1B4B-F473-4FF7-B244-00A52FD32863}"/>
              </a:ext>
            </a:extLst>
          </p:cNvPr>
          <p:cNvSpPr txBox="1"/>
          <p:nvPr/>
        </p:nvSpPr>
        <p:spPr>
          <a:xfrm>
            <a:off x="1099625" y="581402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27A069-E3BE-4BDD-A0E8-A66CCEEC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5" y="326460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EFA4-C7F9-43B1-AD82-151A2DDD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7D713B9-0BAD-44E6-BB53-947FE78B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09154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D3511CF-0BA0-477D-A545-5C6ED01A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4299230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F4C5E93-01C2-448B-88A5-BC93CFDA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3" y="326279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097C74-FC18-4894-A45B-57D5022C5FA0}"/>
              </a:ext>
            </a:extLst>
          </p:cNvPr>
          <p:cNvSpPr/>
          <p:nvPr/>
        </p:nvSpPr>
        <p:spPr>
          <a:xfrm>
            <a:off x="7358630" y="1642293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8AD4-E206-4FD5-867B-7FED8F8CF7AD}"/>
              </a:ext>
            </a:extLst>
          </p:cNvPr>
          <p:cNvSpPr txBox="1"/>
          <p:nvPr/>
        </p:nvSpPr>
        <p:spPr>
          <a:xfrm>
            <a:off x="9145594" y="631315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EEA870AE-5E88-48A2-B905-C00DEE30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55" y="1931423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8ABE7-C716-4043-AC49-9EF58A831551}"/>
              </a:ext>
            </a:extLst>
          </p:cNvPr>
          <p:cNvSpPr txBox="1"/>
          <p:nvPr/>
        </p:nvSpPr>
        <p:spPr>
          <a:xfrm>
            <a:off x="9034916" y="2945587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FB3D0-1487-410B-AED5-3C914AE1133A}"/>
              </a:ext>
            </a:extLst>
          </p:cNvPr>
          <p:cNvSpPr txBox="1"/>
          <p:nvPr/>
        </p:nvSpPr>
        <p:spPr>
          <a:xfrm>
            <a:off x="2871049" y="4311882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72664-6549-460F-A444-198B645A4311}"/>
              </a:ext>
            </a:extLst>
          </p:cNvPr>
          <p:cNvSpPr/>
          <p:nvPr/>
        </p:nvSpPr>
        <p:spPr>
          <a:xfrm>
            <a:off x="227456" y="1490731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F729A-5471-46EB-A928-EFBAC0633C77}"/>
              </a:ext>
            </a:extLst>
          </p:cNvPr>
          <p:cNvSpPr txBox="1"/>
          <p:nvPr/>
        </p:nvSpPr>
        <p:spPr>
          <a:xfrm>
            <a:off x="838200" y="295208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754B3-CFF7-4630-ACC5-8796778EF202}"/>
              </a:ext>
            </a:extLst>
          </p:cNvPr>
          <p:cNvSpPr txBox="1"/>
          <p:nvPr/>
        </p:nvSpPr>
        <p:spPr>
          <a:xfrm>
            <a:off x="944880" y="5398921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8FD195D4-D085-4888-B8A3-ED4DD8AE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2" y="406136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F98FF-0942-417C-B59D-3DCF2DF8C4F8}"/>
              </a:ext>
            </a:extLst>
          </p:cNvPr>
          <p:cNvSpPr txBox="1"/>
          <p:nvPr/>
        </p:nvSpPr>
        <p:spPr>
          <a:xfrm>
            <a:off x="7832889" y="516105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96125-B9B0-4AFB-894A-8128D574F3A8}"/>
              </a:ext>
            </a:extLst>
          </p:cNvPr>
          <p:cNvCxnSpPr/>
          <p:nvPr/>
        </p:nvCxnSpPr>
        <p:spPr>
          <a:xfrm flipH="1">
            <a:off x="4229004" y="2816294"/>
            <a:ext cx="4679751" cy="11810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B4E595-A1A2-4F3A-9050-9A4652DCF3CB}"/>
              </a:ext>
            </a:extLst>
          </p:cNvPr>
          <p:cNvSpPr txBox="1"/>
          <p:nvPr/>
        </p:nvSpPr>
        <p:spPr>
          <a:xfrm>
            <a:off x="5407381" y="322215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6359C1-C843-461D-9B57-8FC1A4ADB549}"/>
              </a:ext>
            </a:extLst>
          </p:cNvPr>
          <p:cNvSpPr/>
          <p:nvPr/>
        </p:nvSpPr>
        <p:spPr>
          <a:xfrm>
            <a:off x="2457458" y="3033000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51B8-7701-4721-93E4-BA0E4FF8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9308B61B-B883-4AFA-8341-814769749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09154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AEC9531-00EB-451E-9ED0-0B903899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4299230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0DF5AAA-3393-4289-8732-F8033EAB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3" y="326279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42D6B-CD2D-41D5-B03F-3616D9323CD5}"/>
              </a:ext>
            </a:extLst>
          </p:cNvPr>
          <p:cNvSpPr/>
          <p:nvPr/>
        </p:nvSpPr>
        <p:spPr>
          <a:xfrm>
            <a:off x="7358630" y="1642293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605A1-ED20-47BA-9ADA-A742386968B6}"/>
              </a:ext>
            </a:extLst>
          </p:cNvPr>
          <p:cNvSpPr txBox="1"/>
          <p:nvPr/>
        </p:nvSpPr>
        <p:spPr>
          <a:xfrm>
            <a:off x="9034916" y="6296711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12C98773-F747-4A59-80F9-E184FB1E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55" y="1931423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BEC54-D269-4816-8EC0-2A466AA255F1}"/>
              </a:ext>
            </a:extLst>
          </p:cNvPr>
          <p:cNvSpPr txBox="1"/>
          <p:nvPr/>
        </p:nvSpPr>
        <p:spPr>
          <a:xfrm>
            <a:off x="9034916" y="2945587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41422-7994-436D-88F5-2FEED7F3BA7B}"/>
              </a:ext>
            </a:extLst>
          </p:cNvPr>
          <p:cNvSpPr txBox="1"/>
          <p:nvPr/>
        </p:nvSpPr>
        <p:spPr>
          <a:xfrm>
            <a:off x="2871049" y="4311882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0AA74-9233-4C8A-8B7C-3C5348E97583}"/>
              </a:ext>
            </a:extLst>
          </p:cNvPr>
          <p:cNvSpPr/>
          <p:nvPr/>
        </p:nvSpPr>
        <p:spPr>
          <a:xfrm>
            <a:off x="227456" y="1490731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DBDA5-C004-404A-AFD2-390470A18C14}"/>
              </a:ext>
            </a:extLst>
          </p:cNvPr>
          <p:cNvSpPr txBox="1"/>
          <p:nvPr/>
        </p:nvSpPr>
        <p:spPr>
          <a:xfrm>
            <a:off x="834629" y="2893465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54FC6084-3628-4788-8B64-5EA436C1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2" y="406136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70FD1F-DC9C-4713-A153-4C74CC89CDA3}"/>
              </a:ext>
            </a:extLst>
          </p:cNvPr>
          <p:cNvSpPr txBox="1"/>
          <p:nvPr/>
        </p:nvSpPr>
        <p:spPr>
          <a:xfrm>
            <a:off x="7832889" y="516105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484EC-D1B1-4C9D-B240-BCDA9A9B17A3}"/>
              </a:ext>
            </a:extLst>
          </p:cNvPr>
          <p:cNvCxnSpPr/>
          <p:nvPr/>
        </p:nvCxnSpPr>
        <p:spPr>
          <a:xfrm flipH="1">
            <a:off x="2577982" y="4681215"/>
            <a:ext cx="5294341" cy="4798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92E096-B9A8-49C2-8088-68B3AC4B87E6}"/>
              </a:ext>
            </a:extLst>
          </p:cNvPr>
          <p:cNvSpPr txBox="1"/>
          <p:nvPr/>
        </p:nvSpPr>
        <p:spPr>
          <a:xfrm>
            <a:off x="5418251" y="44481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6EC3B-2230-4F18-9B3B-7BD116073BC4}"/>
              </a:ext>
            </a:extLst>
          </p:cNvPr>
          <p:cNvSpPr/>
          <p:nvPr/>
        </p:nvSpPr>
        <p:spPr>
          <a:xfrm>
            <a:off x="746759" y="4081508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F1302-ADBF-4B00-9F46-A785E919DDEE}"/>
              </a:ext>
            </a:extLst>
          </p:cNvPr>
          <p:cNvSpPr txBox="1"/>
          <p:nvPr/>
        </p:nvSpPr>
        <p:spPr>
          <a:xfrm>
            <a:off x="838200" y="5246404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E85959-DD2D-4C94-ABB7-D85831D8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9" y="408131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51B8-7701-4721-93E4-BA0E4FF8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7C36A-E42E-45DD-A212-2A49707FABA2}"/>
              </a:ext>
            </a:extLst>
          </p:cNvPr>
          <p:cNvSpPr txBox="1"/>
          <p:nvPr/>
        </p:nvSpPr>
        <p:spPr>
          <a:xfrm>
            <a:off x="308472" y="2644048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 allows to include</a:t>
            </a:r>
          </a:p>
          <a:p>
            <a:r>
              <a:rPr lang="en-US" dirty="0"/>
              <a:t>one on more persons in our</a:t>
            </a:r>
          </a:p>
          <a:p>
            <a:r>
              <a:rPr lang="en-US" dirty="0"/>
              <a:t>repository</a:t>
            </a:r>
          </a:p>
        </p:txBody>
      </p:sp>
      <p:pic>
        <p:nvPicPr>
          <p:cNvPr id="1026" name="Picture 2" descr="Technical Foundations of Informatics">
            <a:extLst>
              <a:ext uri="{FF2B5EF4-FFF2-40B4-BE49-F238E27FC236}">
                <a16:creationId xmlns:a16="http://schemas.microsoft.com/office/drawing/2014/main" id="{9AED068D-12D7-49DE-9B3D-CC829E0A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65" y="2258457"/>
            <a:ext cx="5983113" cy="39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630C1-4C89-465D-BA22-90CF48E1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2" y="5629067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51B8-7701-4721-93E4-BA0E4FF8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  <a:endParaRPr lang="en-US" dirty="0"/>
          </a:p>
        </p:txBody>
      </p:sp>
      <p:pic>
        <p:nvPicPr>
          <p:cNvPr id="2050" name="Picture 2" descr="What Is Git &amp;amp; Why Should You Use It? | Noble Desktop Blog | Tutorials,  Resources, Tips &amp;amp; Tricks">
            <a:extLst>
              <a:ext uri="{FF2B5EF4-FFF2-40B4-BE49-F238E27FC236}">
                <a16:creationId xmlns:a16="http://schemas.microsoft.com/office/drawing/2014/main" id="{953A4C9B-A1ED-4A3D-BE4D-A80FD400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09" y="2144444"/>
            <a:ext cx="7517981" cy="38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4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FC19-3E4A-4E15-8ED1-E76E14C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9F99-2989-41DA-ADDE-72DCC5F2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is an alias to the remote git repo</a:t>
            </a:r>
          </a:p>
          <a:p>
            <a:r>
              <a:rPr lang="en-US" dirty="0"/>
              <a:t>Using origin allows to push or pulling without specifying the full address of the target repo.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git pull </a:t>
            </a:r>
            <a:r>
              <a:rPr lang="en-US" dirty="0">
                <a:solidFill>
                  <a:srgbClr val="0070C0"/>
                </a:solidFill>
              </a:rPr>
              <a:t>origin</a:t>
            </a:r>
            <a:r>
              <a:rPr lang="en-US" dirty="0"/>
              <a:t>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git repo address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6461CF-00B4-4892-ACAA-588590159EE0}"/>
              </a:ext>
            </a:extLst>
          </p:cNvPr>
          <p:cNvCxnSpPr>
            <a:cxnSpLocks/>
          </p:cNvCxnSpPr>
          <p:nvPr/>
        </p:nvCxnSpPr>
        <p:spPr>
          <a:xfrm>
            <a:off x="2243798" y="4590088"/>
            <a:ext cx="0" cy="44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E81BFF-3C80-4891-90C5-63CAC2D8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D1-B75A-4765-8E3C-7B8C475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0F99-18A4-46D1-AFC4-F96AE99C5E34}"/>
              </a:ext>
            </a:extLst>
          </p:cNvPr>
          <p:cNvSpPr/>
          <p:nvPr/>
        </p:nvSpPr>
        <p:spPr>
          <a:xfrm>
            <a:off x="1853419" y="3040938"/>
            <a:ext cx="7740748" cy="3052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it branch">
            <a:extLst>
              <a:ext uri="{FF2B5EF4-FFF2-40B4-BE49-F238E27FC236}">
                <a16:creationId xmlns:a16="http://schemas.microsoft.com/office/drawing/2014/main" id="{8D37F506-D55A-496A-8574-2EC01264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19" y="2903779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7852D-B3E0-44A6-9EDB-A0FB70C6A87E}"/>
              </a:ext>
            </a:extLst>
          </p:cNvPr>
          <p:cNvSpPr txBox="1"/>
          <p:nvPr/>
        </p:nvSpPr>
        <p:spPr>
          <a:xfrm>
            <a:off x="484742" y="1579673"/>
            <a:ext cx="697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Merging allows us to add the content of branch into another</a:t>
            </a:r>
          </a:p>
          <a:p>
            <a:r>
              <a:rPr lang="en-US" dirty="0"/>
              <a:t>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D07B9-FC2C-45DA-B6F3-736E1D6DD064}"/>
              </a:ext>
            </a:extLst>
          </p:cNvPr>
          <p:cNvCxnSpPr>
            <a:cxnSpLocks/>
          </p:cNvCxnSpPr>
          <p:nvPr/>
        </p:nvCxnSpPr>
        <p:spPr>
          <a:xfrm flipH="1">
            <a:off x="5435518" y="3789803"/>
            <a:ext cx="576549" cy="542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071319-30DC-49CB-82B9-AD9AAE5D3AE6}"/>
              </a:ext>
            </a:extLst>
          </p:cNvPr>
          <p:cNvSpPr txBox="1"/>
          <p:nvPr/>
        </p:nvSpPr>
        <p:spPr>
          <a:xfrm>
            <a:off x="9594167" y="43826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6EE6D-15E7-435F-8387-8C2DBA1A311B}"/>
              </a:ext>
            </a:extLst>
          </p:cNvPr>
          <p:cNvCxnSpPr>
            <a:cxnSpLocks/>
          </p:cNvCxnSpPr>
          <p:nvPr/>
        </p:nvCxnSpPr>
        <p:spPr>
          <a:xfrm flipH="1">
            <a:off x="9017618" y="4658299"/>
            <a:ext cx="576549" cy="542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A041846-644C-45DC-AE9B-BA3A0220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2064-0CCD-405E-A9BB-8D23C973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27C8-2810-4CF9-8DAE-A293CDFD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90431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mechanism which allows you to keep track of the code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multiple teams to work together and share the same code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Keeps track of each record and resolves conflict in case of editing the same code.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team programming">
            <a:extLst>
              <a:ext uri="{FF2B5EF4-FFF2-40B4-BE49-F238E27FC236}">
                <a16:creationId xmlns:a16="http://schemas.microsoft.com/office/drawing/2014/main" id="{637A79E8-454C-4473-8E2B-2E464630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06" y="2194560"/>
            <a:ext cx="4917425" cy="36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2EAAB-A783-43B1-9694-A4D62CFA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6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43F-44ED-426E-809D-6F1D719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Index</a:t>
            </a:r>
          </a:p>
        </p:txBody>
      </p:sp>
      <p:sp>
        <p:nvSpPr>
          <p:cNvPr id="3" name="AutoShape 2" descr="Git Index">
            <a:extLst>
              <a:ext uri="{FF2B5EF4-FFF2-40B4-BE49-F238E27FC236}">
                <a16:creationId xmlns:a16="http://schemas.microsoft.com/office/drawing/2014/main" id="{4CBAF4D2-3ACC-402E-9214-CFD67342B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Git Index">
            <a:extLst>
              <a:ext uri="{FF2B5EF4-FFF2-40B4-BE49-F238E27FC236}">
                <a16:creationId xmlns:a16="http://schemas.microsoft.com/office/drawing/2014/main" id="{71CF295B-FB04-4BCB-9A3A-C26E05D97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B76468-F4D3-426A-8924-7096F5FC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06" y="2026475"/>
            <a:ext cx="6778587" cy="4067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AC46E-C7F9-465A-B31C-F7D55CEF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C7F-73BC-4BA3-8EF9-12195061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1026" name="Picture 2" descr="Image result for fighting gif">
            <a:extLst>
              <a:ext uri="{FF2B5EF4-FFF2-40B4-BE49-F238E27FC236}">
                <a16:creationId xmlns:a16="http://schemas.microsoft.com/office/drawing/2014/main" id="{0161D91C-1437-45B3-87CE-52CEA1803A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47" y="2057401"/>
            <a:ext cx="5413356" cy="38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A2F51-839D-47B1-BCF8-A733C47F3D6B}"/>
              </a:ext>
            </a:extLst>
          </p:cNvPr>
          <p:cNvSpPr txBox="1"/>
          <p:nvPr/>
        </p:nvSpPr>
        <p:spPr>
          <a:xfrm>
            <a:off x="334060" y="2259186"/>
            <a:ext cx="50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 is a scenario in which a same file has been modified by either two branches or two users and a commit operation is being performed.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B0B1-8CC2-4819-9F2F-3D1F153CD430}"/>
              </a:ext>
            </a:extLst>
          </p:cNvPr>
          <p:cNvSpPr txBox="1"/>
          <p:nvPr/>
        </p:nvSpPr>
        <p:spPr>
          <a:xfrm>
            <a:off x="511404" y="4164376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1). Branch to branch conflict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5B63-B090-432F-A0B2-0AA8B70A897D}"/>
              </a:ext>
            </a:extLst>
          </p:cNvPr>
          <p:cNvSpPr txBox="1"/>
          <p:nvPr/>
        </p:nvSpPr>
        <p:spPr>
          <a:xfrm>
            <a:off x="511403" y="453370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2). User to User conflict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38E84-B653-4F4D-AA29-DD137CB6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3" y="5706186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DEB-A20E-4720-827B-B0D62E05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ECDC-53DE-4221-9A27-EA7529DD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040436" cy="4024125"/>
          </a:xfrm>
        </p:spPr>
        <p:txBody>
          <a:bodyPr/>
          <a:lstStyle/>
          <a:p>
            <a:r>
              <a:rPr lang="en-US" dirty="0"/>
              <a:t>Fortunately, most smart GIT managers are equipped with conflict resolver which are smart enough and handy for resolving commits.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83ECBFC-8B02-46A6-821B-6ACA5F8A9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3" y="5212182"/>
            <a:ext cx="1555214" cy="14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artgit conflict solver">
            <a:extLst>
              <a:ext uri="{FF2B5EF4-FFF2-40B4-BE49-F238E27FC236}">
                <a16:creationId xmlns:a16="http://schemas.microsoft.com/office/drawing/2014/main" id="{7CC1FC7D-09A1-420B-907D-C61EFB88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73" y="1790482"/>
            <a:ext cx="6455884" cy="48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71AC0-8AE7-4530-BCD0-8C68C400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2" y="639315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D64-F25C-43CF-9251-83439D17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E1CE-8221-4AA7-84CE-37B8A8A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local repo with another 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git</a:t>
            </a:r>
            <a:r>
              <a:rPr lang="en-US" dirty="0"/>
              <a:t> remote </a:t>
            </a:r>
            <a:r>
              <a:rPr lang="en-US" dirty="0">
                <a:solidFill>
                  <a:srgbClr val="FFFF00"/>
                </a:solidFill>
              </a:rPr>
              <a:t>add</a:t>
            </a:r>
            <a:r>
              <a:rPr lang="en-US" dirty="0"/>
              <a:t> origin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https://github.com/user/repo.git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1DD0-C814-4B72-8665-D977768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5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9435-56FD-4792-8EE7-2FD320A4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75A1-78E2-4413-A342-0B559A92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refers to the last commit in the currently checked-out branch.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git show head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FB3B1-987E-471D-B670-F5DAA433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FDE5-CAF8-48EF-8EC0-21522311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503E-AD8B-419A-95E1-D05FFA82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dirty="0"/>
              <a:t> helps in discarding the changes we do need to take in.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AC5A8-A847-4F18-B66C-22D22B10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9F56-678A-4858-9436-D328D0EC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F04C-CECD-4BD0-A107-29C26D87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Stashing allows us to keep a record of our source content independent of any branch.</a:t>
            </a:r>
          </a:p>
          <a:p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FE42BCD-FBF5-42E6-BCA3-7B0CEF8C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83" y="3639593"/>
            <a:ext cx="2477588" cy="24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6D9E9-6D60-44A8-B881-601210271AA8}"/>
              </a:ext>
            </a:extLst>
          </p:cNvPr>
          <p:cNvSpPr txBox="1"/>
          <p:nvPr/>
        </p:nvSpPr>
        <p:spPr>
          <a:xfrm>
            <a:off x="6473925" y="6117181"/>
            <a:ext cx="153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23FDB621-F69B-4DE7-A2F2-E2160794A874}"/>
              </a:ext>
            </a:extLst>
          </p:cNvPr>
          <p:cNvSpPr/>
          <p:nvPr/>
        </p:nvSpPr>
        <p:spPr>
          <a:xfrm>
            <a:off x="10610497" y="4878387"/>
            <a:ext cx="1375954" cy="106936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Stashed 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833C5-DDAC-487E-BD7A-998C9211615E}"/>
              </a:ext>
            </a:extLst>
          </p:cNvPr>
          <p:cNvCxnSpPr/>
          <p:nvPr/>
        </p:nvCxnSpPr>
        <p:spPr>
          <a:xfrm>
            <a:off x="8233057" y="5413071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7A495-4984-4640-8A48-D3C76803E773}"/>
              </a:ext>
            </a:extLst>
          </p:cNvPr>
          <p:cNvSpPr txBox="1"/>
          <p:nvPr/>
        </p:nvSpPr>
        <p:spPr>
          <a:xfrm>
            <a:off x="9004523" y="4961063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4798-D155-47E3-A4CB-B052F0475506}"/>
              </a:ext>
            </a:extLst>
          </p:cNvPr>
          <p:cNvSpPr txBox="1"/>
          <p:nvPr/>
        </p:nvSpPr>
        <p:spPr>
          <a:xfrm>
            <a:off x="409400" y="3429000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3DC0-D1DF-4705-A255-1116780C7073}"/>
              </a:ext>
            </a:extLst>
          </p:cNvPr>
          <p:cNvSpPr txBox="1"/>
          <p:nvPr/>
        </p:nvSpPr>
        <p:spPr>
          <a:xfrm>
            <a:off x="777713" y="383729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stash myStash</a:t>
            </a:r>
          </a:p>
        </p:txBody>
      </p:sp>
    </p:spTree>
    <p:extLst>
      <p:ext uri="{BB962C8B-B14F-4D97-AF65-F5344CB8AC3E}">
        <p14:creationId xmlns:p14="http://schemas.microsoft.com/office/powerpoint/2010/main" val="3821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Record your changes (Commit)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Commit </a:t>
            </a:r>
            <a:r>
              <a:rPr lang="en-US" dirty="0"/>
              <a:t>registers your codebase in the local repo.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B17FD-CE21-40F5-AB37-9E3AD0D2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your changes Online (PUSH)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 </a:t>
            </a:r>
            <a:r>
              <a:rPr lang="en-US" dirty="0"/>
              <a:t>pushes your code to the online repo.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E876-9CEB-40A1-BE9B-9727EC0C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changes FROM Online (PUSH)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Pull </a:t>
            </a:r>
            <a:r>
              <a:rPr lang="en-US" dirty="0"/>
              <a:t>pushes your code to the online repo.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67B66-C5AD-44B5-A3DC-9B1D0291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BBFC-3508-4896-BB81-23A92FE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Git flow</a:t>
            </a: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1E2CD83B-FCAB-4E6F-93CA-13EE94AE2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20" y="1410887"/>
            <a:ext cx="8106578" cy="50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87F81-9434-4AFE-B92D-C33DADE2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tracked">
            <a:extLst>
              <a:ext uri="{FF2B5EF4-FFF2-40B4-BE49-F238E27FC236}">
                <a16:creationId xmlns:a16="http://schemas.microsoft.com/office/drawing/2014/main" id="{41AA0479-81CE-4292-9F60-5300D99C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30" y="688799"/>
            <a:ext cx="8161161" cy="51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7E47C8-88F1-468B-9766-513931C6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B21-27F0-4173-BE4F-AF92067E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7F3-E92E-4DE4-B5F6-680337D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allow you to extend a separate codebase from the main tree and codebase into it.</a:t>
            </a:r>
          </a:p>
          <a:p>
            <a:endParaRPr lang="en-US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60EBFA1E-D6F2-4BA1-BCDB-BCBDF5F5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6" y="3165331"/>
            <a:ext cx="60769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0705F-CFD0-4B64-9D82-A0310634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99C1-37D7-477B-8502-BD429993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1358-4AA1-45E0-B4ED-72A428BB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Git, multiple branches can be merged together.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318E1-C9A7-466B-927A-52F0E97B7151}"/>
              </a:ext>
            </a:extLst>
          </p:cNvPr>
          <p:cNvSpPr/>
          <p:nvPr/>
        </p:nvSpPr>
        <p:spPr>
          <a:xfrm>
            <a:off x="1853419" y="3040938"/>
            <a:ext cx="7740748" cy="3052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git branch">
            <a:extLst>
              <a:ext uri="{FF2B5EF4-FFF2-40B4-BE49-F238E27FC236}">
                <a16:creationId xmlns:a16="http://schemas.microsoft.com/office/drawing/2014/main" id="{9EFA86E6-687A-4271-8E30-54B8858E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19" y="2903779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1E9C6-F9DF-440B-8FE5-C5FC14BF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343" y="5992624"/>
            <a:ext cx="1318925" cy="7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24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5420</TotalTime>
  <Words>411</Words>
  <Application>Microsoft Office PowerPoint</Application>
  <PresentationFormat>Widescreen</PresentationFormat>
  <Paragraphs>106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Vapor Trail</vt:lpstr>
      <vt:lpstr>Lecture 24</vt:lpstr>
      <vt:lpstr>Why Git?</vt:lpstr>
      <vt:lpstr>Record your changes (Commit) </vt:lpstr>
      <vt:lpstr>Update your changes Online (PUSH) </vt:lpstr>
      <vt:lpstr>Download changes FROM Online (PUSH) </vt:lpstr>
      <vt:lpstr>Understanding Git flow</vt:lpstr>
      <vt:lpstr>PowerPoint Presentation</vt:lpstr>
      <vt:lpstr>Branches</vt:lpstr>
      <vt:lpstr>Merging </vt:lpstr>
      <vt:lpstr>Branches</vt:lpstr>
      <vt:lpstr>Branches</vt:lpstr>
      <vt:lpstr>Branches</vt:lpstr>
      <vt:lpstr>Branches</vt:lpstr>
      <vt:lpstr>Branches</vt:lpstr>
      <vt:lpstr>Branches</vt:lpstr>
      <vt:lpstr>Collaboration</vt:lpstr>
      <vt:lpstr>Collaboration</vt:lpstr>
      <vt:lpstr>Origin</vt:lpstr>
      <vt:lpstr>Merging</vt:lpstr>
      <vt:lpstr>GIT Index</vt:lpstr>
      <vt:lpstr>Conflicts</vt:lpstr>
      <vt:lpstr>Resolving conflicts</vt:lpstr>
      <vt:lpstr>Origin</vt:lpstr>
      <vt:lpstr>Head </vt:lpstr>
      <vt:lpstr>Reset</vt:lpstr>
      <vt:lpstr>Stashing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teacher</dc:creator>
  <cp:lastModifiedBy>khurram raheel</cp:lastModifiedBy>
  <cp:revision>28</cp:revision>
  <dcterms:created xsi:type="dcterms:W3CDTF">2018-06-01T17:24:23Z</dcterms:created>
  <dcterms:modified xsi:type="dcterms:W3CDTF">2021-10-28T05:22:47Z</dcterms:modified>
</cp:coreProperties>
</file>