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5F926-CB0A-4255-BC37-0886FBB8F44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8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E77-60BC-4077-8035-2698B4166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DED7F-629E-44F7-BCDC-301F352A5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6749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5590-C3F7-4102-8846-9BC8437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1DE7-B01D-424E-8939-839D8C23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Find a document with name Khurram</a:t>
            </a:r>
          </a:p>
          <a:p>
            <a:pPr marL="0" indent="0">
              <a:buNone/>
            </a:pPr>
            <a:r>
              <a:rPr lang="en-US" dirty="0" err="1"/>
              <a:t>db.students.</a:t>
            </a:r>
            <a:r>
              <a:rPr lang="en-US" b="1" dirty="0" err="1">
                <a:solidFill>
                  <a:srgbClr val="00B0F0"/>
                </a:solidFill>
              </a:rPr>
              <a:t>find</a:t>
            </a:r>
            <a:r>
              <a:rPr lang="en-US" dirty="0"/>
              <a:t>({</a:t>
            </a:r>
            <a:r>
              <a:rPr lang="en-US" dirty="0" err="1"/>
              <a:t>name:’Khurram</a:t>
            </a:r>
            <a:r>
              <a:rPr lang="en-US" dirty="0"/>
              <a:t>’})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Update a document with name Khurram </a:t>
            </a:r>
          </a:p>
          <a:p>
            <a:pPr marL="0" indent="0">
              <a:buNone/>
            </a:pPr>
            <a:r>
              <a:rPr lang="en-US" dirty="0" err="1"/>
              <a:t>db.students.update</a:t>
            </a:r>
            <a:r>
              <a:rPr lang="en-US" dirty="0"/>
              <a:t>(</a:t>
            </a:r>
            <a:r>
              <a:rPr lang="en-US" b="1" dirty="0"/>
              <a:t>{</a:t>
            </a:r>
            <a:r>
              <a:rPr lang="en-US" b="1" dirty="0" err="1"/>
              <a:t>name:’Khurram</a:t>
            </a:r>
            <a:r>
              <a:rPr lang="en-US" b="1" dirty="0"/>
              <a:t>’}, {</a:t>
            </a:r>
            <a:r>
              <a:rPr lang="en-US" b="1" dirty="0" err="1"/>
              <a:t>name:’Khurram</a:t>
            </a:r>
            <a:r>
              <a:rPr lang="en-US" b="1" dirty="0"/>
              <a:t> Raheel’, age:17}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db.students.update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(to match with, update data with)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03A9-CCBE-4673-9863-1DDBE71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D6BD-ADF7-4454-8165-10DC3721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Remove a document with age 17</a:t>
            </a:r>
          </a:p>
          <a:p>
            <a:pPr marL="0" indent="0">
              <a:buNone/>
            </a:pPr>
            <a:r>
              <a:rPr lang="en-US" dirty="0" err="1"/>
              <a:t>db.students.remove</a:t>
            </a:r>
            <a:r>
              <a:rPr lang="en-US" dirty="0"/>
              <a:t>({age:17});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Remove all documents</a:t>
            </a:r>
          </a:p>
          <a:p>
            <a:pPr marL="0" indent="0">
              <a:buNone/>
            </a:pPr>
            <a:r>
              <a:rPr lang="en-US" dirty="0" err="1"/>
              <a:t>db.students.remove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7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9264-C85A-4D0B-AD6C-F5DFE7A2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pic>
        <p:nvPicPr>
          <p:cNvPr id="4" name="Picture 2" descr="Image result for mongoose">
            <a:extLst>
              <a:ext uri="{FF2B5EF4-FFF2-40B4-BE49-F238E27FC236}">
                <a16:creationId xmlns:a16="http://schemas.microsoft.com/office/drawing/2014/main" id="{19C75B50-312F-4AF8-8C9D-B8D79C6A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17" y="2311952"/>
            <a:ext cx="6034365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0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B460E3-0550-413C-A399-0F90721CE169}"/>
              </a:ext>
            </a:extLst>
          </p:cNvPr>
          <p:cNvGrpSpPr/>
          <p:nvPr/>
        </p:nvGrpSpPr>
        <p:grpSpPr>
          <a:xfrm>
            <a:off x="424019" y="1454341"/>
            <a:ext cx="11343961" cy="4874734"/>
            <a:chOff x="308473" y="815363"/>
            <a:chExt cx="11343961" cy="4874734"/>
          </a:xfrm>
        </p:grpSpPr>
        <p:pic>
          <p:nvPicPr>
            <p:cNvPr id="1026" name="Picture 2" descr="ORM System.... | Download Scientific Diagram">
              <a:extLst>
                <a:ext uri="{FF2B5EF4-FFF2-40B4-BE49-F238E27FC236}">
                  <a16:creationId xmlns:a16="http://schemas.microsoft.com/office/drawing/2014/main" id="{45FDC638-2195-4F53-A4DC-9CB743BDD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448" y="815363"/>
              <a:ext cx="4131986" cy="487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230186-1DF6-4718-909D-AE6FCF58E293}"/>
                </a:ext>
              </a:extLst>
            </p:cNvPr>
            <p:cNvSpPr txBox="1"/>
            <p:nvPr/>
          </p:nvSpPr>
          <p:spPr>
            <a:xfrm>
              <a:off x="308473" y="2225408"/>
              <a:ext cx="679705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ORM interacts with the database itself</a:t>
              </a:r>
            </a:p>
            <a:p>
              <a:r>
                <a:rPr lang="en-US" sz="2800" dirty="0"/>
                <a:t>and provides us high level classes for</a:t>
              </a:r>
            </a:p>
            <a:p>
              <a:r>
                <a:rPr lang="en-US" sz="2800" dirty="0"/>
                <a:t>designing our data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09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63A8-55C2-4416-B243-23C5D114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E20D-ED55-4A4F-821C-2C10D13E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is a Object Document Mapper  based wrapper over core MongoDB to provide developers a robust API for rapid database related operations.</a:t>
            </a:r>
          </a:p>
          <a:p>
            <a:endParaRPr lang="en-US" dirty="0"/>
          </a:p>
          <a:p>
            <a:r>
              <a:rPr lang="en-US" dirty="0"/>
              <a:t>Mongoose allows us to have access to the MongoDB commands for CRUD simply and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71B-4130-4164-82A5-612C8268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Schemas (Column Definition in 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F336-098A-48C5-9350-5FBF27E6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Schemas define the basic structure of a document.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b="1" dirty="0" err="1"/>
              <a:t>studentSchema</a:t>
            </a:r>
            <a:r>
              <a:rPr lang="en-US" dirty="0"/>
              <a:t> = </a:t>
            </a:r>
            <a:r>
              <a:rPr lang="en-US" dirty="0" err="1"/>
              <a:t>mongoose.</a:t>
            </a:r>
            <a:r>
              <a:rPr lang="en-US" b="1" dirty="0" err="1"/>
              <a:t>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err="1">
                <a:solidFill>
                  <a:srgbClr val="00B050"/>
                </a:solidFill>
              </a:rPr>
              <a:t>name</a:t>
            </a:r>
            <a:r>
              <a:rPr lang="en-US" dirty="0" err="1"/>
              <a:t>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address</a:t>
            </a:r>
            <a:r>
              <a:rPr lang="en-US" dirty="0"/>
              <a:t>:{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city:String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3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853-4671-46C9-9D6A-0E973D72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5FF1-FBC8-4AB1-87DD-F9241B13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Models are API abstraction which are derived from the defined Schema.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b="1" dirty="0">
                <a:solidFill>
                  <a:srgbClr val="0070C0"/>
                </a:solidFill>
              </a:rPr>
              <a:t>Student</a:t>
            </a:r>
            <a:r>
              <a:rPr lang="en-US" dirty="0"/>
              <a:t> = </a:t>
            </a:r>
            <a:r>
              <a:rPr lang="en-US" dirty="0" err="1"/>
              <a:t>mongoose.model</a:t>
            </a:r>
            <a:r>
              <a:rPr lang="en-US" dirty="0"/>
              <a:t>(‘Student’, </a:t>
            </a:r>
            <a:r>
              <a:rPr lang="en-US" b="1" dirty="0" err="1"/>
              <a:t>studentSchema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var student1 = new </a:t>
            </a:r>
            <a:r>
              <a:rPr lang="en-US" b="1" dirty="0">
                <a:solidFill>
                  <a:srgbClr val="0070C0"/>
                </a:solidFill>
              </a:rPr>
              <a:t>Student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var student2 = new </a:t>
            </a:r>
            <a:r>
              <a:rPr lang="en-US" b="1" dirty="0">
                <a:solidFill>
                  <a:srgbClr val="0070C0"/>
                </a:solidFill>
              </a:rPr>
              <a:t>Student</a:t>
            </a:r>
            <a:r>
              <a:rPr lang="en-US" b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student3 = new </a:t>
            </a:r>
            <a:r>
              <a:rPr lang="en-US" b="1" dirty="0">
                <a:solidFill>
                  <a:srgbClr val="0070C0"/>
                </a:solidFill>
              </a:rPr>
              <a:t>Student</a:t>
            </a:r>
            <a:r>
              <a:rPr lang="en-US" b="1" dirty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student1.</a:t>
            </a:r>
            <a:r>
              <a:rPr lang="en-US" b="1" dirty="0"/>
              <a:t>save</a:t>
            </a:r>
            <a:r>
              <a:rPr lang="en-US" dirty="0"/>
              <a:t>(function(</a:t>
            </a:r>
            <a:r>
              <a:rPr lang="en-US" dirty="0">
                <a:solidFill>
                  <a:srgbClr val="00B050"/>
                </a:solidFill>
              </a:rPr>
              <a:t>err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savedStudent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BB83-7128-4F0F-A364-28E46784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behavior to a schema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A98C7C-728C-4687-8CF1-58168175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person = </a:t>
            </a:r>
            <a:r>
              <a:rPr lang="en-US" dirty="0" err="1"/>
              <a:t>mongoose.</a:t>
            </a:r>
            <a:r>
              <a:rPr lang="en-US" b="1" dirty="0" err="1"/>
              <a:t>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password:String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//Add behavior to a schema through the methods object</a:t>
            </a:r>
          </a:p>
          <a:p>
            <a:pPr marL="0" indent="0">
              <a:buNone/>
            </a:pPr>
            <a:r>
              <a:rPr lang="en-US" dirty="0" err="1"/>
              <a:t>person.</a:t>
            </a:r>
            <a:r>
              <a:rPr lang="en-US" b="1" dirty="0" err="1"/>
              <a:t>methods</a:t>
            </a:r>
            <a:r>
              <a:rPr lang="en-US" dirty="0" err="1"/>
              <a:t>.greet</a:t>
            </a:r>
            <a:r>
              <a:rPr lang="en-US" dirty="0"/>
              <a:t> = function(){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33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8CD6-396F-453B-8ACF-1BFFA94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dynamic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A3313-F597-42BA-AAD1-DBF9967ED2E7}"/>
              </a:ext>
            </a:extLst>
          </p:cNvPr>
          <p:cNvSpPr txBox="1"/>
          <p:nvPr/>
        </p:nvSpPr>
        <p:spPr>
          <a:xfrm>
            <a:off x="6527800" y="2400300"/>
            <a:ext cx="52998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personSchema.</a:t>
            </a:r>
            <a:r>
              <a:rPr lang="en-US" b="1" dirty="0" err="1"/>
              <a:t>virtual</a:t>
            </a:r>
            <a:r>
              <a:rPr lang="en-US" dirty="0"/>
              <a:t>(‘name’).</a:t>
            </a:r>
            <a:r>
              <a:rPr lang="en-US" b="1" dirty="0">
                <a:solidFill>
                  <a:srgbClr val="00B0F0"/>
                </a:solidFill>
              </a:rPr>
              <a:t>get</a:t>
            </a:r>
            <a:r>
              <a:rPr lang="en-US" dirty="0"/>
              <a:t>(function(){</a:t>
            </a:r>
          </a:p>
          <a:p>
            <a:br>
              <a:rPr lang="en-US" dirty="0"/>
            </a:br>
            <a:r>
              <a:rPr lang="en-US" dirty="0"/>
              <a:t>     return </a:t>
            </a:r>
            <a:r>
              <a:rPr lang="en-US" dirty="0" err="1">
                <a:solidFill>
                  <a:srgbClr val="7030A0"/>
                </a:solidFill>
              </a:rPr>
              <a:t>this</a:t>
            </a:r>
            <a:r>
              <a:rPr lang="en-US" dirty="0" err="1"/>
              <a:t>.firstName</a:t>
            </a:r>
            <a:r>
              <a:rPr lang="en-US" dirty="0"/>
              <a:t> + ‘ ‘ + </a:t>
            </a:r>
            <a:r>
              <a:rPr lang="en-US" dirty="0" err="1">
                <a:solidFill>
                  <a:srgbClr val="7030A0"/>
                </a:solidFill>
              </a:rPr>
              <a:t>this</a:t>
            </a:r>
            <a:r>
              <a:rPr lang="en-US" dirty="0" err="1"/>
              <a:t>.lastName</a:t>
            </a:r>
            <a:r>
              <a:rPr lang="en-US" dirty="0"/>
              <a:t>;</a:t>
            </a:r>
          </a:p>
          <a:p>
            <a:br>
              <a:rPr lang="en-US" dirty="0"/>
            </a:br>
            <a:r>
              <a:rPr lang="en-US" dirty="0"/>
              <a:t>}).</a:t>
            </a:r>
            <a:r>
              <a:rPr lang="en-US" b="1" dirty="0">
                <a:solidFill>
                  <a:srgbClr val="00B0F0"/>
                </a:solidFill>
              </a:rPr>
              <a:t>set</a:t>
            </a:r>
            <a:r>
              <a:rPr lang="en-US" dirty="0"/>
              <a:t>(function(name){</a:t>
            </a:r>
          </a:p>
          <a:p>
            <a:br>
              <a:rPr lang="en-US" dirty="0"/>
            </a:br>
            <a:r>
              <a:rPr lang="en-US" dirty="0"/>
              <a:t>	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name.split</a:t>
            </a:r>
            <a:r>
              <a:rPr lang="en-US" dirty="0"/>
              <a:t>(‘ ‘);</a:t>
            </a:r>
          </a:p>
          <a:p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this.firstName</a:t>
            </a:r>
            <a:r>
              <a:rPr lang="en-US" dirty="0"/>
              <a:t> =</a:t>
            </a:r>
            <a:r>
              <a:rPr lang="en-US" dirty="0" err="1"/>
              <a:t>fullName</a:t>
            </a:r>
            <a:r>
              <a:rPr lang="en-US" dirty="0"/>
              <a:t>[0];</a:t>
            </a:r>
            <a:br>
              <a:rPr lang="en-US" dirty="0"/>
            </a:br>
            <a:r>
              <a:rPr lang="en-US" dirty="0"/>
              <a:t>  	 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fullName</a:t>
            </a:r>
            <a:r>
              <a:rPr lang="en-US" dirty="0"/>
              <a:t>[1];</a:t>
            </a:r>
          </a:p>
          <a:p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D0435-F56E-4343-A3C8-C0D88996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0300"/>
            <a:ext cx="8825659" cy="4356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personSchema</a:t>
            </a:r>
            <a:r>
              <a:rPr lang="en-US" dirty="0"/>
              <a:t> = </a:t>
            </a:r>
            <a:r>
              <a:rPr lang="en-US" dirty="0" err="1"/>
              <a:t>ongoose.</a:t>
            </a:r>
            <a:r>
              <a:rPr lang="en-US" b="1" dirty="0" err="1"/>
              <a:t>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lastName:String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new Person();</a:t>
            </a:r>
          </a:p>
          <a:p>
            <a:pPr marL="0" indent="0">
              <a:buNone/>
            </a:pPr>
            <a:r>
              <a:rPr lang="en-US" dirty="0" err="1"/>
              <a:t>person.firstName</a:t>
            </a:r>
            <a:r>
              <a:rPr lang="en-US" dirty="0"/>
              <a:t> = ‘Khurram’;</a:t>
            </a:r>
            <a:br>
              <a:rPr lang="en-US" dirty="0"/>
            </a:br>
            <a:r>
              <a:rPr lang="en-US" dirty="0" err="1"/>
              <a:t>person.lastName</a:t>
            </a:r>
            <a:r>
              <a:rPr lang="en-US" dirty="0"/>
              <a:t> = ‘Raheel’;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//person.name</a:t>
            </a:r>
            <a:br>
              <a:rPr lang="en-US" dirty="0"/>
            </a:br>
            <a:r>
              <a:rPr lang="en-US" dirty="0"/>
              <a:t>//Khurram Raheel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29D3F-364F-4670-A751-36234FAF3E11}"/>
              </a:ext>
            </a:extLst>
          </p:cNvPr>
          <p:cNvSpPr txBox="1"/>
          <p:nvPr/>
        </p:nvSpPr>
        <p:spPr>
          <a:xfrm>
            <a:off x="7156177" y="5789315"/>
            <a:ext cx="4043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//person.name = ‘Khurram Raheel’</a:t>
            </a:r>
          </a:p>
          <a:p>
            <a:r>
              <a:rPr lang="en-US" dirty="0"/>
              <a:t>//</a:t>
            </a:r>
            <a:r>
              <a:rPr lang="en-US" dirty="0" err="1"/>
              <a:t>person.fullName</a:t>
            </a:r>
            <a:r>
              <a:rPr lang="en-US" dirty="0"/>
              <a:t> = ‘Khurram’</a:t>
            </a:r>
            <a:br>
              <a:rPr lang="en-US" dirty="0"/>
            </a:br>
            <a:r>
              <a:rPr lang="en-US" dirty="0"/>
              <a:t>//</a:t>
            </a:r>
            <a:r>
              <a:rPr lang="en-US" dirty="0" err="1"/>
              <a:t>person.lastName</a:t>
            </a:r>
            <a:r>
              <a:rPr lang="en-US" dirty="0"/>
              <a:t> = ‘Raheel’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F971CD-147B-4A0A-90C5-159FB4670043}"/>
              </a:ext>
            </a:extLst>
          </p:cNvPr>
          <p:cNvCxnSpPr/>
          <p:nvPr/>
        </p:nvCxnSpPr>
        <p:spPr>
          <a:xfrm flipV="1">
            <a:off x="3035300" y="2794000"/>
            <a:ext cx="7099300" cy="329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B9975-8A33-4F9E-9FB6-8C1668743E6A}"/>
              </a:ext>
            </a:extLst>
          </p:cNvPr>
          <p:cNvCxnSpPr/>
          <p:nvPr/>
        </p:nvCxnSpPr>
        <p:spPr>
          <a:xfrm flipH="1" flipV="1">
            <a:off x="7010400" y="3835400"/>
            <a:ext cx="2167324" cy="19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F94C9-7553-4D27-BA55-3078D68C2418}"/>
              </a:ext>
            </a:extLst>
          </p:cNvPr>
          <p:cNvCxnSpPr/>
          <p:nvPr/>
        </p:nvCxnSpPr>
        <p:spPr>
          <a:xfrm>
            <a:off x="7378700" y="5789315"/>
            <a:ext cx="341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8B4B-0F63-4DC4-870D-FF1B94AD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Smart Queries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29D0-E2B4-45B3-8853-26987753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Running independent query functions</a:t>
            </a:r>
          </a:p>
          <a:p>
            <a:r>
              <a:rPr lang="en-US" dirty="0" err="1"/>
              <a:t>Student.</a:t>
            </a:r>
            <a:r>
              <a:rPr lang="en-US" b="1" dirty="0" err="1"/>
              <a:t>find</a:t>
            </a:r>
            <a:r>
              <a:rPr lang="en-US" dirty="0"/>
              <a:t>().where('name').</a:t>
            </a:r>
            <a:r>
              <a:rPr lang="en-US" b="1" dirty="0"/>
              <a:t>equals(</a:t>
            </a:r>
            <a:r>
              <a:rPr lang="en-US" dirty="0"/>
              <a:t>'new Record').</a:t>
            </a:r>
            <a:r>
              <a:rPr lang="en-US" b="1" dirty="0"/>
              <a:t>exec</a:t>
            </a:r>
            <a:r>
              <a:rPr lang="en-US" dirty="0"/>
              <a:t>(function(err, students);</a:t>
            </a:r>
          </a:p>
          <a:p>
            <a:endParaRPr lang="en-US" dirty="0"/>
          </a:p>
          <a:p>
            <a:r>
              <a:rPr lang="en-US" b="1" dirty="0"/>
              <a:t>Using OR operator in a query</a:t>
            </a:r>
          </a:p>
          <a:p>
            <a:r>
              <a:rPr lang="en-US" dirty="0" err="1"/>
              <a:t>Student.</a:t>
            </a:r>
            <a:r>
              <a:rPr lang="en-US" b="1" dirty="0" err="1"/>
              <a:t>find</a:t>
            </a:r>
            <a:r>
              <a:rPr lang="en-US" dirty="0"/>
              <a:t>().</a:t>
            </a:r>
            <a:r>
              <a:rPr lang="en-US" b="1" dirty="0"/>
              <a:t>or</a:t>
            </a:r>
            <a:r>
              <a:rPr lang="en-US" dirty="0"/>
              <a:t>([{</a:t>
            </a:r>
            <a:r>
              <a:rPr lang="en-US" dirty="0" err="1">
                <a:solidFill>
                  <a:srgbClr val="00B0F0"/>
                </a:solidFill>
              </a:rPr>
              <a:t>enrollment</a:t>
            </a:r>
            <a:r>
              <a:rPr lang="en-US" dirty="0" err="1"/>
              <a:t>:’CS</a:t>
            </a:r>
            <a:r>
              <a:rPr lang="en-US" dirty="0"/>
              <a:t>'}, {</a:t>
            </a:r>
            <a:r>
              <a:rPr lang="en-US" dirty="0">
                <a:solidFill>
                  <a:srgbClr val="00B0F0"/>
                </a:solidFill>
              </a:rPr>
              <a:t>enrollment</a:t>
            </a:r>
            <a:r>
              <a:rPr lang="en-US" dirty="0"/>
              <a:t>: ‘IT’}])</a:t>
            </a:r>
          </a:p>
          <a:p>
            <a:endParaRPr lang="en-US" dirty="0"/>
          </a:p>
          <a:p>
            <a:r>
              <a:rPr lang="en-US" b="1" dirty="0"/>
              <a:t>Using AND operator along with an other operator in a query</a:t>
            </a:r>
          </a:p>
          <a:p>
            <a:r>
              <a:rPr lang="en-US" dirty="0" err="1"/>
              <a:t>Student.</a:t>
            </a:r>
            <a:r>
              <a:rPr lang="en-US" b="1" dirty="0" err="1"/>
              <a:t>find</a:t>
            </a:r>
            <a:r>
              <a:rPr lang="en-US" dirty="0"/>
              <a:t>().</a:t>
            </a:r>
            <a:r>
              <a:rPr lang="en-US" b="1" dirty="0"/>
              <a:t>and</a:t>
            </a:r>
            <a:r>
              <a:rPr lang="en-US" dirty="0"/>
              <a:t>([{</a:t>
            </a:r>
            <a:r>
              <a:rPr lang="en-US" dirty="0" err="1">
                <a:solidFill>
                  <a:srgbClr val="00B0F0"/>
                </a:solidFill>
              </a:rPr>
              <a:t>enrollment</a:t>
            </a:r>
            <a:r>
              <a:rPr lang="en-US" dirty="0" err="1"/>
              <a:t>:’CS</a:t>
            </a:r>
            <a:r>
              <a:rPr lang="en-US" dirty="0"/>
              <a:t>'}, {</a:t>
            </a:r>
            <a:r>
              <a:rPr lang="en-US" dirty="0" err="1">
                <a:solidFill>
                  <a:srgbClr val="00B0F0"/>
                </a:solidFill>
              </a:rPr>
              <a:t>cgpa</a:t>
            </a:r>
            <a:r>
              <a:rPr lang="en-US" dirty="0"/>
              <a:t>: {</a:t>
            </a:r>
            <a:r>
              <a:rPr lang="en-US" b="1" dirty="0"/>
              <a:t>$gt</a:t>
            </a:r>
            <a:r>
              <a:rPr lang="en-US" dirty="0"/>
              <a:t>:3.4}}])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0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8958-92AA-496E-B85E-31F5DF5B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8730-D85B-4BF7-9792-3E5C1940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in which application data has been logically placed in tabular form which are often interconnected.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5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D27D-2BB1-4E1C-83FE-E13D9AC8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Comparing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57A4-68D4-40C9-9AB4-794E2CF0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Student.</a:t>
            </a:r>
            <a:r>
              <a:rPr lang="en-US" b="1" dirty="0" err="1"/>
              <a:t>find</a:t>
            </a:r>
            <a:r>
              <a:rPr lang="en-US" dirty="0"/>
              <a:t>().</a:t>
            </a:r>
            <a:r>
              <a:rPr lang="en-US" b="1" dirty="0"/>
              <a:t>where</a:t>
            </a:r>
            <a:r>
              <a:rPr lang="en-US" dirty="0"/>
              <a:t>(‘age’).</a:t>
            </a:r>
            <a:r>
              <a:rPr lang="en-US" b="1" dirty="0" err="1"/>
              <a:t>gt</a:t>
            </a:r>
            <a:r>
              <a:rPr lang="en-US" dirty="0"/>
              <a:t>(22)’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5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1CBE-6009-489D-97FB-BDFAA2AD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BB44-436E-43F8-A707-EBAD73E2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AddresSchema</a:t>
            </a:r>
            <a:r>
              <a:rPr lang="en-US" dirty="0"/>
              <a:t> = new </a:t>
            </a:r>
            <a:r>
              <a:rPr lang="en-US" dirty="0" err="1"/>
              <a:t>mongoose.</a:t>
            </a:r>
            <a:r>
              <a:rPr lang="en-US" b="1" dirty="0" err="1"/>
              <a:t>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streetNo</a:t>
            </a:r>
            <a:r>
              <a:rPr lang="en-US" dirty="0"/>
              <a:t>: String,</a:t>
            </a:r>
          </a:p>
          <a:p>
            <a:pPr marL="0" indent="0">
              <a:buNone/>
            </a:pPr>
            <a:r>
              <a:rPr lang="en-US" dirty="0"/>
              <a:t>	city: String,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postalCode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StudentSchema</a:t>
            </a:r>
            <a:r>
              <a:rPr lang="en-US" dirty="0"/>
              <a:t> = new </a:t>
            </a:r>
            <a:r>
              <a:rPr lang="en-US" dirty="0" err="1"/>
              <a:t>mongoose.</a:t>
            </a:r>
            <a:r>
              <a:rPr lang="en-US" b="1" dirty="0" err="1"/>
              <a:t>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	name: String,</a:t>
            </a:r>
          </a:p>
          <a:p>
            <a:pPr marL="0" indent="0">
              <a:buNone/>
            </a:pPr>
            <a:r>
              <a:rPr lang="en-US" dirty="0"/>
              <a:t>	email: String,</a:t>
            </a:r>
          </a:p>
          <a:p>
            <a:pPr marL="0" indent="0">
              <a:buNone/>
            </a:pPr>
            <a:r>
              <a:rPr lang="en-US" dirty="0"/>
              <a:t>	address:{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type:mongoose.Types.ObjectId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>
                <a:solidFill>
                  <a:schemeClr val="accent6"/>
                </a:solidFill>
              </a:rPr>
              <a:t>ref:'Address</a:t>
            </a:r>
            <a:r>
              <a:rPr lang="en-US" dirty="0">
                <a:solidFill>
                  <a:schemeClr val="accent6"/>
                </a:solidFill>
              </a:rPr>
              <a:t>‘</a:t>
            </a:r>
          </a:p>
          <a:p>
            <a:pPr marL="0" indent="0">
              <a:buNone/>
            </a:pPr>
            <a:r>
              <a:rPr lang="en-US" dirty="0"/>
              <a:t>               } 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4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B617-15D0-4051-9526-75F949A3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Comparing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00F3-475D-4972-ACE6-62C6D40A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Student.</a:t>
            </a:r>
            <a:r>
              <a:rPr lang="en-US" b="1" dirty="0" err="1"/>
              <a:t>find</a:t>
            </a:r>
            <a:r>
              <a:rPr lang="en-US" dirty="0"/>
              <a:t>().</a:t>
            </a:r>
            <a:r>
              <a:rPr lang="en-US" b="1" dirty="0"/>
              <a:t>where</a:t>
            </a:r>
            <a:r>
              <a:rPr lang="en-US" dirty="0"/>
              <a:t>(‘age’).</a:t>
            </a:r>
            <a:r>
              <a:rPr lang="en-US" b="1" dirty="0" err="1"/>
              <a:t>gt</a:t>
            </a:r>
            <a:r>
              <a:rPr lang="en-US" dirty="0"/>
              <a:t>(22)’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BFD1-B19A-446B-8F27-5B1FD73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65C6-1D2B-47C9-8AFE-CC1147EC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AddresSchema</a:t>
            </a:r>
            <a:r>
              <a:rPr lang="en-US" dirty="0"/>
              <a:t> = new </a:t>
            </a:r>
            <a:r>
              <a:rPr lang="en-US" dirty="0" err="1"/>
              <a:t>mongoose.</a:t>
            </a:r>
            <a:r>
              <a:rPr lang="en-US" b="1" dirty="0" err="1"/>
              <a:t>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streetNo</a:t>
            </a:r>
            <a:r>
              <a:rPr lang="en-US" dirty="0"/>
              <a:t>: String,</a:t>
            </a:r>
          </a:p>
          <a:p>
            <a:pPr marL="0" indent="0">
              <a:buNone/>
            </a:pPr>
            <a:r>
              <a:rPr lang="en-US" dirty="0"/>
              <a:t>	city: String,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postalCode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StudentSchema</a:t>
            </a:r>
            <a:r>
              <a:rPr lang="en-US" dirty="0"/>
              <a:t> = new </a:t>
            </a:r>
            <a:r>
              <a:rPr lang="en-US" dirty="0" err="1"/>
              <a:t>mongoose.</a:t>
            </a:r>
            <a:r>
              <a:rPr lang="en-US" b="1" dirty="0" err="1"/>
              <a:t>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	name: String,</a:t>
            </a:r>
          </a:p>
          <a:p>
            <a:pPr marL="0" indent="0">
              <a:buNone/>
            </a:pPr>
            <a:r>
              <a:rPr lang="en-US" dirty="0"/>
              <a:t>	email: String,</a:t>
            </a:r>
          </a:p>
          <a:p>
            <a:pPr marL="0" indent="0">
              <a:buNone/>
            </a:pPr>
            <a:r>
              <a:rPr lang="en-US" dirty="0"/>
              <a:t>	address:{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type:mongoose.Types.ObjectId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>
                <a:solidFill>
                  <a:schemeClr val="accent6"/>
                </a:solidFill>
              </a:rPr>
              <a:t>ref:'Address</a:t>
            </a:r>
            <a:r>
              <a:rPr lang="en-US" dirty="0">
                <a:solidFill>
                  <a:schemeClr val="accent6"/>
                </a:solidFill>
              </a:rPr>
              <a:t>‘</a:t>
            </a:r>
          </a:p>
          <a:p>
            <a:pPr marL="0" indent="0">
              <a:buNone/>
            </a:pPr>
            <a:r>
              <a:rPr lang="en-US" dirty="0"/>
              <a:t>               } 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6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299A-F4DC-4305-A4B9-C57A059F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542C-0B13-459E-B57C-60902DDE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Student.</a:t>
            </a:r>
            <a:r>
              <a:rPr lang="en-US" b="1" dirty="0" err="1"/>
              <a:t>remove</a:t>
            </a:r>
            <a:r>
              <a:rPr lang="en-US" dirty="0"/>
              <a:t>(function(err, student){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Student.</a:t>
            </a:r>
            <a:r>
              <a:rPr lang="en-US" b="1" dirty="0" err="1"/>
              <a:t>deleteOne</a:t>
            </a:r>
            <a:r>
              <a:rPr lang="en-US" dirty="0"/>
              <a:t>({</a:t>
            </a:r>
            <a:r>
              <a:rPr lang="en-US" dirty="0" err="1"/>
              <a:t>program:’CS</a:t>
            </a:r>
            <a:r>
              <a:rPr lang="en-US" dirty="0"/>
              <a:t>’}, function(err, student){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D513-3BEB-431B-9FC0-8EF8E646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Referenced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46B9-4B82-476B-B596-E628CA65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Student.</a:t>
            </a:r>
            <a:r>
              <a:rPr lang="en-US" b="1" dirty="0" err="1"/>
              <a:t>find</a:t>
            </a:r>
            <a:r>
              <a:rPr lang="en-US" dirty="0"/>
              <a:t>().</a:t>
            </a:r>
            <a:r>
              <a:rPr lang="en-US" b="1" dirty="0"/>
              <a:t>populate</a:t>
            </a:r>
            <a:r>
              <a:rPr lang="en-US" dirty="0"/>
              <a:t>(‘address’).</a:t>
            </a:r>
            <a:r>
              <a:rPr lang="en-US" b="1" dirty="0"/>
              <a:t>exec</a:t>
            </a:r>
            <a:r>
              <a:rPr lang="en-US" dirty="0"/>
              <a:t>(function(err, students){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//Get the fully populated data in here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90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84B9-E3F7-494D-8985-20F122A8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Custom Code Inside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7B67-92AD-4B6A-9B1B-68FD41A0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Student.</a:t>
            </a:r>
            <a:r>
              <a:rPr lang="en-US" b="1" dirty="0" err="1"/>
              <a:t>find</a:t>
            </a:r>
            <a:r>
              <a:rPr lang="en-US" dirty="0"/>
              <a:t>().</a:t>
            </a:r>
            <a:r>
              <a:rPr lang="en-US" b="1" dirty="0"/>
              <a:t>$where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		return this.name == ‘Khurram';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7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AC63-FB39-4695-B308-BCD461D5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limiting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D906-0925-4B17-BEC7-3223367B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Skip the 1</a:t>
            </a:r>
            <a:r>
              <a:rPr lang="en-US" b="1" baseline="30000" dirty="0"/>
              <a:t>st</a:t>
            </a:r>
            <a:r>
              <a:rPr lang="en-US" b="1" dirty="0"/>
              <a:t> ten documents (rows)</a:t>
            </a:r>
          </a:p>
          <a:p>
            <a:pPr marL="0" indent="0">
              <a:buNone/>
            </a:pPr>
            <a:r>
              <a:rPr lang="en-US" dirty="0" err="1"/>
              <a:t>Student.find</a:t>
            </a:r>
            <a:r>
              <a:rPr lang="en-US" dirty="0"/>
              <a:t>({</a:t>
            </a:r>
            <a:r>
              <a:rPr lang="en-US" dirty="0" err="1"/>
              <a:t>program:’BSCS</a:t>
            </a:r>
            <a:r>
              <a:rPr lang="en-US" dirty="0"/>
              <a:t>’}).</a:t>
            </a:r>
            <a:r>
              <a:rPr lang="en-US" b="1" dirty="0"/>
              <a:t>skip</a:t>
            </a:r>
            <a:r>
              <a:rPr lang="en-US" dirty="0"/>
              <a:t>(10)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Select only 15 records</a:t>
            </a:r>
          </a:p>
          <a:p>
            <a:pPr marL="0" indent="0">
              <a:buNone/>
            </a:pPr>
            <a:r>
              <a:rPr lang="en-US" dirty="0" err="1"/>
              <a:t>Student.</a:t>
            </a:r>
            <a:r>
              <a:rPr lang="en-US" b="1" dirty="0" err="1"/>
              <a:t>limit</a:t>
            </a:r>
            <a:r>
              <a:rPr lang="en-US" dirty="0"/>
              <a:t>(15)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Skip 1</a:t>
            </a:r>
            <a:r>
              <a:rPr lang="en-US" b="1" baseline="30000" dirty="0"/>
              <a:t>st</a:t>
            </a:r>
            <a:r>
              <a:rPr lang="en-US" b="1" dirty="0"/>
              <a:t> 5 records and select 8 records</a:t>
            </a:r>
          </a:p>
          <a:p>
            <a:pPr marL="0" indent="0">
              <a:buNone/>
            </a:pPr>
            <a:r>
              <a:rPr lang="en-US" dirty="0" err="1"/>
              <a:t>Student.</a:t>
            </a:r>
            <a:r>
              <a:rPr lang="en-US" b="1" dirty="0" err="1"/>
              <a:t>skip</a:t>
            </a:r>
            <a:r>
              <a:rPr lang="en-US" dirty="0"/>
              <a:t>(5).</a:t>
            </a:r>
            <a:r>
              <a:rPr lang="en-US" b="1" dirty="0"/>
              <a:t>limit</a:t>
            </a:r>
            <a:r>
              <a:rPr lang="en-US" dirty="0"/>
              <a:t>(8)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9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39AD-24C8-4B90-8480-FDC41988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8960-12A6-4F27-9AD6-C8556988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students with marks greater than 600 and sort them in ascending order</a:t>
            </a:r>
          </a:p>
          <a:p>
            <a:pPr marL="0" indent="0">
              <a:buNone/>
            </a:pPr>
            <a:r>
              <a:rPr lang="en-US" dirty="0"/>
              <a:t>Student.</a:t>
            </a:r>
            <a:r>
              <a:rPr lang="en-US" b="1" dirty="0"/>
              <a:t>find</a:t>
            </a:r>
            <a:r>
              <a:rPr lang="en-US" dirty="0"/>
              <a:t>({marks:{</a:t>
            </a:r>
            <a:r>
              <a:rPr lang="en-US" b="1" dirty="0"/>
              <a:t>$gt</a:t>
            </a:r>
            <a:r>
              <a:rPr lang="en-US" dirty="0"/>
              <a:t>:600}}).</a:t>
            </a:r>
            <a:r>
              <a:rPr lang="en-US" b="1" dirty="0"/>
              <a:t>sort</a:t>
            </a:r>
            <a:r>
              <a:rPr lang="en-US" dirty="0"/>
              <a:t>({marks:-1});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45D5-4A36-4DAD-9AD7-B401D057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99B8C-DD40-4C72-B976-22A321369B75}"/>
              </a:ext>
            </a:extLst>
          </p:cNvPr>
          <p:cNvSpPr txBox="1"/>
          <p:nvPr/>
        </p:nvSpPr>
        <p:spPr>
          <a:xfrm>
            <a:off x="3762198" y="168806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Student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710C6-4C6E-4A05-BDC5-60DC84F87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91556"/>
              </p:ext>
            </p:extLst>
          </p:nvPr>
        </p:nvGraphicFramePr>
        <p:xfrm>
          <a:off x="2514601" y="2057400"/>
          <a:ext cx="71627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Arsalan</a:t>
                      </a:r>
                      <a:r>
                        <a:rPr lang="en-US" dirty="0"/>
                        <a:t>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Muhamed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342344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 </a:t>
                      </a:r>
                      <a:r>
                        <a:rPr lang="en-US" baseline="0" dirty="0" err="1"/>
                        <a:t>Raza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342345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8545A6-191B-445E-9943-D13C109423E6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4572000"/>
          <a:ext cx="403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Jhan</a:t>
                      </a:r>
                      <a:r>
                        <a:rPr lang="en-US" baseline="0" dirty="0" err="1"/>
                        <a:t>g</a:t>
                      </a:r>
                      <a:r>
                        <a:rPr lang="en-US" baseline="0" dirty="0"/>
                        <a:t> 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F.Abad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Nishat</a:t>
                      </a:r>
                      <a:r>
                        <a:rPr lang="en-US" dirty="0"/>
                        <a:t> 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F.Abad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Johar</a:t>
                      </a:r>
                      <a:r>
                        <a:rPr lang="en-US" dirty="0"/>
                        <a:t> 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89BD6F-AC47-4F23-AF69-A875A5335D8F}"/>
              </a:ext>
            </a:extLst>
          </p:cNvPr>
          <p:cNvSpPr txBox="1"/>
          <p:nvPr/>
        </p:nvSpPr>
        <p:spPr>
          <a:xfrm>
            <a:off x="7696201" y="420266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B9A7A1-D10A-4963-8B3A-FF28E8CEC8B5}"/>
              </a:ext>
            </a:extLst>
          </p:cNvPr>
          <p:cNvCxnSpPr/>
          <p:nvPr/>
        </p:nvCxnSpPr>
        <p:spPr>
          <a:xfrm>
            <a:off x="5867400" y="5105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DB8AC5-A537-48F9-83B5-6FAA3D1FC7D8}"/>
              </a:ext>
            </a:extLst>
          </p:cNvPr>
          <p:cNvCxnSpPr/>
          <p:nvPr/>
        </p:nvCxnSpPr>
        <p:spPr>
          <a:xfrm>
            <a:off x="8382000" y="236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5DD6EE-DB53-4212-8CE8-69ED9FD2C891}"/>
              </a:ext>
            </a:extLst>
          </p:cNvPr>
          <p:cNvSpPr txBox="1"/>
          <p:nvPr/>
        </p:nvSpPr>
        <p:spPr>
          <a:xfrm>
            <a:off x="1752600" y="6172200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</a:t>
            </a:r>
            <a:r>
              <a:rPr lang="en-US" b="1" dirty="0"/>
              <a:t>joins </a:t>
            </a:r>
            <a:r>
              <a:rPr lang="en-US" dirty="0"/>
              <a:t>to interconnect multiple tables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F9001F-316B-40D9-A777-31CBA88C9CA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057400"/>
          <a:ext cx="99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E750DE-7EA4-41C2-8E33-68F11401CBD3}"/>
              </a:ext>
            </a:extLst>
          </p:cNvPr>
          <p:cNvCxnSpPr/>
          <p:nvPr/>
        </p:nvCxnSpPr>
        <p:spPr>
          <a:xfrm rot="5400000">
            <a:off x="7962900" y="33147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B57B6-7EE0-4DEA-8C2E-EF4A662EEE71}"/>
              </a:ext>
            </a:extLst>
          </p:cNvPr>
          <p:cNvCxnSpPr/>
          <p:nvPr/>
        </p:nvCxnSpPr>
        <p:spPr>
          <a:xfrm rot="10800000">
            <a:off x="5867400" y="40386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95EDE5-BA9B-43B9-8A1A-02C3316C4479}"/>
              </a:ext>
            </a:extLst>
          </p:cNvPr>
          <p:cNvCxnSpPr/>
          <p:nvPr/>
        </p:nvCxnSpPr>
        <p:spPr>
          <a:xfrm rot="5400000">
            <a:off x="5334000" y="4572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0AB8D33-607B-4236-8FA6-BCF7F0B8641F}"/>
              </a:ext>
            </a:extLst>
          </p:cNvPr>
          <p:cNvSpPr/>
          <p:nvPr/>
        </p:nvSpPr>
        <p:spPr>
          <a:xfrm>
            <a:off x="1295204" y="2044938"/>
            <a:ext cx="8153400" cy="4572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EA930-3C85-48D8-89C5-629728494E0F}"/>
              </a:ext>
            </a:extLst>
          </p:cNvPr>
          <p:cNvSpPr txBox="1"/>
          <p:nvPr/>
        </p:nvSpPr>
        <p:spPr>
          <a:xfrm>
            <a:off x="6564221" y="1593978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row represents an individual record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C578C7-C413-4589-8C7D-13859B6DAC4C}"/>
              </a:ext>
            </a:extLst>
          </p:cNvPr>
          <p:cNvCxnSpPr/>
          <p:nvPr/>
        </p:nvCxnSpPr>
        <p:spPr>
          <a:xfrm>
            <a:off x="8229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2C10D5-C32D-419D-857A-86B3DF26426A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8615628" y="1969197"/>
            <a:ext cx="545068" cy="53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1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9E90-9515-49D7-A5EE-33A5063F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No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568F-0C9D-4B13-9934-328AEBBC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cap="all" dirty="0"/>
              <a:t>1). </a:t>
            </a:r>
            <a:r>
              <a:rPr lang="en-US" cap="all" dirty="0"/>
              <a:t>Native Support for complex data structures(XML, JSON, Binary)</a:t>
            </a:r>
          </a:p>
          <a:p>
            <a:pPr marL="0" indent="0">
              <a:buNone/>
            </a:pPr>
            <a:r>
              <a:rPr lang="en-US" b="1" cap="all" dirty="0"/>
              <a:t>2). </a:t>
            </a:r>
            <a:r>
              <a:rPr lang="en-US" cap="all" dirty="0"/>
              <a:t>Detachment from </a:t>
            </a:r>
            <a:r>
              <a:rPr lang="en-US" cap="all" dirty="0" err="1"/>
              <a:t>sql</a:t>
            </a:r>
            <a:r>
              <a:rPr lang="en-US" cap="all" dirty="0"/>
              <a:t> </a:t>
            </a:r>
            <a:r>
              <a:rPr lang="en-US" cap="all" dirty="0" err="1"/>
              <a:t>standardS</a:t>
            </a:r>
            <a:endParaRPr lang="en-US" cap="all" dirty="0"/>
          </a:p>
          <a:p>
            <a:pPr marL="0" indent="0">
              <a:buNone/>
            </a:pPr>
            <a:r>
              <a:rPr lang="en-US" b="1" cap="all" dirty="0"/>
              <a:t>3). </a:t>
            </a:r>
            <a:r>
              <a:rPr lang="en-US" cap="all" dirty="0" err="1"/>
              <a:t>Mainting</a:t>
            </a:r>
            <a:r>
              <a:rPr lang="en-US" cap="all" dirty="0"/>
              <a:t> </a:t>
            </a:r>
            <a:r>
              <a:rPr lang="en-US" cap="all" dirty="0" err="1"/>
              <a:t>nosql</a:t>
            </a:r>
            <a:r>
              <a:rPr lang="en-US" cap="all" dirty="0"/>
              <a:t> servers is cheaper</a:t>
            </a:r>
          </a:p>
          <a:p>
            <a:pPr marL="0" indent="0">
              <a:buNone/>
            </a:pPr>
            <a:r>
              <a:rPr lang="en-US" b="1" cap="all" dirty="0"/>
              <a:t>4). </a:t>
            </a:r>
            <a:r>
              <a:rPr lang="en-US" cap="all" dirty="0"/>
              <a:t>Allows </a:t>
            </a:r>
            <a:r>
              <a:rPr lang="en-US" b="1" cap="all" dirty="0" err="1"/>
              <a:t>sharding</a:t>
            </a:r>
            <a:r>
              <a:rPr lang="en-US" cap="all" dirty="0"/>
              <a:t> distributing large databases on different servers.</a:t>
            </a:r>
            <a:endParaRPr lang="en-US" b="1" cap="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3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EDCB-5AE0-459E-B9E7-A7BC8F99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(A document based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AB18-776D-400B-A9E3-0FB2F4E2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SQL Database represents each record as a row</a:t>
            </a:r>
          </a:p>
          <a:p>
            <a:r>
              <a:rPr lang="en-US" sz="2000" dirty="0"/>
              <a:t>MongoDB represents each record as a document</a:t>
            </a:r>
          </a:p>
          <a:p>
            <a:endParaRPr lang="en-US" sz="2000" dirty="0"/>
          </a:p>
          <a:p>
            <a:r>
              <a:rPr lang="en-US" sz="2000" dirty="0"/>
              <a:t>SQL Database represents each dataset as a table</a:t>
            </a:r>
          </a:p>
          <a:p>
            <a:r>
              <a:rPr lang="en-US" sz="2000" dirty="0"/>
              <a:t>MongoDB represents each dataset as a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95C0-45BB-44B0-A24F-CC1DBE0C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7A37-E0FA-4A6B-8F1B-8F0E493E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  <a:p>
            <a:r>
              <a:rPr lang="en-US" dirty="0"/>
              <a:t>Adobe</a:t>
            </a:r>
          </a:p>
          <a:p>
            <a:r>
              <a:rPr lang="en-US" dirty="0"/>
              <a:t>McAfee</a:t>
            </a:r>
          </a:p>
          <a:p>
            <a:r>
              <a:rPr lang="en-US" dirty="0"/>
              <a:t>FourSquare</a:t>
            </a:r>
          </a:p>
          <a:p>
            <a:r>
              <a:rPr lang="en-US" dirty="0"/>
              <a:t>eBay</a:t>
            </a:r>
          </a:p>
          <a:p>
            <a:r>
              <a:rPr lang="en-US" dirty="0"/>
              <a:t>MetLife</a:t>
            </a:r>
          </a:p>
          <a:p>
            <a:r>
              <a:rPr lang="en-US" dirty="0"/>
              <a:t>SAP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B87B-4067-491F-B9DA-59BF4CE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(A document based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1B0-0898-4348-8ECA-3AF1ADD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MinKey</a:t>
            </a:r>
            <a:r>
              <a:rPr lang="en-US" dirty="0"/>
              <a:t> (For sorting purposes)</a:t>
            </a:r>
          </a:p>
          <a:p>
            <a:r>
              <a:rPr lang="en-US" b="1" dirty="0"/>
              <a:t>Null</a:t>
            </a:r>
          </a:p>
          <a:p>
            <a:r>
              <a:rPr lang="en-US" b="1" dirty="0"/>
              <a:t>Numbers</a:t>
            </a:r>
            <a:r>
              <a:rPr lang="en-US" dirty="0"/>
              <a:t> (</a:t>
            </a:r>
            <a:r>
              <a:rPr lang="en-US" dirty="0" err="1"/>
              <a:t>ints</a:t>
            </a:r>
            <a:r>
              <a:rPr lang="en-US" dirty="0"/>
              <a:t>, longs, doubles)</a:t>
            </a:r>
          </a:p>
          <a:p>
            <a:r>
              <a:rPr lang="en-US" b="1" dirty="0"/>
              <a:t>Symbol</a:t>
            </a:r>
            <a:r>
              <a:rPr lang="en-US" dirty="0"/>
              <a:t>, </a:t>
            </a:r>
            <a:r>
              <a:rPr lang="en-US" b="1" dirty="0"/>
              <a:t>String</a:t>
            </a:r>
          </a:p>
          <a:p>
            <a:r>
              <a:rPr lang="en-US" b="1" dirty="0"/>
              <a:t>Object</a:t>
            </a:r>
          </a:p>
          <a:p>
            <a:r>
              <a:rPr lang="en-US" b="1" dirty="0"/>
              <a:t>Array</a:t>
            </a:r>
          </a:p>
          <a:p>
            <a:r>
              <a:rPr lang="en-US" b="1" dirty="0" err="1"/>
              <a:t>BinData</a:t>
            </a:r>
            <a:r>
              <a:rPr lang="en-US" dirty="0"/>
              <a:t> (Used for binary data)</a:t>
            </a:r>
          </a:p>
          <a:p>
            <a:r>
              <a:rPr lang="en-US" b="1" dirty="0" err="1"/>
              <a:t>ObjectId</a:t>
            </a:r>
            <a:r>
              <a:rPr lang="en-US" dirty="0"/>
              <a:t> (Used for referencing and identifying objects)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0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C4CA-F10E-43E5-9127-89111BDF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6929-DA8B-4E61-BBBD-BD045741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has an </a:t>
            </a:r>
            <a:r>
              <a:rPr lang="en-US" dirty="0" err="1"/>
              <a:t>ObjectID</a:t>
            </a:r>
            <a:r>
              <a:rPr lang="en-US" dirty="0"/>
              <a:t> which can be uniquely generated or manually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ObjectID</a:t>
            </a:r>
            <a:r>
              <a:rPr lang="en-US" dirty="0"/>
              <a:t> is generated with the following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1). 4-byte timestamp</a:t>
            </a:r>
          </a:p>
          <a:p>
            <a:pPr marL="0" indent="0">
              <a:buNone/>
            </a:pPr>
            <a:r>
              <a:rPr lang="en-US" dirty="0"/>
              <a:t>2). 3 byte Machine identifier</a:t>
            </a:r>
          </a:p>
          <a:p>
            <a:pPr marL="0" indent="0">
              <a:buNone/>
            </a:pPr>
            <a:r>
              <a:rPr lang="en-US" dirty="0"/>
              <a:t>3). 2 byte process ID</a:t>
            </a:r>
          </a:p>
          <a:p>
            <a:pPr marL="0" indent="0">
              <a:buNone/>
            </a:pPr>
            <a:r>
              <a:rPr lang="en-US" dirty="0"/>
              <a:t>4). 4 byte random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36E6-470D-440E-8ACD-26A7C80A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4AB1-803D-431F-9B0B-34FCBE68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Choose the DB to start with</a:t>
            </a:r>
          </a:p>
          <a:p>
            <a:pPr marL="0" indent="0">
              <a:buNone/>
            </a:pPr>
            <a:r>
              <a:rPr lang="en-US" b="1" dirty="0"/>
              <a:t>use local </a:t>
            </a:r>
            <a:r>
              <a:rPr lang="en-US" dirty="0"/>
              <a:t>(local is a database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Create a collection(table) by storing records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/>
              <a:t>db.students.</a:t>
            </a:r>
            <a:r>
              <a:rPr lang="en-US" b="1" dirty="0" err="1">
                <a:solidFill>
                  <a:srgbClr val="00B0F0"/>
                </a:solidFill>
              </a:rPr>
              <a:t>save</a:t>
            </a:r>
            <a:r>
              <a:rPr lang="en-US" dirty="0"/>
              <a:t>(</a:t>
            </a:r>
            <a:r>
              <a:rPr lang="en-US" b="1" dirty="0"/>
              <a:t>{</a:t>
            </a:r>
            <a:r>
              <a:rPr lang="en-US" b="1" dirty="0" err="1"/>
              <a:t>name:’Khurram</a:t>
            </a:r>
            <a:r>
              <a:rPr lang="en-US" b="1" dirty="0"/>
              <a:t>’, city:’</a:t>
            </a:r>
            <a:r>
              <a:rPr lang="en-US" b="1" dirty="0" err="1"/>
              <a:t>F.Abad</a:t>
            </a:r>
            <a:r>
              <a:rPr lang="en-US" b="1" dirty="0"/>
              <a:t>’}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586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178</TotalTime>
  <Words>1142</Words>
  <Application>Microsoft Office PowerPoint</Application>
  <PresentationFormat>Widescreen</PresentationFormat>
  <Paragraphs>236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</vt:lpstr>
      <vt:lpstr>Vapor Trail</vt:lpstr>
      <vt:lpstr>Lecture 31</vt:lpstr>
      <vt:lpstr>Relational Databases</vt:lpstr>
      <vt:lpstr>Relational Databases</vt:lpstr>
      <vt:lpstr>Advantages of No SQL?</vt:lpstr>
      <vt:lpstr>MongoDB (A document based database)</vt:lpstr>
      <vt:lpstr>Organizations using MongoDB</vt:lpstr>
      <vt:lpstr>MongoDB (A document based database)</vt:lpstr>
      <vt:lpstr>Identifying documents</vt:lpstr>
      <vt:lpstr>Getting started</vt:lpstr>
      <vt:lpstr>Getting started</vt:lpstr>
      <vt:lpstr>Getting started</vt:lpstr>
      <vt:lpstr>Mongoose</vt:lpstr>
      <vt:lpstr>PowerPoint Presentation</vt:lpstr>
      <vt:lpstr>Mongoose</vt:lpstr>
      <vt:lpstr>Define Schemas (Column Definition in SQL)</vt:lpstr>
      <vt:lpstr>Define a model</vt:lpstr>
      <vt:lpstr>Adding behavior to a schema</vt:lpstr>
      <vt:lpstr>Add dynamic attributes</vt:lpstr>
      <vt:lpstr>Performing Smart Queries </vt:lpstr>
      <vt:lpstr>Performing Comparing Queries</vt:lpstr>
      <vt:lpstr>Referencing Documents</vt:lpstr>
      <vt:lpstr>Performing Comparing Queries</vt:lpstr>
      <vt:lpstr>Referencing Documents</vt:lpstr>
      <vt:lpstr>Remove a document</vt:lpstr>
      <vt:lpstr>Populating Referenced Documents</vt:lpstr>
      <vt:lpstr>Performing Custom Code Inside a Query</vt:lpstr>
      <vt:lpstr>Skipping and limiting documents</vt:lpstr>
      <vt:lpstr>Sorting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khurram raheel</cp:lastModifiedBy>
  <cp:revision>5</cp:revision>
  <dcterms:created xsi:type="dcterms:W3CDTF">2018-06-01T19:00:54Z</dcterms:created>
  <dcterms:modified xsi:type="dcterms:W3CDTF">2021-10-05T18:01:54Z</dcterms:modified>
</cp:coreProperties>
</file>