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85149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 CYBERSECURITY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Shabi Lourdes pascal Y A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b="0" i="0" dirty="0">
                <a:solidFill>
                  <a:srgbClr val="0D0D0D"/>
                </a:solidFill>
                <a:effectLst/>
                <a:latin typeface="Times New Roman" panose="02020603050405020304" pitchFamily="18" charset="0"/>
                <a:cs typeface="Times New Roman" panose="02020603050405020304" pitchFamily="18" charset="0"/>
              </a:rPr>
              <a:t>Future enhancements to the keylogging system may include advanced features such as encryption of logged data for improved security, remote monitoring capabilities, and integration with other monitoring tools. Additionally, research into machine learning algorithms for detecting anomalous behavior based on keyboard input could further enhance the system's capabilities.</a:t>
            </a: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Brown, A. (2018). "Understanding and Preventing Keylogger Attacks." Security Boulevard.</a:t>
            </a:r>
          </a:p>
          <a:p>
            <a:pPr algn="l">
              <a:buFont typeface="+mj-lt"/>
              <a:buAutoNum type="arabicPeriod"/>
            </a:pPr>
            <a:r>
              <a:rPr lang="en-IN" sz="2400" b="0" i="0" dirty="0">
                <a:solidFill>
                  <a:srgbClr val="0D0D0D"/>
                </a:solidFill>
                <a:effectLst/>
                <a:latin typeface="Söhne"/>
              </a:rPr>
              <a:t>Python Software Foundation. (n.d.). "</a:t>
            </a:r>
            <a:r>
              <a:rPr lang="en-IN" sz="2400" b="0" i="0" dirty="0" err="1">
                <a:solidFill>
                  <a:srgbClr val="0D0D0D"/>
                </a:solidFill>
                <a:effectLst/>
                <a:latin typeface="Söhne"/>
              </a:rPr>
              <a:t>Tkinter</a:t>
            </a:r>
            <a:r>
              <a:rPr lang="en-IN" sz="2400" b="0" i="0" dirty="0">
                <a:solidFill>
                  <a:srgbClr val="0D0D0D"/>
                </a:solidFill>
                <a:effectLst/>
                <a:latin typeface="Söhne"/>
              </a:rPr>
              <a:t> GUI Programming." Python.org.</a:t>
            </a: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(n.d.). Retrieved from </a:t>
            </a:r>
            <a:r>
              <a:rPr lang="en-IN" sz="2400" b="0" i="0" u="none" strike="noStrike" dirty="0">
                <a:solidFill>
                  <a:srgbClr val="0D0D0D"/>
                </a:solidFill>
                <a:effectLst/>
                <a:latin typeface="Söhne"/>
                <a:hlinkClick r:id="rId2"/>
              </a:rPr>
              <a:t>https://pynput.readthedocs.io/en/latest/</a:t>
            </a:r>
            <a:r>
              <a:rPr lang="en-IN" sz="2400" b="0" i="0" dirty="0">
                <a:solidFill>
                  <a:srgbClr val="0D0D0D"/>
                </a:solidFill>
                <a:effectLst/>
                <a:latin typeface="Söhne"/>
              </a:rPr>
              <a:t>.</a:t>
            </a:r>
          </a:p>
          <a:p>
            <a:pPr algn="l">
              <a:buFont typeface="+mj-lt"/>
              <a:buAutoNum type="arabicPeriod"/>
            </a:pPr>
            <a:r>
              <a:rPr lang="en-IN" sz="2400" b="0" i="0" dirty="0">
                <a:solidFill>
                  <a:srgbClr val="0D0D0D"/>
                </a:solidFill>
                <a:effectLst/>
                <a:latin typeface="Söhne"/>
              </a:rPr>
              <a:t>European Union Agency for Cybersecurity. (2020). "Guidelines on the Security of Personal Data Processing."</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(Python)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dirty="0">
                <a:solidFill>
                  <a:srgbClr val="0D0D0D"/>
                </a:solidFill>
                <a:effectLst/>
                <a:latin typeface="Söhne"/>
              </a:rPr>
              <a:t>Keylogging has become a significant concern due to its potential for misuse, such as capturing sensitive information without the user's consent. Developing a keylogger raises ethical and legal questions regarding privacy and data protection.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400" b="1" dirty="0">
                <a:latin typeface="Times New Roman" panose="02020603050405020304" pitchFamily="18" charset="0"/>
                <a:ea typeface="Tahoma" panose="020B0604030504040204" pitchFamily="34" charset="0"/>
                <a:cs typeface="Times New Roman" panose="02020603050405020304" pitchFamily="18" charset="0"/>
              </a:rPr>
              <a:t> </a:t>
            </a:r>
            <a:r>
              <a:rPr lang="en-US" sz="1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We propose the development of a keylogging system that allows monitoring keyboard input for legitimate purposes, such as parental control or employee monitoring. The system will capture keystrokes and save them securely, adhering to privacy regulations and obtaining user consent where necessary.</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1. Legitimate Purpose: The keylogger is intended for legitimate use cases such as parental control or employee monitoring. This aligns with the intention stated in the code comments and the absence of any malicious intent.</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2. Keyboard Input Monitoring: The system captures keyboard input using the `</a:t>
            </a:r>
            <a:r>
              <a:rPr lang="en-US" sz="1400" dirty="0" err="1">
                <a:latin typeface="Times New Roman" panose="02020603050405020304" pitchFamily="18" charset="0"/>
                <a:ea typeface="Tahoma" panose="020B0604030504040204" pitchFamily="34" charset="0"/>
                <a:cs typeface="Times New Roman" panose="02020603050405020304" pitchFamily="18" charset="0"/>
              </a:rPr>
              <a:t>pynput</a:t>
            </a:r>
            <a:r>
              <a:rPr lang="en-US" sz="1400" dirty="0">
                <a:latin typeface="Times New Roman" panose="02020603050405020304" pitchFamily="18" charset="0"/>
                <a:ea typeface="Tahoma" panose="020B0604030504040204" pitchFamily="34" charset="0"/>
                <a:cs typeface="Times New Roman" panose="02020603050405020304" pitchFamily="18" charset="0"/>
              </a:rPr>
              <a:t>` library, specifically the `Listener` class, which monitors key press and release events.</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3. Secure Data Storage: Captured keystrokes are securely saved in two files: a text file (`key_log.txt`) and a JSON file (`</a:t>
            </a:r>
            <a:r>
              <a:rPr lang="en-US" sz="1400" dirty="0" err="1">
                <a:latin typeface="Times New Roman" panose="02020603050405020304" pitchFamily="18" charset="0"/>
                <a:ea typeface="Tahoma" panose="020B0604030504040204" pitchFamily="34" charset="0"/>
                <a:cs typeface="Times New Roman" panose="02020603050405020304" pitchFamily="18" charset="0"/>
              </a:rPr>
              <a:t>key_log.json</a:t>
            </a:r>
            <a:r>
              <a:rPr lang="en-US" sz="1400" dirty="0">
                <a:latin typeface="Times New Roman" panose="02020603050405020304" pitchFamily="18" charset="0"/>
                <a:ea typeface="Tahoma" panose="020B0604030504040204" pitchFamily="34" charset="0"/>
                <a:cs typeface="Times New Roman" panose="02020603050405020304" pitchFamily="18" charset="0"/>
              </a:rPr>
              <a:t>`). The data is saved using appropriate file handling techniques (`open()` function with write mode and proper error handling).</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4. Adherence to Privacy Regulations: Although not explicitly implemented in the provided code, adherence to privacy regulations would involve ensuring that the keylogger operates transparently, obtaining consent from users where necessary, and securely handling sensitive data.</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5. User Consent: While the code does not include explicit user consent mechanisms, obtaining consent would typically be part of the system's implementation. This might involve displaying a notice or disclaimer to users before starting the keylogger, informing them about the purpose and operation of the software.</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3200" b="0" i="0" dirty="0">
                <a:solidFill>
                  <a:srgbClr val="0D0D0D"/>
                </a:solidFill>
                <a:effectLst/>
                <a:latin typeface="Söhne"/>
              </a:rPr>
              <a:t>The keylogging system will be developed using Python programming language for its simplicity and cross-platform compatibility. We will utilize the </a:t>
            </a:r>
            <a:r>
              <a:rPr lang="en-US" sz="3200" b="0" i="0" dirty="0" err="1">
                <a:solidFill>
                  <a:srgbClr val="0D0D0D"/>
                </a:solidFill>
                <a:effectLst/>
                <a:latin typeface="Söhne"/>
              </a:rPr>
              <a:t>Tkinter</a:t>
            </a:r>
            <a:r>
              <a:rPr lang="en-US" sz="3200" b="0" i="0" dirty="0">
                <a:solidFill>
                  <a:srgbClr val="0D0D0D"/>
                </a:solidFill>
                <a:effectLst/>
                <a:latin typeface="Söhne"/>
              </a:rPr>
              <a:t> library for creating a graphical user interface (GUI) and the </a:t>
            </a:r>
            <a:r>
              <a:rPr lang="en-US" sz="3200" b="0" i="0" dirty="0" err="1">
                <a:solidFill>
                  <a:srgbClr val="0D0D0D"/>
                </a:solidFill>
                <a:effectLst/>
                <a:latin typeface="Söhne"/>
              </a:rPr>
              <a:t>pynput</a:t>
            </a:r>
            <a:r>
              <a:rPr lang="en-US" sz="3200" b="0" i="0" dirty="0">
                <a:solidFill>
                  <a:srgbClr val="0D0D0D"/>
                </a:solidFill>
                <a:effectLst/>
                <a:latin typeface="Söhne"/>
              </a:rPr>
              <a:t> library for capturing keyboard events.</a:t>
            </a: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216304"/>
            <a:ext cx="5400507" cy="3939540"/>
          </a:xfrm>
        </p:spPr>
        <p:txBody>
          <a:bodyPr>
            <a:noAutofit/>
          </a:bodyPr>
          <a:lstStyle/>
          <a:p>
            <a:pPr marL="0" indent="0">
              <a:lnSpc>
                <a:spcPct val="120000"/>
              </a:lnSpc>
              <a:buNone/>
            </a:pPr>
            <a:r>
              <a:rPr lang="en-US" sz="1100" dirty="0">
                <a:ea typeface="+mn-lt"/>
                <a:cs typeface="+mn-lt"/>
              </a:rPr>
              <a:t>1. Initialize Variables:</a:t>
            </a:r>
          </a:p>
          <a:p>
            <a:pPr marL="0" indent="0">
              <a:lnSpc>
                <a:spcPct val="120000"/>
              </a:lnSpc>
              <a:buNone/>
            </a:pPr>
            <a:r>
              <a:rPr lang="en-US" sz="1100" dirty="0">
                <a:ea typeface="+mn-lt"/>
                <a:cs typeface="+mn-lt"/>
              </a:rPr>
              <a:t>   - Initialize `</a:t>
            </a:r>
            <a:r>
              <a:rPr lang="en-US" sz="1100" dirty="0" err="1">
                <a:ea typeface="+mn-lt"/>
                <a:cs typeface="+mn-lt"/>
              </a:rPr>
              <a:t>keys_used</a:t>
            </a:r>
            <a:r>
              <a:rPr lang="en-US" sz="1100" dirty="0">
                <a:ea typeface="+mn-lt"/>
                <a:cs typeface="+mn-lt"/>
              </a:rPr>
              <a:t>` list to store captured keystrokes.</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2. Define Functions:</a:t>
            </a:r>
          </a:p>
          <a:p>
            <a:pPr marL="0" indent="0">
              <a:lnSpc>
                <a:spcPct val="120000"/>
              </a:lnSpc>
              <a:buNone/>
            </a:pPr>
            <a:r>
              <a:rPr lang="en-US" sz="1100" dirty="0">
                <a:ea typeface="+mn-lt"/>
                <a:cs typeface="+mn-lt"/>
              </a:rPr>
              <a:t>   - `</a:t>
            </a:r>
            <a:r>
              <a:rPr lang="en-US" sz="1100" dirty="0" err="1">
                <a:ea typeface="+mn-lt"/>
                <a:cs typeface="+mn-lt"/>
              </a:rPr>
              <a:t>generate_text_log</a:t>
            </a:r>
            <a:r>
              <a:rPr lang="en-US" sz="1100" dirty="0">
                <a:ea typeface="+mn-lt"/>
                <a:cs typeface="+mn-lt"/>
              </a:rPr>
              <a:t>(keys)`: Function to append keystrokes to a text file.</a:t>
            </a:r>
          </a:p>
          <a:p>
            <a:pPr marL="0" indent="0">
              <a:lnSpc>
                <a:spcPct val="120000"/>
              </a:lnSpc>
              <a:buNone/>
            </a:pPr>
            <a:r>
              <a:rPr lang="en-US" sz="1100" dirty="0">
                <a:ea typeface="+mn-lt"/>
                <a:cs typeface="+mn-lt"/>
              </a:rPr>
              <a:t>   - `</a:t>
            </a:r>
            <a:r>
              <a:rPr lang="en-US" sz="1100" dirty="0" err="1">
                <a:ea typeface="+mn-lt"/>
                <a:cs typeface="+mn-lt"/>
              </a:rPr>
              <a:t>generate_json_file</a:t>
            </a:r>
            <a:r>
              <a:rPr lang="en-US" sz="1100" dirty="0">
                <a:ea typeface="+mn-lt"/>
                <a:cs typeface="+mn-lt"/>
              </a:rPr>
              <a:t>(</a:t>
            </a:r>
            <a:r>
              <a:rPr lang="en-US" sz="1100" dirty="0" err="1">
                <a:ea typeface="+mn-lt"/>
                <a:cs typeface="+mn-lt"/>
              </a:rPr>
              <a:t>keys_used</a:t>
            </a:r>
            <a:r>
              <a:rPr lang="en-US" sz="1100" dirty="0">
                <a:ea typeface="+mn-lt"/>
                <a:cs typeface="+mn-lt"/>
              </a:rPr>
              <a:t>)`: Function to append keystrokes to a JSON file.</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Function to handle key press events.</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Function to handle key release events.</a:t>
            </a:r>
          </a:p>
          <a:p>
            <a:pPr marL="0" indent="0">
              <a:lnSpc>
                <a:spcPct val="120000"/>
              </a:lnSpc>
              <a:buNone/>
            </a:pPr>
            <a:r>
              <a:rPr lang="en-US" sz="1100" dirty="0">
                <a:ea typeface="+mn-lt"/>
                <a:cs typeface="+mn-lt"/>
              </a:rPr>
              <a:t>   - `</a:t>
            </a:r>
            <a:r>
              <a:rPr lang="en-US" sz="1100" dirty="0" err="1">
                <a:ea typeface="+mn-lt"/>
                <a:cs typeface="+mn-lt"/>
              </a:rPr>
              <a:t>start_keylogger</a:t>
            </a:r>
            <a:r>
              <a:rPr lang="en-US" sz="1100" dirty="0">
                <a:ea typeface="+mn-lt"/>
                <a:cs typeface="+mn-lt"/>
              </a:rPr>
              <a:t>()`: Function to start the keylogger.</a:t>
            </a:r>
          </a:p>
          <a:p>
            <a:pPr marL="0" indent="0">
              <a:lnSpc>
                <a:spcPct val="120000"/>
              </a:lnSpc>
              <a:buNone/>
            </a:pPr>
            <a:r>
              <a:rPr lang="en-US" sz="1100" dirty="0">
                <a:ea typeface="+mn-lt"/>
                <a:cs typeface="+mn-lt"/>
              </a:rPr>
              <a:t>   - `</a:t>
            </a:r>
            <a:r>
              <a:rPr lang="en-US" sz="1100" dirty="0" err="1">
                <a:ea typeface="+mn-lt"/>
                <a:cs typeface="+mn-lt"/>
              </a:rPr>
              <a:t>stop_keylogger</a:t>
            </a:r>
            <a:r>
              <a:rPr lang="en-US" sz="1100" dirty="0">
                <a:ea typeface="+mn-lt"/>
                <a:cs typeface="+mn-lt"/>
              </a:rPr>
              <a:t>()`: Function to stop the keylogger.</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3. Define Key Event Handlers:</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Append pressed key to `</a:t>
            </a:r>
            <a:r>
              <a:rPr lang="en-US" sz="1100" dirty="0" err="1">
                <a:ea typeface="+mn-lt"/>
                <a:cs typeface="+mn-lt"/>
              </a:rPr>
              <a:t>keys_used</a:t>
            </a:r>
            <a:r>
              <a:rPr lang="en-US" sz="1100" dirty="0">
                <a:ea typeface="+mn-lt"/>
                <a:cs typeface="+mn-lt"/>
              </a:rPr>
              <a:t>` list.</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Append released key to `</a:t>
            </a:r>
            <a:r>
              <a:rPr lang="en-US" sz="1100" dirty="0" err="1">
                <a:ea typeface="+mn-lt"/>
                <a:cs typeface="+mn-lt"/>
              </a:rPr>
              <a:t>keys_used</a:t>
            </a:r>
            <a:r>
              <a:rPr lang="en-US" sz="1100" dirty="0">
                <a:ea typeface="+mn-lt"/>
                <a:cs typeface="+mn-lt"/>
              </a:rPr>
              <a:t>` list, then generate text and JSON logs.</a:t>
            </a:r>
          </a:p>
          <a:p>
            <a:pPr marL="0" indent="0">
              <a:lnSpc>
                <a:spcPct val="120000"/>
              </a:lnSpc>
              <a:buNone/>
            </a:pPr>
            <a:r>
              <a:rPr lang="en-US" sz="1100" dirty="0">
                <a:ea typeface="+mn-lt"/>
                <a:cs typeface="+mn-lt"/>
              </a:rPr>
              <a:t> </a:t>
            </a:r>
          </a:p>
          <a:p>
            <a:pPr marL="0" indent="0">
              <a:lnSpc>
                <a:spcPct val="120000"/>
              </a:lnSpc>
              <a:buNone/>
            </a:pPr>
            <a:endParaRPr lang="en-US" sz="1100" dirty="0">
              <a:ea typeface="+mn-lt"/>
              <a:cs typeface="+mn-lt"/>
            </a:endParaRP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a:t>
            </a:r>
            <a:r>
              <a:rPr lang="en-IN" sz="1100" dirty="0">
                <a:ea typeface="+mn-lt"/>
                <a:cs typeface="+mn-lt"/>
              </a:rPr>
              <a:t> </a:t>
            </a:r>
            <a:endParaRPr lang="en-IN" sz="1100" dirty="0"/>
          </a:p>
        </p:txBody>
      </p:sp>
      <p:sp>
        <p:nvSpPr>
          <p:cNvPr id="4" name="Rectangle 2">
            <a:extLst>
              <a:ext uri="{FF2B5EF4-FFF2-40B4-BE49-F238E27FC236}">
                <a16:creationId xmlns:a16="http://schemas.microsoft.com/office/drawing/2014/main" id="{A36EC9A9-EC02-2811-DF90-E9469B7CCD8D}"/>
              </a:ext>
            </a:extLst>
          </p:cNvPr>
          <p:cNvSpPr>
            <a:spLocks noChangeArrowheads="1"/>
          </p:cNvSpPr>
          <p:nvPr/>
        </p:nvSpPr>
        <p:spPr bwMode="auto">
          <a:xfrm>
            <a:off x="0" y="-477311"/>
            <a:ext cx="64120"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1">
            <a:extLst>
              <a:ext uri="{FF2B5EF4-FFF2-40B4-BE49-F238E27FC236}">
                <a16:creationId xmlns:a16="http://schemas.microsoft.com/office/drawing/2014/main" id="{CD10E757-FFBE-B9C4-B171-1D38010A18C4}"/>
              </a:ext>
            </a:extLst>
          </p:cNvPr>
          <p:cNvSpPr txBox="1">
            <a:spLocks/>
          </p:cNvSpPr>
          <p:nvPr/>
        </p:nvSpPr>
        <p:spPr>
          <a:xfrm>
            <a:off x="6570513" y="1331512"/>
            <a:ext cx="4224954" cy="4673324"/>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20000"/>
              </a:lnSpc>
              <a:buFont typeface="Wingdings 2" panose="05020102010507070707" pitchFamily="18" charset="2"/>
              <a:buNone/>
            </a:pPr>
            <a:r>
              <a:rPr lang="en-US" sz="1400" dirty="0">
                <a:ea typeface="+mn-lt"/>
                <a:cs typeface="+mn-lt"/>
              </a:rPr>
              <a:t> 4. Define Keylogger Control Functions:</a:t>
            </a: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start_keylogger</a:t>
            </a:r>
            <a:r>
              <a:rPr lang="en-US" sz="1400" dirty="0">
                <a:ea typeface="+mn-lt"/>
                <a:cs typeface="+mn-lt"/>
              </a:rPr>
              <a:t>()`: </a:t>
            </a:r>
          </a:p>
          <a:p>
            <a:pPr marL="0" indent="0">
              <a:lnSpc>
                <a:spcPct val="120000"/>
              </a:lnSpc>
              <a:buFont typeface="Wingdings 2" panose="05020102010507070707" pitchFamily="18" charset="2"/>
              <a:buNone/>
            </a:pPr>
            <a:r>
              <a:rPr lang="en-US" sz="1400" dirty="0">
                <a:ea typeface="+mn-lt"/>
                <a:cs typeface="+mn-lt"/>
              </a:rPr>
              <a:t>     - Start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is running.</a:t>
            </a:r>
          </a:p>
          <a:p>
            <a:pPr marL="0" indent="0">
              <a:lnSpc>
                <a:spcPct val="120000"/>
              </a:lnSpc>
              <a:buFont typeface="Wingdings 2" panose="05020102010507070707" pitchFamily="18" charset="2"/>
              <a:buNone/>
            </a:pPr>
            <a:r>
              <a:rPr lang="en-US" sz="1400" dirty="0">
                <a:ea typeface="+mn-lt"/>
                <a:cs typeface="+mn-lt"/>
              </a:rPr>
              <a:t>     - Disable start button and enable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stop_keylogger</a:t>
            </a:r>
            <a:r>
              <a:rPr lang="en-US" sz="1400" dirty="0">
                <a:ea typeface="+mn-lt"/>
                <a:cs typeface="+mn-lt"/>
              </a:rPr>
              <a:t>()`:</a:t>
            </a:r>
          </a:p>
          <a:p>
            <a:pPr marL="0" indent="0">
              <a:lnSpc>
                <a:spcPct val="120000"/>
              </a:lnSpc>
              <a:buFont typeface="Wingdings 2" panose="05020102010507070707" pitchFamily="18" charset="2"/>
              <a:buNone/>
            </a:pPr>
            <a:r>
              <a:rPr lang="en-US" sz="1400" dirty="0">
                <a:ea typeface="+mn-lt"/>
                <a:cs typeface="+mn-lt"/>
              </a:rPr>
              <a:t>     - Stop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stopped.</a:t>
            </a:r>
          </a:p>
          <a:p>
            <a:pPr marL="0" indent="0">
              <a:lnSpc>
                <a:spcPct val="120000"/>
              </a:lnSpc>
              <a:buFont typeface="Wingdings 2" panose="05020102010507070707" pitchFamily="18" charset="2"/>
              <a:buNone/>
            </a:pPr>
            <a:r>
              <a:rPr lang="en-US" sz="1400" dirty="0">
                <a:ea typeface="+mn-lt"/>
                <a:cs typeface="+mn-lt"/>
              </a:rPr>
              <a:t>     - Enable start button and disable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5. GUI Setup:</a:t>
            </a:r>
          </a:p>
          <a:p>
            <a:pPr marL="0" indent="0">
              <a:lnSpc>
                <a:spcPct val="120000"/>
              </a:lnSpc>
              <a:buFont typeface="Wingdings 2" panose="05020102010507070707" pitchFamily="18" charset="2"/>
              <a:buNone/>
            </a:pPr>
            <a:r>
              <a:rPr lang="en-US" sz="1400" dirty="0">
                <a:ea typeface="+mn-lt"/>
                <a:cs typeface="+mn-lt"/>
              </a:rPr>
              <a:t>   - Create a </a:t>
            </a:r>
            <a:r>
              <a:rPr lang="en-US" sz="1400" dirty="0" err="1">
                <a:ea typeface="+mn-lt"/>
                <a:cs typeface="+mn-lt"/>
              </a:rPr>
              <a:t>Tkinter</a:t>
            </a:r>
            <a:r>
              <a:rPr lang="en-US" sz="1400" dirty="0">
                <a:ea typeface="+mn-lt"/>
                <a:cs typeface="+mn-lt"/>
              </a:rPr>
              <a:t> window.</a:t>
            </a:r>
          </a:p>
          <a:p>
            <a:pPr marL="0" indent="0">
              <a:lnSpc>
                <a:spcPct val="120000"/>
              </a:lnSpc>
              <a:buFont typeface="Wingdings 2" panose="05020102010507070707" pitchFamily="18" charset="2"/>
              <a:buNone/>
            </a:pPr>
            <a:r>
              <a:rPr lang="en-US" sz="1400" dirty="0">
                <a:ea typeface="+mn-lt"/>
                <a:cs typeface="+mn-lt"/>
              </a:rPr>
              <a:t>   - Add a label to display keylogger status.</a:t>
            </a:r>
          </a:p>
          <a:p>
            <a:pPr marL="0" indent="0">
              <a:lnSpc>
                <a:spcPct val="120000"/>
              </a:lnSpc>
              <a:buFont typeface="Wingdings 2" panose="05020102010507070707" pitchFamily="18" charset="2"/>
              <a:buNone/>
            </a:pPr>
            <a:r>
              <a:rPr lang="en-US" sz="1400" dirty="0">
                <a:ea typeface="+mn-lt"/>
                <a:cs typeface="+mn-lt"/>
              </a:rPr>
              <a:t>   - Add buttons for starting and stopping the keylogger.</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a:t>
            </a:r>
            <a:r>
              <a:rPr lang="en-IN" sz="1400" dirty="0">
                <a:ea typeface="+mn-lt"/>
                <a:cs typeface="+mn-lt"/>
              </a:rPr>
              <a:t> </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1B51-D76B-B14E-DF8B-58C73008B9EF}"/>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358843AA-D823-D186-961F-1C9EA9703EBE}"/>
              </a:ext>
            </a:extLst>
          </p:cNvPr>
          <p:cNvSpPr>
            <a:spLocks noGrp="1"/>
          </p:cNvSpPr>
          <p:nvPr>
            <p:ph idx="1"/>
          </p:nvPr>
        </p:nvSpPr>
        <p:spPr>
          <a:xfrm>
            <a:off x="581192" y="1576346"/>
            <a:ext cx="11029615" cy="4673324"/>
          </a:xfrm>
        </p:spPr>
        <p:txBody>
          <a:bodyPr>
            <a:noAutofit/>
          </a:bodyPr>
          <a:lstStyle/>
          <a:p>
            <a:pPr marL="0" indent="0">
              <a:buNone/>
            </a:pPr>
            <a:r>
              <a:rPr lang="en-US" sz="900" dirty="0">
                <a:ea typeface="+mn-lt"/>
                <a:cs typeface="+mn-lt"/>
              </a:rPr>
              <a:t>6. Main Program Execution:</a:t>
            </a:r>
          </a:p>
          <a:p>
            <a:pPr marL="0" indent="0">
              <a:buNone/>
            </a:pPr>
            <a:r>
              <a:rPr lang="en-US" sz="900" dirty="0">
                <a:ea typeface="+mn-lt"/>
                <a:cs typeface="+mn-lt"/>
              </a:rPr>
              <a:t>   - Initialize </a:t>
            </a:r>
            <a:r>
              <a:rPr lang="en-US" sz="900" dirty="0" err="1">
                <a:ea typeface="+mn-lt"/>
                <a:cs typeface="+mn-lt"/>
              </a:rPr>
              <a:t>Tkinter</a:t>
            </a:r>
            <a:r>
              <a:rPr lang="en-US" sz="900" dirty="0">
                <a:ea typeface="+mn-lt"/>
                <a:cs typeface="+mn-lt"/>
              </a:rPr>
              <a:t> window.</a:t>
            </a:r>
          </a:p>
          <a:p>
            <a:pPr marL="0" indent="0">
              <a:buNone/>
            </a:pPr>
            <a:r>
              <a:rPr lang="en-US" sz="900" dirty="0">
                <a:ea typeface="+mn-lt"/>
                <a:cs typeface="+mn-lt"/>
              </a:rPr>
              <a:t>   - Set window title.</a:t>
            </a:r>
          </a:p>
          <a:p>
            <a:pPr marL="0" indent="0">
              <a:buNone/>
            </a:pPr>
            <a:r>
              <a:rPr lang="en-US" sz="900" dirty="0">
                <a:ea typeface="+mn-lt"/>
                <a:cs typeface="+mn-lt"/>
              </a:rPr>
              <a:t>   - Add label and buttons to the window.</a:t>
            </a:r>
          </a:p>
          <a:p>
            <a:pPr marL="0" indent="0">
              <a:buNone/>
            </a:pPr>
            <a:r>
              <a:rPr lang="en-US" sz="900" dirty="0">
                <a:ea typeface="+mn-lt"/>
                <a:cs typeface="+mn-lt"/>
              </a:rPr>
              <a:t>   - Set window size and start the </a:t>
            </a:r>
            <a:r>
              <a:rPr lang="en-US" sz="900" dirty="0" err="1">
                <a:ea typeface="+mn-lt"/>
                <a:cs typeface="+mn-lt"/>
              </a:rPr>
              <a:t>Tkinter</a:t>
            </a:r>
            <a:r>
              <a:rPr lang="en-US" sz="900" dirty="0">
                <a:ea typeface="+mn-lt"/>
                <a:cs typeface="+mn-lt"/>
              </a:rPr>
              <a:t> event loop.</a:t>
            </a:r>
          </a:p>
          <a:p>
            <a:pPr marL="0" indent="0">
              <a:buNone/>
            </a:pPr>
            <a:endParaRPr lang="en-US" sz="900" dirty="0">
              <a:ea typeface="+mn-lt"/>
              <a:cs typeface="+mn-lt"/>
            </a:endParaRPr>
          </a:p>
          <a:p>
            <a:pPr marL="0" indent="0">
              <a:buNone/>
            </a:pPr>
            <a:r>
              <a:rPr lang="en-US" sz="900" dirty="0">
                <a:ea typeface="+mn-lt"/>
                <a:cs typeface="+mn-lt"/>
              </a:rPr>
              <a:t>7. Keyboard Listener Setup:</a:t>
            </a:r>
          </a:p>
          <a:p>
            <a:pPr marL="0" indent="0">
              <a:buNone/>
            </a:pPr>
            <a:r>
              <a:rPr lang="en-US" sz="900" dirty="0">
                <a:ea typeface="+mn-lt"/>
                <a:cs typeface="+mn-lt"/>
              </a:rPr>
              <a:t>   - Initialize a `</a:t>
            </a:r>
            <a:r>
              <a:rPr lang="en-US" sz="900" dirty="0" err="1">
                <a:ea typeface="+mn-lt"/>
                <a:cs typeface="+mn-lt"/>
              </a:rPr>
              <a:t>keyboard.Listener</a:t>
            </a:r>
            <a:r>
              <a:rPr lang="en-US" sz="900" dirty="0">
                <a:ea typeface="+mn-lt"/>
                <a:cs typeface="+mn-lt"/>
              </a:rPr>
              <a:t>` object with `</a:t>
            </a:r>
            <a:r>
              <a:rPr lang="en-US" sz="900" dirty="0" err="1">
                <a:ea typeface="+mn-lt"/>
                <a:cs typeface="+mn-lt"/>
              </a:rPr>
              <a:t>on_press</a:t>
            </a:r>
            <a:r>
              <a:rPr lang="en-US" sz="900" dirty="0">
                <a:ea typeface="+mn-lt"/>
                <a:cs typeface="+mn-lt"/>
              </a:rPr>
              <a:t>` and `</a:t>
            </a:r>
            <a:r>
              <a:rPr lang="en-US" sz="900" dirty="0" err="1">
                <a:ea typeface="+mn-lt"/>
                <a:cs typeface="+mn-lt"/>
              </a:rPr>
              <a:t>on_release</a:t>
            </a:r>
            <a:r>
              <a:rPr lang="en-US" sz="900" dirty="0">
                <a:ea typeface="+mn-lt"/>
                <a:cs typeface="+mn-lt"/>
              </a:rPr>
              <a:t>` callback functions.</a:t>
            </a:r>
          </a:p>
          <a:p>
            <a:pPr marL="0" indent="0">
              <a:buNone/>
            </a:pPr>
            <a:endParaRPr lang="en-US" sz="900" dirty="0">
              <a:ea typeface="+mn-lt"/>
              <a:cs typeface="+mn-lt"/>
            </a:endParaRPr>
          </a:p>
          <a:p>
            <a:pPr marL="0" indent="0">
              <a:buNone/>
            </a:pPr>
            <a:r>
              <a:rPr lang="en-US" sz="900" dirty="0">
                <a:ea typeface="+mn-lt"/>
                <a:cs typeface="+mn-lt"/>
              </a:rPr>
              <a:t>8. Event Loop Execution:</a:t>
            </a:r>
          </a:p>
          <a:p>
            <a:pPr marL="0" indent="0">
              <a:buNone/>
            </a:pPr>
            <a:r>
              <a:rPr lang="en-US" sz="900" dirty="0">
                <a:ea typeface="+mn-lt"/>
                <a:cs typeface="+mn-lt"/>
              </a:rPr>
              <a:t>   - Wait for events (key press or release).</a:t>
            </a:r>
          </a:p>
          <a:p>
            <a:pPr marL="0" indent="0">
              <a:buNone/>
            </a:pPr>
            <a:r>
              <a:rPr lang="en-US" sz="900" dirty="0">
                <a:ea typeface="+mn-lt"/>
                <a:cs typeface="+mn-lt"/>
              </a:rPr>
              <a:t>   - When a key event occurs, invoke the corresponding event handler function.</a:t>
            </a:r>
          </a:p>
          <a:p>
            <a:pPr marL="0" indent="0">
              <a:buNone/>
            </a:pPr>
            <a:endParaRPr lang="en-US" sz="900" dirty="0">
              <a:ea typeface="+mn-lt"/>
              <a:cs typeface="+mn-lt"/>
            </a:endParaRPr>
          </a:p>
          <a:p>
            <a:pPr marL="0" indent="0">
              <a:buNone/>
            </a:pPr>
            <a:r>
              <a:rPr lang="en-US" sz="900" dirty="0">
                <a:ea typeface="+mn-lt"/>
                <a:cs typeface="+mn-lt"/>
              </a:rPr>
              <a:t>9. Logging:</a:t>
            </a:r>
          </a:p>
          <a:p>
            <a:pPr marL="0" indent="0">
              <a:buNone/>
            </a:pPr>
            <a:r>
              <a:rPr lang="en-US" sz="900" dirty="0">
                <a:ea typeface="+mn-lt"/>
                <a:cs typeface="+mn-lt"/>
              </a:rPr>
              <a:t>   - When a key is pressed or released, log the event by appending the key information to the `</a:t>
            </a:r>
            <a:r>
              <a:rPr lang="en-US" sz="900" dirty="0" err="1">
                <a:ea typeface="+mn-lt"/>
                <a:cs typeface="+mn-lt"/>
              </a:rPr>
              <a:t>keys_used</a:t>
            </a:r>
            <a:r>
              <a:rPr lang="en-US" sz="900" dirty="0">
                <a:ea typeface="+mn-lt"/>
                <a:cs typeface="+mn-lt"/>
              </a:rPr>
              <a:t>` list.</a:t>
            </a:r>
          </a:p>
          <a:p>
            <a:pPr marL="0" indent="0">
              <a:buNone/>
            </a:pPr>
            <a:endParaRPr lang="en-US" sz="900" dirty="0">
              <a:ea typeface="+mn-lt"/>
              <a:cs typeface="+mn-lt"/>
            </a:endParaRPr>
          </a:p>
          <a:p>
            <a:pPr marL="0" indent="0">
              <a:buNone/>
            </a:pPr>
            <a:r>
              <a:rPr lang="en-US" sz="900" dirty="0">
                <a:ea typeface="+mn-lt"/>
                <a:cs typeface="+mn-lt"/>
              </a:rPr>
              <a:t>10. File Output:</a:t>
            </a:r>
          </a:p>
          <a:p>
            <a:pPr marL="0" indent="0">
              <a:buNone/>
            </a:pPr>
            <a:r>
              <a:rPr lang="en-US" sz="900" dirty="0">
                <a:ea typeface="+mn-lt"/>
                <a:cs typeface="+mn-lt"/>
              </a:rPr>
              <a:t>   - Periodically, or upon stopping the keylogger, save the captured keystrokes to text and JSON files using the defined functions.</a:t>
            </a:r>
          </a:p>
          <a:p>
            <a:pPr marL="0" indent="0">
              <a:buNone/>
            </a:pPr>
            <a:endParaRPr lang="en-US" sz="900" dirty="0">
              <a:ea typeface="+mn-lt"/>
              <a:cs typeface="+mn-lt"/>
            </a:endParaRPr>
          </a:p>
          <a:p>
            <a:pPr marL="0" indent="0">
              <a:buNone/>
            </a:pPr>
            <a:r>
              <a:rPr lang="en-US" sz="900" dirty="0">
                <a:ea typeface="+mn-lt"/>
                <a:cs typeface="+mn-lt"/>
              </a:rPr>
              <a:t>This algorithm outlines the flow of the keylogger code, from initialization to GUI setup, event handling, logging, and file output. It provides a structured approach to understanding how the keylogger operates</a:t>
            </a:r>
          </a:p>
          <a:p>
            <a:pPr marL="0" indent="0">
              <a:buNone/>
            </a:pPr>
            <a:endParaRPr lang="en-IN" sz="900" dirty="0"/>
          </a:p>
        </p:txBody>
      </p:sp>
    </p:spTree>
    <p:extLst>
      <p:ext uri="{BB962C8B-B14F-4D97-AF65-F5344CB8AC3E}">
        <p14:creationId xmlns:p14="http://schemas.microsoft.com/office/powerpoint/2010/main" val="36927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 </a:t>
            </a:r>
            <a:endParaRPr lang="en-IN" sz="2400" dirty="0"/>
          </a:p>
        </p:txBody>
      </p:sp>
      <p:pic>
        <p:nvPicPr>
          <p:cNvPr id="4" name="Picture 3">
            <a:extLst>
              <a:ext uri="{FF2B5EF4-FFF2-40B4-BE49-F238E27FC236}">
                <a16:creationId xmlns:a16="http://schemas.microsoft.com/office/drawing/2014/main" id="{C3B58401-65C0-125C-FA89-3402E4C27EAB}"/>
              </a:ext>
            </a:extLst>
          </p:cNvPr>
          <p:cNvPicPr>
            <a:picLocks noChangeAspect="1"/>
          </p:cNvPicPr>
          <p:nvPr/>
        </p:nvPicPr>
        <p:blipFill>
          <a:blip r:embed="rId2"/>
          <a:stretch>
            <a:fillRect/>
          </a:stretch>
        </p:blipFill>
        <p:spPr>
          <a:xfrm>
            <a:off x="728840" y="1497014"/>
            <a:ext cx="9942284" cy="475900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panose="02020603050405020304" pitchFamily="18" charset="0"/>
                <a:cs typeface="Times New Roman" panose="02020603050405020304" pitchFamily="18" charset="0"/>
              </a:rPr>
              <a:t>The development of the keylogging system provides a tool for legitimate use cases such as parental control and employee monitoring. However, it's crucial to use such software responsibly, respecting privacy rights and obtaining consent where necessary. With proper implementation and adherence to ethical standards, the keylogging system can serve as a valuable tool for monitoring user activity.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1099</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Mehalan Frankco</cp:lastModifiedBy>
  <cp:revision>24</cp:revision>
  <dcterms:created xsi:type="dcterms:W3CDTF">2021-05-26T16:50:10Z</dcterms:created>
  <dcterms:modified xsi:type="dcterms:W3CDTF">2024-04-05T11:44:47Z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