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8" r:id="rId3"/>
    <p:sldId id="300" r:id="rId4"/>
    <p:sldId id="298" r:id="rId5"/>
    <p:sldId id="299" r:id="rId6"/>
    <p:sldId id="297" r:id="rId7"/>
    <p:sldId id="276" r:id="rId8"/>
    <p:sldId id="277" r:id="rId9"/>
    <p:sldId id="287" r:id="rId10"/>
    <p:sldId id="301" r:id="rId11"/>
    <p:sldId id="296" r:id="rId12"/>
    <p:sldId id="295" r:id="rId13"/>
    <p:sldId id="294" r:id="rId14"/>
    <p:sldId id="257" r:id="rId15"/>
    <p:sldId id="280" r:id="rId16"/>
    <p:sldId id="260" r:id="rId17"/>
    <p:sldId id="261" r:id="rId18"/>
    <p:sldId id="263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3" r:id="rId27"/>
    <p:sldId id="279" r:id="rId28"/>
    <p:sldId id="281" r:id="rId29"/>
    <p:sldId id="274" r:id="rId30"/>
    <p:sldId id="286" r:id="rId31"/>
    <p:sldId id="289" r:id="rId32"/>
    <p:sldId id="290" r:id="rId33"/>
    <p:sldId id="292" r:id="rId34"/>
    <p:sldId id="306" r:id="rId35"/>
    <p:sldId id="275" r:id="rId36"/>
    <p:sldId id="302" r:id="rId37"/>
    <p:sldId id="303" r:id="rId38"/>
    <p:sldId id="304" r:id="rId39"/>
    <p:sldId id="28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15C1-10A3-441C-8F4D-2D376D4C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01CA8-B1FE-48F5-8A88-29B6EAF39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1202-C55C-4622-84CC-B7C042F3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4BA6-53C1-4F94-AC3D-7205C997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5D33-CD3C-43E3-A3AC-79843651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2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F32-3092-4C81-AD29-E9D11116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CD89-AF58-4EE5-AB7C-D9C45094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3149-4099-44CD-B549-68E2A765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BF4C-9BB8-4328-8FFF-93EEBF40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3EAA-E1B7-4C19-A632-C1CC08E2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9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E9AD4-7E4A-491A-81F2-F87F63FEF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BC2A1-25A6-4B75-91D7-5BA58ECA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CEDE-786C-4497-B878-8B43C92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05FD-8D17-4760-B161-8B28AD4F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6CFA-194E-4E2A-ADE7-0E9A1A3A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1BD6-3245-4B8D-B4FA-9B398F3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75E5-E742-4463-B960-65D98F85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8FD7-E783-4865-8E2B-11DCAEDE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6C79-CEDB-4CFB-A707-E239224F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935A-00B0-4716-8544-B4A7805C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3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E5D7-1C7E-41D2-A82A-7772D088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E73B-E3D8-4CCC-917C-846C77D0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90FA-4452-41C9-920B-2C281F73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DA5A-42F1-4D54-B65A-81E7EE9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0488-2A9D-4E3C-AC97-1F6F9764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9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7FC0-97CF-4EEF-BAB4-34B20E8D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590C-97A1-4B0E-B0ED-33F2D7689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D896A-34CA-4939-888E-FDE2DEC73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BBC9-C31D-4C9F-8650-4CD3328B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CDF5-789D-40B5-ACA5-E0A0EB46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6BF2-28F5-47A8-9CB5-CA9B3B8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0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36EE-0B83-40B0-B765-F1A05115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DE1A-2BC6-44E6-A317-D6EEBDDD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3026C-4D06-41F4-B40B-43CA92D2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AF770-EA8A-43A6-8993-879D580B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0F4E8-1D1E-4A5C-8920-909AB9710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D5229-56D8-4769-B1D5-CDF3837D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9B70-FF04-4747-9089-FD1E6EC0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73955-7959-4A41-BCA9-E8E8C567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2E02-F623-48E2-BC7F-734C9ED2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180A5-6256-4ED0-95F4-0F1FFB5F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B061-79E4-44D5-9896-AF056C93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CE889-0291-4E6F-A9A2-ED576AF9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0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3A9C0-18E8-45DA-86F1-E95C5730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508A6-5259-4DAE-91F0-543E505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BF83B-9320-4DAD-90A1-9D6A7FA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EE7-7EEA-431A-9753-ACB9088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E9BE-C220-4B2D-826C-6AE0AAE2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D99C-EE10-48AC-8A42-3FEB704C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0EEC-8E56-4C6B-8DBE-B69A4A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9FB23-F44A-4AAE-9DD3-3CFA441D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218C3-7226-43C2-A2DE-B8E9E47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1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036E-18E9-4708-A647-7501C8E7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C0AB-4D2E-4D47-A30C-460D04E9C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EFE99-606C-4AB3-A4D5-5E6DC867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29F08-4C89-448D-8030-23308D32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5E4A6-AC22-46A5-9676-9ABA57CD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9A28-10E2-4065-8C9A-D6AB386B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FF417-F9A2-4C11-BCDD-D51557EF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7CF9-CE8A-42F5-875B-3F5A1BF6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5FEC-0613-41A0-B5FF-8760DC05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5187-03BD-4DFB-9034-DAEA02913A7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B23B-1FD6-4E14-8352-B6B52B797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436C-F26C-45A9-86EF-26B67769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AB4A-A150-40EB-96F6-F4EF6EF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5E5-4782-43B2-8333-2FF7BE7B0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023" y="2553345"/>
            <a:ext cx="8915399" cy="2262781"/>
          </a:xfrm>
        </p:spPr>
        <p:txBody>
          <a:bodyPr/>
          <a:lstStyle/>
          <a:p>
            <a:r>
              <a:rPr lang="en-IN" dirty="0"/>
              <a:t>COBED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00EC-B903-4AE2-B5CD-6A282A6D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256" y="4746382"/>
            <a:ext cx="8915399" cy="1722481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Covid</a:t>
            </a:r>
            <a:r>
              <a:rPr lang="en-IN" b="1" dirty="0"/>
              <a:t> health care management system for Thrissur district</a:t>
            </a:r>
          </a:p>
          <a:p>
            <a:r>
              <a:rPr lang="en-IN" dirty="0"/>
              <a:t>GUIDED BY,                                                                          PRESENTED BY,</a:t>
            </a:r>
          </a:p>
          <a:p>
            <a:r>
              <a:rPr lang="en-IN" dirty="0"/>
              <a:t> Ms. Harsha K.</a:t>
            </a:r>
            <a:r>
              <a:rPr lang="en-IN"/>
              <a:t>K                                                                    Alwin </a:t>
            </a:r>
            <a:r>
              <a:rPr lang="en-IN" dirty="0"/>
              <a:t>M I</a:t>
            </a:r>
          </a:p>
          <a:p>
            <a:r>
              <a:rPr lang="en-US" dirty="0"/>
              <a:t>(Assistant Professor, CCSIT JMC)     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58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893" y="657922"/>
            <a:ext cx="9742719" cy="6200078"/>
          </a:xfrm>
        </p:spPr>
        <p:txBody>
          <a:bodyPr>
            <a:normAutofit/>
          </a:bodyPr>
          <a:lstStyle/>
          <a:p>
            <a:r>
              <a:rPr lang="en-IN" b="1" dirty="0"/>
              <a:t>user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map view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search hospital /lab/CFLTC/CSLTC/DCC/ home quarantine</a:t>
            </a:r>
          </a:p>
          <a:p>
            <a:pPr marL="0" indent="0">
              <a:buNone/>
            </a:pPr>
            <a:r>
              <a:rPr lang="en-IN" dirty="0"/>
              <a:t>	view details with sorting and filtering options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5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415-1AC7-4CB4-AD9B-1DA2DED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05" y="395510"/>
            <a:ext cx="8911687" cy="1280890"/>
          </a:xfrm>
        </p:spPr>
        <p:txBody>
          <a:bodyPr/>
          <a:lstStyle/>
          <a:p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75103ADD-B8A4-4E73-8BC0-8CA747AA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488" y="1311275"/>
            <a:ext cx="8915400" cy="37766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Feasibility is defined as the practical extent to which a project can be performed successfully.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Feasibility study: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1.Economic feasibility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2.Operational feasibility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3.Technical feasibility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4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D1E9F-F76A-4D4F-B4D7-02D85D13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810" y="834293"/>
            <a:ext cx="10353762" cy="582298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Feasibility</a:t>
            </a:r>
            <a:r>
              <a:rPr lang="en-IN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only initial expense with this project.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cost is also less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Feasibility :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hardware such as i3 processor with 500 GB Hard disk , Hence it is technically feasible.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with more library and wide range of adaptability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Feasibility 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this system ready to use in the world wide web, so the system is operationally feasible.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0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C22-8176-44D8-8320-5B6BC267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685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4725-5453-423E-9887-75BADAA1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60497" cy="40587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 Hardware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Device    : Mouse, Keyboard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Device : Monitor (15 VGA Color)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          : 4 GB RAM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        : intel i3 processor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 Disk         : 500 GB</a:t>
            </a:r>
            <a:endParaRPr lang="en-US" b="1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905A7-87ED-48ED-892D-23381906C3BA}"/>
              </a:ext>
            </a:extLst>
          </p:cNvPr>
          <p:cNvSpPr txBox="1">
            <a:spLocks/>
          </p:cNvSpPr>
          <p:nvPr/>
        </p:nvSpPr>
        <p:spPr>
          <a:xfrm>
            <a:off x="6213540" y="1742777"/>
            <a:ext cx="5064665" cy="40587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Minimum Software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  : WINDOWS 10 home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 end              :  html,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           :  Django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 end               :  python,SQLite3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817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02FA29-E018-4FA1-AD55-5A58C657DDA0}"/>
              </a:ext>
            </a:extLst>
          </p:cNvPr>
          <p:cNvSpPr txBox="1"/>
          <p:nvPr/>
        </p:nvSpPr>
        <p:spPr>
          <a:xfrm>
            <a:off x="1635710" y="949529"/>
            <a:ext cx="7987683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tb_register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75E4BF-C32A-441B-A2A2-6B4F76F5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52176"/>
              </p:ext>
            </p:extLst>
          </p:nvPr>
        </p:nvGraphicFramePr>
        <p:xfrm>
          <a:off x="1744257" y="2032985"/>
          <a:ext cx="8198734" cy="3300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222">
                  <a:extLst>
                    <a:ext uri="{9D8B030D-6E8A-4147-A177-3AD203B41FA5}">
                      <a16:colId xmlns:a16="http://schemas.microsoft.com/office/drawing/2014/main" val="3446123216"/>
                    </a:ext>
                  </a:extLst>
                </a:gridCol>
                <a:gridCol w="2011491">
                  <a:extLst>
                    <a:ext uri="{9D8B030D-6E8A-4147-A177-3AD203B41FA5}">
                      <a16:colId xmlns:a16="http://schemas.microsoft.com/office/drawing/2014/main" val="3724993498"/>
                    </a:ext>
                  </a:extLst>
                </a:gridCol>
                <a:gridCol w="2087876">
                  <a:extLst>
                    <a:ext uri="{9D8B030D-6E8A-4147-A177-3AD203B41FA5}">
                      <a16:colId xmlns:a16="http://schemas.microsoft.com/office/drawing/2014/main" val="3271410175"/>
                    </a:ext>
                  </a:extLst>
                </a:gridCol>
                <a:gridCol w="2075145">
                  <a:extLst>
                    <a:ext uri="{9D8B030D-6E8A-4147-A177-3AD203B41FA5}">
                      <a16:colId xmlns:a16="http://schemas.microsoft.com/office/drawing/2014/main" val="2156595864"/>
                    </a:ext>
                  </a:extLst>
                </a:gridCol>
              </a:tblGrid>
              <a:tr h="731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Constraints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967377"/>
                  </a:ext>
                </a:extLst>
              </a:tr>
              <a:tr h="3672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 ,Not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the user/admin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614052"/>
                  </a:ext>
                </a:extLst>
              </a:tr>
              <a:tr h="269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varchar(20)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Name of the user/admin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306581"/>
                  </a:ext>
                </a:extLst>
              </a:tr>
              <a:tr h="399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Email address of the user/admin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519945"/>
                  </a:ext>
                </a:extLst>
              </a:tr>
              <a:tr h="4043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ur_password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Password of the user/admin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556454"/>
                  </a:ext>
                </a:extLst>
              </a:tr>
              <a:tr h="269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ur_phone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phone 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368440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ur_pincode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int(6)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Not 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Pin code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984584"/>
                  </a:ext>
                </a:extLst>
              </a:tr>
              <a:tr h="269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ur_type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varchar(20)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Not 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user/admin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 type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890587"/>
                  </a:ext>
                </a:extLst>
              </a:tr>
              <a:tr h="269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ur_status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approval status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07638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6987CB8-95F9-4C02-8BEB-3DA4518C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03" y="186093"/>
            <a:ext cx="8911687" cy="1280890"/>
          </a:xfrm>
        </p:spPr>
        <p:txBody>
          <a:bodyPr/>
          <a:lstStyle/>
          <a:p>
            <a:r>
              <a:rPr lang="en-IN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47688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ADA01-2388-4565-BA57-2B638100C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34745"/>
              </p:ext>
            </p:extLst>
          </p:nvPr>
        </p:nvGraphicFramePr>
        <p:xfrm>
          <a:off x="1890944" y="1935333"/>
          <a:ext cx="8738956" cy="2619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599">
                  <a:extLst>
                    <a:ext uri="{9D8B030D-6E8A-4147-A177-3AD203B41FA5}">
                      <a16:colId xmlns:a16="http://schemas.microsoft.com/office/drawing/2014/main" val="2597609795"/>
                    </a:ext>
                  </a:extLst>
                </a:gridCol>
                <a:gridCol w="2144029">
                  <a:extLst>
                    <a:ext uri="{9D8B030D-6E8A-4147-A177-3AD203B41FA5}">
                      <a16:colId xmlns:a16="http://schemas.microsoft.com/office/drawing/2014/main" val="495512804"/>
                    </a:ext>
                  </a:extLst>
                </a:gridCol>
                <a:gridCol w="2225449">
                  <a:extLst>
                    <a:ext uri="{9D8B030D-6E8A-4147-A177-3AD203B41FA5}">
                      <a16:colId xmlns:a16="http://schemas.microsoft.com/office/drawing/2014/main" val="1219871274"/>
                    </a:ext>
                  </a:extLst>
                </a:gridCol>
                <a:gridCol w="2211879">
                  <a:extLst>
                    <a:ext uri="{9D8B030D-6E8A-4147-A177-3AD203B41FA5}">
                      <a16:colId xmlns:a16="http://schemas.microsoft.com/office/drawing/2014/main" val="576233767"/>
                    </a:ext>
                  </a:extLst>
                </a:gridCol>
              </a:tblGrid>
              <a:tr h="372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265546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log_id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 ,Not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the admin/user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935195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foreign key ,Not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Registration Id of the user/admin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log_email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Email 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966910"/>
                  </a:ext>
                </a:extLst>
              </a:tr>
              <a:tr h="440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log_password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password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964109"/>
                  </a:ext>
                </a:extLst>
              </a:tr>
              <a:tr h="440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log_type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user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0713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CC7D3B-B20E-4D68-B0B7-FC52C38B4711}"/>
              </a:ext>
            </a:extLst>
          </p:cNvPr>
          <p:cNvSpPr txBox="1"/>
          <p:nvPr/>
        </p:nvSpPr>
        <p:spPr>
          <a:xfrm>
            <a:off x="1786631" y="771394"/>
            <a:ext cx="742839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2                                                       PRIMARY KEY 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tb_login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7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28D836-BDF7-49F7-A759-2C206A022184}"/>
              </a:ext>
            </a:extLst>
          </p:cNvPr>
          <p:cNvSpPr txBox="1"/>
          <p:nvPr/>
        </p:nvSpPr>
        <p:spPr>
          <a:xfrm>
            <a:off x="1817600" y="229417"/>
            <a:ext cx="835166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tb_patient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72797D-442C-442D-8225-B44E8E79B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96436"/>
              </p:ext>
            </p:extLst>
          </p:nvPr>
        </p:nvGraphicFramePr>
        <p:xfrm>
          <a:off x="1894495" y="1182729"/>
          <a:ext cx="7832118" cy="4828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706">
                  <a:extLst>
                    <a:ext uri="{9D8B030D-6E8A-4147-A177-3AD203B41FA5}">
                      <a16:colId xmlns:a16="http://schemas.microsoft.com/office/drawing/2014/main" val="130140403"/>
                    </a:ext>
                  </a:extLst>
                </a:gridCol>
                <a:gridCol w="1921544">
                  <a:extLst>
                    <a:ext uri="{9D8B030D-6E8A-4147-A177-3AD203B41FA5}">
                      <a16:colId xmlns:a16="http://schemas.microsoft.com/office/drawing/2014/main" val="1935478582"/>
                    </a:ext>
                  </a:extLst>
                </a:gridCol>
                <a:gridCol w="1994515">
                  <a:extLst>
                    <a:ext uri="{9D8B030D-6E8A-4147-A177-3AD203B41FA5}">
                      <a16:colId xmlns:a16="http://schemas.microsoft.com/office/drawing/2014/main" val="2876110422"/>
                    </a:ext>
                  </a:extLst>
                </a:gridCol>
                <a:gridCol w="1982353">
                  <a:extLst>
                    <a:ext uri="{9D8B030D-6E8A-4147-A177-3AD203B41FA5}">
                      <a16:colId xmlns:a16="http://schemas.microsoft.com/office/drawing/2014/main" val="2879011700"/>
                    </a:ext>
                  </a:extLst>
                </a:gridCol>
              </a:tblGrid>
              <a:tr h="409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312617"/>
                  </a:ext>
                </a:extLst>
              </a:tr>
              <a:tr h="295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193739"/>
                  </a:ext>
                </a:extLst>
              </a:tr>
              <a:tr h="316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Email address of the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182818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pt_aadhar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Int(12)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Aadhar id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485338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name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865003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pt_age	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int(3)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age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097433"/>
                  </a:ext>
                </a:extLst>
              </a:tr>
              <a:tr h="314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pt_gender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varchar(6)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gender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845728"/>
                  </a:ext>
                </a:extLst>
              </a:tr>
              <a:tr h="234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pt_phone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phone 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322790"/>
                  </a:ext>
                </a:extLst>
              </a:tr>
              <a:tr h="240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pt_house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varchar(20)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patient house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993007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pt_place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place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811094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pt_auth_type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Authority type municipality/</a:t>
                      </a: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coporation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287113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pt_auth_name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Authority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06462"/>
                  </a:ext>
                </a:extLst>
              </a:tr>
              <a:tr h="289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pt_ward_no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ward number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780202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pt_village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2533"/>
                  </a:ext>
                </a:extLst>
              </a:tr>
              <a:tr h="230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pt_district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District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pt_pincode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int(6)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pincode</a:t>
                      </a:r>
                      <a:r>
                        <a:rPr lang="en-US" sz="1200" dirty="0">
                          <a:effectLst/>
                        </a:rPr>
                        <a:t>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7794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pt_category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of patient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3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304D8-1022-4688-8E1A-40C061F44642}"/>
              </a:ext>
            </a:extLst>
          </p:cNvPr>
          <p:cNvSpPr txBox="1"/>
          <p:nvPr/>
        </p:nvSpPr>
        <p:spPr>
          <a:xfrm>
            <a:off x="1910845" y="149587"/>
            <a:ext cx="770359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4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tb_status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F015E2-98DE-4004-B79B-27188509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49580"/>
              </p:ext>
            </p:extLst>
          </p:nvPr>
        </p:nvGraphicFramePr>
        <p:xfrm>
          <a:off x="2007537" y="1275237"/>
          <a:ext cx="7840996" cy="4526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898">
                  <a:extLst>
                    <a:ext uri="{9D8B030D-6E8A-4147-A177-3AD203B41FA5}">
                      <a16:colId xmlns:a16="http://schemas.microsoft.com/office/drawing/2014/main" val="2683935215"/>
                    </a:ext>
                  </a:extLst>
                </a:gridCol>
                <a:gridCol w="1923722">
                  <a:extLst>
                    <a:ext uri="{9D8B030D-6E8A-4147-A177-3AD203B41FA5}">
                      <a16:colId xmlns:a16="http://schemas.microsoft.com/office/drawing/2014/main" val="1774564287"/>
                    </a:ext>
                  </a:extLst>
                </a:gridCol>
                <a:gridCol w="1996776">
                  <a:extLst>
                    <a:ext uri="{9D8B030D-6E8A-4147-A177-3AD203B41FA5}">
                      <a16:colId xmlns:a16="http://schemas.microsoft.com/office/drawing/2014/main" val="3782554526"/>
                    </a:ext>
                  </a:extLst>
                </a:gridCol>
                <a:gridCol w="1984600">
                  <a:extLst>
                    <a:ext uri="{9D8B030D-6E8A-4147-A177-3AD203B41FA5}">
                      <a16:colId xmlns:a16="http://schemas.microsoft.com/office/drawing/2014/main" val="1119333149"/>
                    </a:ext>
                  </a:extLst>
                </a:gridCol>
              </a:tblGrid>
              <a:tr h="47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76363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status_id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status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067180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Key, Not </a:t>
                      </a: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711292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bed_id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 ,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bed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568229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key,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foreign key,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patient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945359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of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test if taken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varchar(25)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patient 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139027"/>
                  </a:ext>
                </a:extLst>
              </a:tr>
              <a:tr h="4192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status_date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date of status changed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871796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status_time</a:t>
                      </a:r>
                      <a:endParaRPr lang="en-IN" sz="11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time of status changed</a:t>
                      </a:r>
                      <a:endParaRPr lang="en-IN" sz="105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46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8CD344-D127-4013-8CF0-650301785A19}"/>
              </a:ext>
            </a:extLst>
          </p:cNvPr>
          <p:cNvSpPr txBox="1"/>
          <p:nvPr/>
        </p:nvSpPr>
        <p:spPr>
          <a:xfrm>
            <a:off x="1822142" y="513942"/>
            <a:ext cx="8937594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PRIMARY KEY 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tb_center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780FD2-7FAE-459F-BA9C-8980F2D4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24313"/>
              </p:ext>
            </p:extLst>
          </p:nvPr>
        </p:nvGraphicFramePr>
        <p:xfrm>
          <a:off x="1997476" y="1597981"/>
          <a:ext cx="7912017" cy="489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3433">
                  <a:extLst>
                    <a:ext uri="{9D8B030D-6E8A-4147-A177-3AD203B41FA5}">
                      <a16:colId xmlns:a16="http://schemas.microsoft.com/office/drawing/2014/main" val="3408030061"/>
                    </a:ext>
                  </a:extLst>
                </a:gridCol>
                <a:gridCol w="1941147">
                  <a:extLst>
                    <a:ext uri="{9D8B030D-6E8A-4147-A177-3AD203B41FA5}">
                      <a16:colId xmlns:a16="http://schemas.microsoft.com/office/drawing/2014/main" val="962161701"/>
                    </a:ext>
                  </a:extLst>
                </a:gridCol>
                <a:gridCol w="2014861">
                  <a:extLst>
                    <a:ext uri="{9D8B030D-6E8A-4147-A177-3AD203B41FA5}">
                      <a16:colId xmlns:a16="http://schemas.microsoft.com/office/drawing/2014/main" val="3878604279"/>
                    </a:ext>
                  </a:extLst>
                </a:gridCol>
                <a:gridCol w="2002576">
                  <a:extLst>
                    <a:ext uri="{9D8B030D-6E8A-4147-A177-3AD203B41FA5}">
                      <a16:colId xmlns:a16="http://schemas.microsoft.com/office/drawing/2014/main" val="592464836"/>
                    </a:ext>
                  </a:extLst>
                </a:gridCol>
              </a:tblGrid>
              <a:tr h="4538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Field 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Datatype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Constraints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Description</a:t>
                      </a:r>
                      <a:endParaRPr lang="en-IN" sz="12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735425"/>
                  </a:ext>
                </a:extLst>
              </a:tr>
              <a:tr h="450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cen_id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(5)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primary key, 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id of hospital/CFLTC/CSLTC/ DCC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222652"/>
                  </a:ext>
                </a:extLst>
              </a:tr>
              <a:tr h="356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loc_id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foreign key ,Not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Location 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435780"/>
                  </a:ext>
                </a:extLst>
              </a:tr>
              <a:tr h="339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ur_id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foreign key ,Not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admin 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982822"/>
                  </a:ext>
                </a:extLst>
              </a:tr>
              <a:tr h="2852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foreign key ,Null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88461"/>
                  </a:ext>
                </a:extLst>
              </a:tr>
              <a:tr h="255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cen_name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varchar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(30)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hospital 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52464"/>
                  </a:ext>
                </a:extLst>
              </a:tr>
              <a:tr h="255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cen_type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type whether DCC/CFLTC/CSLTC/  hospital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cen_auth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private/</a:t>
                      </a: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govt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baseline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cen_place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place of hospital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987654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cen_hphone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hospital phone 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251249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cen_district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IN" sz="1200" baseline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cen_pincode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int(6)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hospital pincode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277322"/>
                  </a:ext>
                </a:extLst>
              </a:tr>
              <a:tr h="362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cen_photo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BLOB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hospital photo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97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72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382B65-E17C-4D73-B7F1-46F77C1EE2DC}"/>
              </a:ext>
            </a:extLst>
          </p:cNvPr>
          <p:cNvSpPr txBox="1"/>
          <p:nvPr/>
        </p:nvSpPr>
        <p:spPr>
          <a:xfrm>
            <a:off x="1768875" y="371899"/>
            <a:ext cx="8520344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tb_location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463916-A36E-4949-9C77-B8E071284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75914"/>
              </p:ext>
            </p:extLst>
          </p:nvPr>
        </p:nvGraphicFramePr>
        <p:xfrm>
          <a:off x="1855433" y="1669003"/>
          <a:ext cx="7397112" cy="1958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6306">
                  <a:extLst>
                    <a:ext uri="{9D8B030D-6E8A-4147-A177-3AD203B41FA5}">
                      <a16:colId xmlns:a16="http://schemas.microsoft.com/office/drawing/2014/main" val="3397561928"/>
                    </a:ext>
                  </a:extLst>
                </a:gridCol>
                <a:gridCol w="1814819">
                  <a:extLst>
                    <a:ext uri="{9D8B030D-6E8A-4147-A177-3AD203B41FA5}">
                      <a16:colId xmlns:a16="http://schemas.microsoft.com/office/drawing/2014/main" val="1881310881"/>
                    </a:ext>
                  </a:extLst>
                </a:gridCol>
                <a:gridCol w="1883737">
                  <a:extLst>
                    <a:ext uri="{9D8B030D-6E8A-4147-A177-3AD203B41FA5}">
                      <a16:colId xmlns:a16="http://schemas.microsoft.com/office/drawing/2014/main" val="1454329411"/>
                    </a:ext>
                  </a:extLst>
                </a:gridCol>
                <a:gridCol w="1872250">
                  <a:extLst>
                    <a:ext uri="{9D8B030D-6E8A-4147-A177-3AD203B41FA5}">
                      <a16:colId xmlns:a16="http://schemas.microsoft.com/office/drawing/2014/main" val="3691205616"/>
                    </a:ext>
                  </a:extLst>
                </a:gridCol>
              </a:tblGrid>
              <a:tr h="595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681960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loc_id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location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970739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loc_latitude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</a:t>
                      </a:r>
                      <a:r>
                        <a:rPr lang="en-US" sz="1200" baseline="0" dirty="0">
                          <a:effectLst/>
                        </a:rPr>
                        <a:t>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latitude of location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02551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loc_longitude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Longitude of location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4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7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E16-4549-415D-8CDF-336531EF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484151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1CBA-6580-4935-8B40-F002AA41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461" y="1294483"/>
            <a:ext cx="9657151" cy="4269034"/>
          </a:xfrm>
        </p:spPr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EXISTING SYSTEM</a:t>
            </a:r>
          </a:p>
          <a:p>
            <a:r>
              <a:rPr lang="en-IN" sz="2000" dirty="0"/>
              <a:t>PROPOSED SYSTEM AND IT’S OBJECTIVES</a:t>
            </a:r>
          </a:p>
          <a:p>
            <a:r>
              <a:rPr lang="en-IN" sz="2000" dirty="0"/>
              <a:t>MODULES AND DESCRIPTION</a:t>
            </a:r>
          </a:p>
          <a:p>
            <a:r>
              <a:rPr lang="en-IN" sz="2000" dirty="0"/>
              <a:t>FEASIBILITY STUDY</a:t>
            </a:r>
          </a:p>
          <a:p>
            <a:r>
              <a:rPr lang="en-IN" sz="2000" dirty="0"/>
              <a:t>SOFTWARE AND HARDWARE SPECIFICATIONS</a:t>
            </a:r>
          </a:p>
          <a:p>
            <a:r>
              <a:rPr lang="en-IN" sz="2000" dirty="0"/>
              <a:t>DATABASE DESIGN</a:t>
            </a:r>
          </a:p>
          <a:p>
            <a:r>
              <a:rPr lang="en-IN" sz="2000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37033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DBFCB-8A80-46E7-A13A-298463319E1E}"/>
              </a:ext>
            </a:extLst>
          </p:cNvPr>
          <p:cNvSpPr txBox="1"/>
          <p:nvPr/>
        </p:nvSpPr>
        <p:spPr>
          <a:xfrm>
            <a:off x="1839896" y="496187"/>
            <a:ext cx="7907785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tb_bed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75604-5613-4AFF-9D5A-241EEDF7C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58987"/>
              </p:ext>
            </p:extLst>
          </p:nvPr>
        </p:nvGraphicFramePr>
        <p:xfrm>
          <a:off x="2001708" y="1633492"/>
          <a:ext cx="7907786" cy="3960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2388">
                  <a:extLst>
                    <a:ext uri="{9D8B030D-6E8A-4147-A177-3AD203B41FA5}">
                      <a16:colId xmlns:a16="http://schemas.microsoft.com/office/drawing/2014/main" val="1857061490"/>
                    </a:ext>
                  </a:extLst>
                </a:gridCol>
                <a:gridCol w="1940109">
                  <a:extLst>
                    <a:ext uri="{9D8B030D-6E8A-4147-A177-3AD203B41FA5}">
                      <a16:colId xmlns:a16="http://schemas.microsoft.com/office/drawing/2014/main" val="1122973024"/>
                    </a:ext>
                  </a:extLst>
                </a:gridCol>
                <a:gridCol w="2013784">
                  <a:extLst>
                    <a:ext uri="{9D8B030D-6E8A-4147-A177-3AD203B41FA5}">
                      <a16:colId xmlns:a16="http://schemas.microsoft.com/office/drawing/2014/main" val="124156166"/>
                    </a:ext>
                  </a:extLst>
                </a:gridCol>
                <a:gridCol w="2001505">
                  <a:extLst>
                    <a:ext uri="{9D8B030D-6E8A-4147-A177-3AD203B41FA5}">
                      <a16:colId xmlns:a16="http://schemas.microsoft.com/office/drawing/2014/main" val="1206363994"/>
                    </a:ext>
                  </a:extLst>
                </a:gridCol>
              </a:tblGrid>
              <a:tr h="747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762611"/>
                  </a:ext>
                </a:extLst>
              </a:tr>
              <a:tr h="30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bed_id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primary key, 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bed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953563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key, 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372502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bed_no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bed 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4327224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ward_no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ward number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963915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room_no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room </a:t>
                      </a:r>
                      <a:r>
                        <a:rPr lang="en-US" sz="1200" dirty="0" err="1">
                          <a:effectLst/>
                          <a:latin typeface="+mj-lt"/>
                        </a:rPr>
                        <a:t>nmber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562425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floor_no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(3)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floor number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970730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icu_no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int(3)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icu number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172241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venti_no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int(3)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ventilator number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37600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bed_status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Bed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availability status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bed_oxy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oxygen bed or not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bed_gender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 type of bed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1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27546-1C4C-4299-8B0D-494A8CC64F8F}"/>
              </a:ext>
            </a:extLst>
          </p:cNvPr>
          <p:cNvSpPr txBox="1"/>
          <p:nvPr/>
        </p:nvSpPr>
        <p:spPr>
          <a:xfrm>
            <a:off x="1671221" y="434043"/>
            <a:ext cx="8404934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tb_lab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EE5C3D-B26E-44F2-8E83-A98AA16DB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19430"/>
              </p:ext>
            </p:extLst>
          </p:nvPr>
        </p:nvGraphicFramePr>
        <p:xfrm>
          <a:off x="1882066" y="1642370"/>
          <a:ext cx="8027428" cy="443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927">
                  <a:extLst>
                    <a:ext uri="{9D8B030D-6E8A-4147-A177-3AD203B41FA5}">
                      <a16:colId xmlns:a16="http://schemas.microsoft.com/office/drawing/2014/main" val="3886142857"/>
                    </a:ext>
                  </a:extLst>
                </a:gridCol>
                <a:gridCol w="1969462">
                  <a:extLst>
                    <a:ext uri="{9D8B030D-6E8A-4147-A177-3AD203B41FA5}">
                      <a16:colId xmlns:a16="http://schemas.microsoft.com/office/drawing/2014/main" val="1288753766"/>
                    </a:ext>
                  </a:extLst>
                </a:gridCol>
                <a:gridCol w="2044252">
                  <a:extLst>
                    <a:ext uri="{9D8B030D-6E8A-4147-A177-3AD203B41FA5}">
                      <a16:colId xmlns:a16="http://schemas.microsoft.com/office/drawing/2014/main" val="1295038529"/>
                    </a:ext>
                  </a:extLst>
                </a:gridCol>
                <a:gridCol w="2031787">
                  <a:extLst>
                    <a:ext uri="{9D8B030D-6E8A-4147-A177-3AD203B41FA5}">
                      <a16:colId xmlns:a16="http://schemas.microsoft.com/office/drawing/2014/main" val="541864859"/>
                    </a:ext>
                  </a:extLst>
                </a:gridCol>
              </a:tblGrid>
              <a:tr h="46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224292"/>
                  </a:ext>
                </a:extLst>
              </a:tr>
              <a:tr h="355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lab_id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id of 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069969"/>
                  </a:ext>
                </a:extLst>
              </a:tr>
              <a:tr h="386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 ,Not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admin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123442"/>
                  </a:ext>
                </a:extLst>
              </a:tr>
              <a:tr h="386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loc_id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Foreign key, 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location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lab_type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Lab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05808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lab_name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name , if private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lab_place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place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private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lab_district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district , if private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lab_pincode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</a:t>
                      </a: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pincode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if private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lab_certificate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BLOB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Lab certificate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70012"/>
                  </a:ext>
                </a:extLst>
              </a:tr>
              <a:tr h="4138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lab_availability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int(2)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lab availability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33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4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04AB06-BDCE-4A29-AFD6-AD0825966968}"/>
              </a:ext>
            </a:extLst>
          </p:cNvPr>
          <p:cNvSpPr txBox="1"/>
          <p:nvPr/>
        </p:nvSpPr>
        <p:spPr>
          <a:xfrm>
            <a:off x="1555811" y="815783"/>
            <a:ext cx="7526045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tb_doctor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159998-FF75-423C-B4BE-3B09C469E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69812"/>
              </p:ext>
            </p:extLst>
          </p:nvPr>
        </p:nvGraphicFramePr>
        <p:xfrm>
          <a:off x="1664471" y="1943100"/>
          <a:ext cx="8178347" cy="249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188">
                  <a:extLst>
                    <a:ext uri="{9D8B030D-6E8A-4147-A177-3AD203B41FA5}">
                      <a16:colId xmlns:a16="http://schemas.microsoft.com/office/drawing/2014/main" val="3503142697"/>
                    </a:ext>
                  </a:extLst>
                </a:gridCol>
                <a:gridCol w="2006489">
                  <a:extLst>
                    <a:ext uri="{9D8B030D-6E8A-4147-A177-3AD203B41FA5}">
                      <a16:colId xmlns:a16="http://schemas.microsoft.com/office/drawing/2014/main" val="1345225245"/>
                    </a:ext>
                  </a:extLst>
                </a:gridCol>
                <a:gridCol w="2082685">
                  <a:extLst>
                    <a:ext uri="{9D8B030D-6E8A-4147-A177-3AD203B41FA5}">
                      <a16:colId xmlns:a16="http://schemas.microsoft.com/office/drawing/2014/main" val="230234717"/>
                    </a:ext>
                  </a:extLst>
                </a:gridCol>
                <a:gridCol w="2069985">
                  <a:extLst>
                    <a:ext uri="{9D8B030D-6E8A-4147-A177-3AD203B41FA5}">
                      <a16:colId xmlns:a16="http://schemas.microsoft.com/office/drawing/2014/main" val="876085487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156199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(5)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for doctor for center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305111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Foreign key, 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Id of the doctor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cen_id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(5)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key,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of doctor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05643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doc_status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varchar(15)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availability of doctor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6767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online_status</a:t>
                      </a:r>
                      <a:endParaRPr lang="en-IN" sz="11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r>
                        <a:rPr lang="en-IN" sz="11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availability of doctor</a:t>
                      </a:r>
                      <a:endParaRPr lang="en-IN" sz="11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doc_certificate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doctor certificate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12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4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F4D21-DB84-4FF7-87FE-2E3B7BB7435B}"/>
              </a:ext>
            </a:extLst>
          </p:cNvPr>
          <p:cNvSpPr txBox="1"/>
          <p:nvPr/>
        </p:nvSpPr>
        <p:spPr>
          <a:xfrm>
            <a:off x="1582445" y="602719"/>
            <a:ext cx="7614822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10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tb_chat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82D476-6CF1-45D5-BDD6-8FB939B1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22359"/>
              </p:ext>
            </p:extLst>
          </p:nvPr>
        </p:nvGraphicFramePr>
        <p:xfrm>
          <a:off x="1731146" y="1704513"/>
          <a:ext cx="8178347" cy="3282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188">
                  <a:extLst>
                    <a:ext uri="{9D8B030D-6E8A-4147-A177-3AD203B41FA5}">
                      <a16:colId xmlns:a16="http://schemas.microsoft.com/office/drawing/2014/main" val="340448981"/>
                    </a:ext>
                  </a:extLst>
                </a:gridCol>
                <a:gridCol w="2006489">
                  <a:extLst>
                    <a:ext uri="{9D8B030D-6E8A-4147-A177-3AD203B41FA5}">
                      <a16:colId xmlns:a16="http://schemas.microsoft.com/office/drawing/2014/main" val="2478689750"/>
                    </a:ext>
                  </a:extLst>
                </a:gridCol>
                <a:gridCol w="2082685">
                  <a:extLst>
                    <a:ext uri="{9D8B030D-6E8A-4147-A177-3AD203B41FA5}">
                      <a16:colId xmlns:a16="http://schemas.microsoft.com/office/drawing/2014/main" val="554695730"/>
                    </a:ext>
                  </a:extLst>
                </a:gridCol>
                <a:gridCol w="2069985">
                  <a:extLst>
                    <a:ext uri="{9D8B030D-6E8A-4147-A177-3AD203B41FA5}">
                      <a16:colId xmlns:a16="http://schemas.microsoft.com/office/drawing/2014/main" val="2982486926"/>
                    </a:ext>
                  </a:extLst>
                </a:gridCol>
              </a:tblGrid>
              <a:tr h="425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366150"/>
                  </a:ext>
                </a:extLst>
              </a:tr>
              <a:tr h="3972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chat_id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chat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9722112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sender_type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(2)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type of sender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711237"/>
                  </a:ext>
                </a:extLst>
              </a:tr>
              <a:tr h="412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sender_id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</a:t>
                      </a:r>
                      <a:r>
                        <a:rPr lang="en-US" sz="1200" baseline="0" dirty="0">
                          <a:effectLst/>
                        </a:rPr>
                        <a:t>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sender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696567"/>
                  </a:ext>
                </a:extLst>
              </a:tr>
              <a:tr h="412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receiver_id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receiver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175237"/>
                  </a:ext>
                </a:extLst>
              </a:tr>
              <a:tr h="412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message_body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blob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</a:t>
                      </a:r>
                      <a:r>
                        <a:rPr lang="en-US" sz="1200" baseline="0" dirty="0">
                          <a:effectLst/>
                        </a:rPr>
                        <a:t>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message content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67356"/>
                  </a:ext>
                </a:extLst>
              </a:tr>
              <a:tr h="3443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chat_date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date  of chat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468742"/>
                  </a:ext>
                </a:extLst>
              </a:tr>
              <a:tr h="3443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chat_time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time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time  of chat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79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63ECC-B33A-4A8A-B869-7704B597A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101"/>
              </p:ext>
            </p:extLst>
          </p:nvPr>
        </p:nvGraphicFramePr>
        <p:xfrm>
          <a:off x="1793289" y="1526959"/>
          <a:ext cx="8116204" cy="3605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845">
                  <a:extLst>
                    <a:ext uri="{9D8B030D-6E8A-4147-A177-3AD203B41FA5}">
                      <a16:colId xmlns:a16="http://schemas.microsoft.com/office/drawing/2014/main" val="1575671047"/>
                    </a:ext>
                  </a:extLst>
                </a:gridCol>
                <a:gridCol w="1991243">
                  <a:extLst>
                    <a:ext uri="{9D8B030D-6E8A-4147-A177-3AD203B41FA5}">
                      <a16:colId xmlns:a16="http://schemas.microsoft.com/office/drawing/2014/main" val="3663129660"/>
                    </a:ext>
                  </a:extLst>
                </a:gridCol>
                <a:gridCol w="2066859">
                  <a:extLst>
                    <a:ext uri="{9D8B030D-6E8A-4147-A177-3AD203B41FA5}">
                      <a16:colId xmlns:a16="http://schemas.microsoft.com/office/drawing/2014/main" val="534479011"/>
                    </a:ext>
                  </a:extLst>
                </a:gridCol>
                <a:gridCol w="2054257">
                  <a:extLst>
                    <a:ext uri="{9D8B030D-6E8A-4147-A177-3AD203B41FA5}">
                      <a16:colId xmlns:a16="http://schemas.microsoft.com/office/drawing/2014/main" val="2112068389"/>
                    </a:ext>
                  </a:extLst>
                </a:gridCol>
              </a:tblGrid>
              <a:tr h="946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524654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complaint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828327"/>
                  </a:ext>
                </a:extLst>
              </a:tr>
              <a:tr h="323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patient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974609"/>
                  </a:ext>
                </a:extLst>
              </a:tr>
              <a:tr h="323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Receiver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comp_body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(255)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complaint body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937448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comp_status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(2)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complaint 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186162"/>
                  </a:ext>
                </a:extLst>
              </a:tr>
              <a:tr h="413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comp_date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reported 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321293"/>
                  </a:ext>
                </a:extLst>
              </a:tr>
              <a:tr h="413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comp_time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reported 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A60E45-F35A-49DA-B62D-24727DFB893E}"/>
              </a:ext>
            </a:extLst>
          </p:cNvPr>
          <p:cNvSpPr txBox="1"/>
          <p:nvPr/>
        </p:nvSpPr>
        <p:spPr>
          <a:xfrm>
            <a:off x="1617954" y="510852"/>
            <a:ext cx="8555855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11 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tb_complaint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0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F469F-1D19-4949-AFDB-D69B4751E648}"/>
              </a:ext>
            </a:extLst>
          </p:cNvPr>
          <p:cNvSpPr txBox="1"/>
          <p:nvPr/>
        </p:nvSpPr>
        <p:spPr>
          <a:xfrm>
            <a:off x="1795508" y="540575"/>
            <a:ext cx="7401757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12                                                       PRIMARY KEY 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vac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tb_vaccine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70CB86-3814-424E-AB60-65B6F6FB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5108"/>
              </p:ext>
            </p:extLst>
          </p:nvPr>
        </p:nvGraphicFramePr>
        <p:xfrm>
          <a:off x="1953087" y="1628953"/>
          <a:ext cx="7956406" cy="343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4392">
                  <a:extLst>
                    <a:ext uri="{9D8B030D-6E8A-4147-A177-3AD203B41FA5}">
                      <a16:colId xmlns:a16="http://schemas.microsoft.com/office/drawing/2014/main" val="2675113958"/>
                    </a:ext>
                  </a:extLst>
                </a:gridCol>
                <a:gridCol w="1952037">
                  <a:extLst>
                    <a:ext uri="{9D8B030D-6E8A-4147-A177-3AD203B41FA5}">
                      <a16:colId xmlns:a16="http://schemas.microsoft.com/office/drawing/2014/main" val="2468684336"/>
                    </a:ext>
                  </a:extLst>
                </a:gridCol>
                <a:gridCol w="2026166">
                  <a:extLst>
                    <a:ext uri="{9D8B030D-6E8A-4147-A177-3AD203B41FA5}">
                      <a16:colId xmlns:a16="http://schemas.microsoft.com/office/drawing/2014/main" val="3207366262"/>
                    </a:ext>
                  </a:extLst>
                </a:gridCol>
                <a:gridCol w="2013811">
                  <a:extLst>
                    <a:ext uri="{9D8B030D-6E8A-4147-A177-3AD203B41FA5}">
                      <a16:colId xmlns:a16="http://schemas.microsoft.com/office/drawing/2014/main" val="497375122"/>
                    </a:ext>
                  </a:extLst>
                </a:gridCol>
              </a:tblGrid>
              <a:tr h="839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516330"/>
                  </a:ext>
                </a:extLst>
              </a:tr>
              <a:tr h="410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vac_id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vaccination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108337"/>
                  </a:ext>
                </a:extLst>
              </a:tr>
              <a:tr h="395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ur_id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foreign key, Not 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admin 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154924"/>
                  </a:ext>
                </a:extLst>
              </a:tr>
              <a:tr h="329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pt_id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(5)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foreign key, Not 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patient 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675072"/>
                  </a:ext>
                </a:extLst>
              </a:tr>
              <a:tr h="329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vac_name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Vaccine</a:t>
                      </a:r>
                      <a:r>
                        <a:rPr lang="en-IN" sz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dose_no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int(2)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 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dose number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562567"/>
                  </a:ext>
                </a:extLst>
              </a:tr>
              <a:tr h="375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vac_date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 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vaccinated date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241915"/>
                  </a:ext>
                </a:extLst>
              </a:tr>
              <a:tr h="375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vac_time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time 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 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vaccinated </a:t>
                      </a:r>
                      <a:r>
                        <a:rPr lang="en-US" sz="1200" baseline="0" dirty="0">
                          <a:effectLst/>
                          <a:latin typeface="+mj-lt"/>
                        </a:rPr>
                        <a:t> time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7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3F23F-94E6-4AEA-9FC7-B01A4977EA6E}"/>
              </a:ext>
            </a:extLst>
          </p:cNvPr>
          <p:cNvSpPr txBox="1"/>
          <p:nvPr/>
        </p:nvSpPr>
        <p:spPr>
          <a:xfrm>
            <a:off x="1671220" y="824660"/>
            <a:ext cx="9017493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13                                                      PRIMARY KEY 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tb_tests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1B2A8C-731B-48C4-B785-F4563FBD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33555"/>
              </p:ext>
            </p:extLst>
          </p:nvPr>
        </p:nvGraphicFramePr>
        <p:xfrm>
          <a:off x="1782733" y="1970843"/>
          <a:ext cx="8771613" cy="306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662">
                  <a:extLst>
                    <a:ext uri="{9D8B030D-6E8A-4147-A177-3AD203B41FA5}">
                      <a16:colId xmlns:a16="http://schemas.microsoft.com/office/drawing/2014/main" val="3627013947"/>
                    </a:ext>
                  </a:extLst>
                </a:gridCol>
                <a:gridCol w="2152041">
                  <a:extLst>
                    <a:ext uri="{9D8B030D-6E8A-4147-A177-3AD203B41FA5}">
                      <a16:colId xmlns:a16="http://schemas.microsoft.com/office/drawing/2014/main" val="3048819661"/>
                    </a:ext>
                  </a:extLst>
                </a:gridCol>
                <a:gridCol w="2233765">
                  <a:extLst>
                    <a:ext uri="{9D8B030D-6E8A-4147-A177-3AD203B41FA5}">
                      <a16:colId xmlns:a16="http://schemas.microsoft.com/office/drawing/2014/main" val="411216236"/>
                    </a:ext>
                  </a:extLst>
                </a:gridCol>
                <a:gridCol w="2220145">
                  <a:extLst>
                    <a:ext uri="{9D8B030D-6E8A-4147-A177-3AD203B41FA5}">
                      <a16:colId xmlns:a16="http://schemas.microsoft.com/office/drawing/2014/main" val="201237130"/>
                    </a:ext>
                  </a:extLst>
                </a:gridCol>
              </a:tblGrid>
              <a:tr h="673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Field 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Datatype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Constraints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Description</a:t>
                      </a:r>
                      <a:endParaRPr lang="en-IN" sz="12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087793"/>
                  </a:ext>
                </a:extLst>
              </a:tr>
              <a:tr h="427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test_id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int(5)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primary key, Not 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test id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588971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lab_id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(5)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foreign key, Not null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lab id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247662"/>
                  </a:ext>
                </a:extLst>
              </a:tr>
              <a:tr h="514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test_name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varchar(10)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Not Null 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test name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377935"/>
                  </a:ext>
                </a:extLst>
              </a:tr>
              <a:tr h="514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test_availability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availability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test_cost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int(4)</a:t>
                      </a:r>
                      <a:endParaRPr lang="en-IN" sz="12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 Not Null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test charge</a:t>
                      </a:r>
                      <a:endParaRPr lang="en-IN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12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2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81401-B2C1-49EC-94A6-C0279AAAF066}"/>
              </a:ext>
            </a:extLst>
          </p:cNvPr>
          <p:cNvSpPr txBox="1"/>
          <p:nvPr/>
        </p:nvSpPr>
        <p:spPr>
          <a:xfrm>
            <a:off x="1845128" y="616307"/>
            <a:ext cx="7237911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14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tb_disease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F0C4B5-959D-4CA7-BFC0-695E64C9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9506"/>
              </p:ext>
            </p:extLst>
          </p:nvPr>
        </p:nvGraphicFramePr>
        <p:xfrm>
          <a:off x="1925214" y="1611824"/>
          <a:ext cx="8683376" cy="3231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877">
                  <a:extLst>
                    <a:ext uri="{9D8B030D-6E8A-4147-A177-3AD203B41FA5}">
                      <a16:colId xmlns:a16="http://schemas.microsoft.com/office/drawing/2014/main" val="4272672720"/>
                    </a:ext>
                  </a:extLst>
                </a:gridCol>
                <a:gridCol w="2130393">
                  <a:extLst>
                    <a:ext uri="{9D8B030D-6E8A-4147-A177-3AD203B41FA5}">
                      <a16:colId xmlns:a16="http://schemas.microsoft.com/office/drawing/2014/main" val="3416600871"/>
                    </a:ext>
                  </a:extLst>
                </a:gridCol>
                <a:gridCol w="2211294">
                  <a:extLst>
                    <a:ext uri="{9D8B030D-6E8A-4147-A177-3AD203B41FA5}">
                      <a16:colId xmlns:a16="http://schemas.microsoft.com/office/drawing/2014/main" val="1782154761"/>
                    </a:ext>
                  </a:extLst>
                </a:gridCol>
                <a:gridCol w="2197812">
                  <a:extLst>
                    <a:ext uri="{9D8B030D-6E8A-4147-A177-3AD203B41FA5}">
                      <a16:colId xmlns:a16="http://schemas.microsoft.com/office/drawing/2014/main" val="1370003353"/>
                    </a:ext>
                  </a:extLst>
                </a:gridCol>
              </a:tblGrid>
              <a:tr h="861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Datatype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223484"/>
                  </a:ext>
                </a:extLst>
              </a:tr>
              <a:tr h="521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dis_id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disease 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154388"/>
                  </a:ext>
                </a:extLst>
              </a:tr>
              <a:tr h="5169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pt_id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key, 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patient 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118171"/>
                  </a:ext>
                </a:extLst>
              </a:tr>
              <a:tr h="752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pre_dis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varchar(30)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 covid disease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226868"/>
                  </a:ext>
                </a:extLst>
              </a:tr>
              <a:tr h="579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post_dis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post </a:t>
                      </a:r>
                      <a:r>
                        <a:rPr lang="en-US" sz="1200" dirty="0" err="1">
                          <a:effectLst/>
                        </a:rPr>
                        <a:t>covid</a:t>
                      </a:r>
                      <a:r>
                        <a:rPr lang="en-US" sz="1200" dirty="0">
                          <a:effectLst/>
                        </a:rPr>
                        <a:t> disease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48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247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45BBB3-7375-4AC1-B068-7591EFB614C1}"/>
              </a:ext>
            </a:extLst>
          </p:cNvPr>
          <p:cNvSpPr txBox="1"/>
          <p:nvPr/>
        </p:nvSpPr>
        <p:spPr>
          <a:xfrm>
            <a:off x="1861184" y="1010759"/>
            <a:ext cx="7640956" cy="85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NO : 15                                                      PRIMARY KEY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appr_id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tb_death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D5BF3-2E7F-4F25-BB33-0816319B9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51974"/>
              </p:ext>
            </p:extLst>
          </p:nvPr>
        </p:nvGraphicFramePr>
        <p:xfrm>
          <a:off x="1861184" y="2239961"/>
          <a:ext cx="8328952" cy="350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6371">
                  <a:extLst>
                    <a:ext uri="{9D8B030D-6E8A-4147-A177-3AD203B41FA5}">
                      <a16:colId xmlns:a16="http://schemas.microsoft.com/office/drawing/2014/main" val="3325284521"/>
                    </a:ext>
                  </a:extLst>
                </a:gridCol>
                <a:gridCol w="2043439">
                  <a:extLst>
                    <a:ext uri="{9D8B030D-6E8A-4147-A177-3AD203B41FA5}">
                      <a16:colId xmlns:a16="http://schemas.microsoft.com/office/drawing/2014/main" val="2777836683"/>
                    </a:ext>
                  </a:extLst>
                </a:gridCol>
                <a:gridCol w="2121037">
                  <a:extLst>
                    <a:ext uri="{9D8B030D-6E8A-4147-A177-3AD203B41FA5}">
                      <a16:colId xmlns:a16="http://schemas.microsoft.com/office/drawing/2014/main" val="568663215"/>
                    </a:ext>
                  </a:extLst>
                </a:gridCol>
                <a:gridCol w="2108105">
                  <a:extLst>
                    <a:ext uri="{9D8B030D-6E8A-4147-A177-3AD203B41FA5}">
                      <a16:colId xmlns:a16="http://schemas.microsoft.com/office/drawing/2014/main" val="2855598745"/>
                    </a:ext>
                  </a:extLst>
                </a:gridCol>
              </a:tblGrid>
              <a:tr h="733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269486"/>
                  </a:ext>
                </a:extLst>
              </a:tr>
              <a:tr h="571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appr_id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approval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196382"/>
                  </a:ext>
                </a:extLst>
              </a:tr>
              <a:tr h="433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pt_id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key, 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patient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26472"/>
                  </a:ext>
                </a:extLst>
              </a:tr>
              <a:tr h="366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doc_id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foreign key,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doctor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443932"/>
                  </a:ext>
                </a:extLst>
              </a:tr>
              <a:tr h="4849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ur_id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int(5)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foreign key,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domicile admin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237847"/>
                  </a:ext>
                </a:extLst>
              </a:tr>
              <a:tr h="563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appr_date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death approval 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024756"/>
                  </a:ext>
                </a:extLst>
              </a:tr>
              <a:tr h="356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appr_time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death approval 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8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495" y="1112446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0 : COBED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840C6-20B1-48E8-A717-F9C42F87F040}"/>
              </a:ext>
            </a:extLst>
          </p:cNvPr>
          <p:cNvSpPr/>
          <p:nvPr/>
        </p:nvSpPr>
        <p:spPr>
          <a:xfrm>
            <a:off x="1880740" y="1793290"/>
            <a:ext cx="3383718" cy="23877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ADMIN/DMO/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DOMICILE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ADMIN/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CFLTC ADMIN/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CSLTC ADMIN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HOSPITAL ADMIN/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LAB ADMIN/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PATIENT/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HOME ADMIN/ USER</a:t>
            </a:r>
            <a:endParaRPr lang="en-IN" sz="11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EAC87-D69F-493B-BB2B-73A4630978FD}"/>
              </a:ext>
            </a:extLst>
          </p:cNvPr>
          <p:cNvSpPr/>
          <p:nvPr/>
        </p:nvSpPr>
        <p:spPr>
          <a:xfrm>
            <a:off x="9031143" y="1793290"/>
            <a:ext cx="1596039" cy="15182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COBED</a:t>
            </a:r>
            <a:endParaRPr lang="en-IN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2713ED-A0C1-45E3-A04B-CEC1E4E184A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220682" y="2552400"/>
            <a:ext cx="3810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524CEB-45FC-45DE-9462-60BA20719E84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220682" y="3089172"/>
            <a:ext cx="4044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2">
            <a:extLst>
              <a:ext uri="{FF2B5EF4-FFF2-40B4-BE49-F238E27FC236}">
                <a16:creationId xmlns:a16="http://schemas.microsoft.com/office/drawing/2014/main" id="{E0DE56EF-1D28-4B97-B955-C6855776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535" y="2144731"/>
            <a:ext cx="1374915" cy="40767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Request</a:t>
            </a:r>
            <a:endParaRPr lang="en-IN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66DE992D-66CA-4C7A-A29F-7B87683D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230" y="3163570"/>
            <a:ext cx="1471141" cy="53086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Respons</a:t>
            </a:r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</a:t>
            </a:r>
            <a:endParaRPr lang="en-IN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7EC3D-3994-483D-B217-1B76FF702BBA}"/>
              </a:ext>
            </a:extLst>
          </p:cNvPr>
          <p:cNvSpPr txBox="1">
            <a:spLocks/>
          </p:cNvSpPr>
          <p:nvPr/>
        </p:nvSpPr>
        <p:spPr>
          <a:xfrm>
            <a:off x="1640156" y="3924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7120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9B9-F384-483D-88A2-08E476D4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C54B-0BB0-4CB4-BA4C-4BEED5B1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158240"/>
            <a:ext cx="10300384" cy="5494020"/>
          </a:xfrm>
        </p:spPr>
        <p:txBody>
          <a:bodyPr/>
          <a:lstStyle/>
          <a:p>
            <a:r>
              <a:rPr lang="en-IN" b="1" dirty="0" err="1"/>
              <a:t>Cobed</a:t>
            </a:r>
            <a:r>
              <a:rPr lang="en-IN" dirty="0"/>
              <a:t> Simply means isolation</a:t>
            </a:r>
          </a:p>
          <a:p>
            <a:r>
              <a:rPr lang="en-IN" dirty="0"/>
              <a:t>A online web application for </a:t>
            </a:r>
            <a:r>
              <a:rPr lang="en-IN" dirty="0" err="1"/>
              <a:t>covid</a:t>
            </a:r>
            <a:r>
              <a:rPr lang="en-IN" dirty="0"/>
              <a:t> health care management in Thrissur District</a:t>
            </a:r>
          </a:p>
          <a:p>
            <a:r>
              <a:rPr lang="en-IN" dirty="0"/>
              <a:t>Keeps records of patients at home quarantine and also at the other care </a:t>
            </a:r>
            <a:r>
              <a:rPr lang="en-IN" dirty="0" err="1"/>
              <a:t>centers</a:t>
            </a:r>
            <a:endParaRPr lang="en-IN" dirty="0"/>
          </a:p>
          <a:p>
            <a:r>
              <a:rPr lang="en-IN" dirty="0"/>
              <a:t>Overall view of treatment for the </a:t>
            </a:r>
            <a:r>
              <a:rPr lang="en-IN" dirty="0" err="1"/>
              <a:t>covid</a:t>
            </a:r>
            <a:r>
              <a:rPr lang="en-IN" dirty="0"/>
              <a:t> patients</a:t>
            </a:r>
          </a:p>
          <a:p>
            <a:r>
              <a:rPr lang="en-IN" dirty="0"/>
              <a:t>Can track the </a:t>
            </a:r>
            <a:r>
              <a:rPr lang="en-IN" dirty="0" err="1"/>
              <a:t>covid</a:t>
            </a:r>
            <a:r>
              <a:rPr lang="en-IN" dirty="0"/>
              <a:t> patients details</a:t>
            </a:r>
          </a:p>
          <a:p>
            <a:r>
              <a:rPr lang="en-IN" dirty="0"/>
              <a:t>A view port for the situation analysis</a:t>
            </a:r>
          </a:p>
          <a:p>
            <a:r>
              <a:rPr lang="en-IN" dirty="0"/>
              <a:t>Strict mechanisms for accurate proper recording through different admins</a:t>
            </a:r>
          </a:p>
          <a:p>
            <a:r>
              <a:rPr lang="en-IN" dirty="0"/>
              <a:t>Better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16466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846DD-2784-4D5C-AC53-D1681004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7826" y="2247667"/>
            <a:ext cx="714375" cy="2857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>
                <a:effectLst/>
                <a:latin typeface="Times New Roman"/>
                <a:ea typeface="Calibri"/>
                <a:cs typeface="Kartika"/>
              </a:rPr>
              <a:t>ADMIN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16338" y="1993279"/>
            <a:ext cx="809625" cy="794525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2"/>
          </p:cNvCxnSpPr>
          <p:nvPr/>
        </p:nvCxnSpPr>
        <p:spPr>
          <a:xfrm>
            <a:off x="2472201" y="2390542"/>
            <a:ext cx="944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Internal Storage 295"/>
          <p:cNvSpPr/>
          <p:nvPr/>
        </p:nvSpPr>
        <p:spPr>
          <a:xfrm>
            <a:off x="7914229" y="2191469"/>
            <a:ext cx="1247775" cy="39814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5963" y="3105614"/>
            <a:ext cx="1042886" cy="70252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Calibri"/>
                <a:cs typeface="Kartika"/>
              </a:rPr>
              <a:t>view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16499" y="4072767"/>
            <a:ext cx="1042887" cy="756996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Kartika"/>
              </a:rPr>
              <a:t>approve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78311" y="5118409"/>
            <a:ext cx="981075" cy="636905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Kartika"/>
              </a:rPr>
              <a:t>delete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13" name="Flowchart: Internal Storage 295"/>
          <p:cNvSpPr/>
          <p:nvPr/>
        </p:nvSpPr>
        <p:spPr>
          <a:xfrm>
            <a:off x="7914225" y="4152511"/>
            <a:ext cx="1247775" cy="39814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89632" y="2787804"/>
            <a:ext cx="0" cy="669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789632" y="3442195"/>
            <a:ext cx="436331" cy="14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8348" y="2363593"/>
            <a:ext cx="3655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716499" y="2037263"/>
            <a:ext cx="256675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log_email,log_password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25963" y="2455719"/>
            <a:ext cx="3688266" cy="7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96367" y="3734024"/>
            <a:ext cx="10160" cy="61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93192" y="4344894"/>
            <a:ext cx="1270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489687" y="3732754"/>
            <a:ext cx="10160" cy="158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15722" y="5302474"/>
            <a:ext cx="29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17"/>
          <p:cNvSpPr txBox="1">
            <a:spLocks noChangeArrowheads="1"/>
          </p:cNvSpPr>
          <p:nvPr/>
        </p:nvSpPr>
        <p:spPr bwMode="auto">
          <a:xfrm rot="1135300">
            <a:off x="5559220" y="3652566"/>
            <a:ext cx="236855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ur_email,ur_type</a:t>
            </a:r>
            <a:r>
              <a:rPr lang="en-IN" sz="1200" dirty="0">
                <a:effectLst/>
                <a:ea typeface="Calibri"/>
                <a:cs typeface="Kartika"/>
              </a:rPr>
              <a:t>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268850" y="3463174"/>
            <a:ext cx="2645379" cy="88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</p:cNvCxnSpPr>
          <p:nvPr/>
        </p:nvCxnSpPr>
        <p:spPr>
          <a:xfrm>
            <a:off x="5759386" y="4451265"/>
            <a:ext cx="2154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572765" y="4183766"/>
            <a:ext cx="236855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ur_id,ur_status</a:t>
            </a:r>
            <a:r>
              <a:rPr lang="en-IN" sz="1200" dirty="0">
                <a:effectLst/>
                <a:ea typeface="Calibri"/>
                <a:cs typeface="Kartika"/>
              </a:rPr>
              <a:t>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41" name="Straight Arrow Connector 40"/>
          <p:cNvCxnSpPr>
            <a:endCxn id="13" idx="1"/>
          </p:cNvCxnSpPr>
          <p:nvPr/>
        </p:nvCxnSpPr>
        <p:spPr>
          <a:xfrm flipV="1">
            <a:off x="5707776" y="4550656"/>
            <a:ext cx="2206449" cy="85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20279611">
            <a:off x="5544776" y="4693284"/>
            <a:ext cx="236855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771734" y="5405335"/>
            <a:ext cx="4007886" cy="67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98206" y="3297228"/>
            <a:ext cx="0" cy="2115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914229" y="3297228"/>
            <a:ext cx="18839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775677" y="4244850"/>
            <a:ext cx="13855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5677" y="2533417"/>
            <a:ext cx="0" cy="1711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790145" y="2533099"/>
            <a:ext cx="1270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9" idx="1"/>
          </p:cNvCxnSpPr>
          <p:nvPr/>
        </p:nvCxnSpPr>
        <p:spPr>
          <a:xfrm flipH="1" flipV="1">
            <a:off x="7914229" y="2589614"/>
            <a:ext cx="2916" cy="70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 Box 2"/>
          <p:cNvSpPr txBox="1">
            <a:spLocks noChangeArrowheads="1"/>
          </p:cNvSpPr>
          <p:nvPr/>
        </p:nvSpPr>
        <p:spPr bwMode="auto">
          <a:xfrm rot="16200000">
            <a:off x="6662840" y="3266825"/>
            <a:ext cx="191452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ea typeface="Calibri"/>
                <a:cs typeface="Kartika"/>
              </a:rPr>
              <a:t>ur_id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7401981" y="5087585"/>
            <a:ext cx="1271946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4747406" y="2537758"/>
            <a:ext cx="256675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log_email,log_password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237563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DDE4E6-EFDE-4244-A2B5-5F1542EA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LAB ADMIN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666FCE-2D0D-421E-B2CF-F7EEFDC3D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98" t="13559" r="11750" b="31638"/>
          <a:stretch/>
        </p:blipFill>
        <p:spPr>
          <a:xfrm>
            <a:off x="1472376" y="635619"/>
            <a:ext cx="6884545" cy="63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209BE8-EDB4-4A5C-ACDD-CAE563A8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DOCTOR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C4B1F-1359-44AF-B4D9-4967A474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8" t="11412" r="11407" b="28700"/>
          <a:stretch/>
        </p:blipFill>
        <p:spPr>
          <a:xfrm>
            <a:off x="1645755" y="635618"/>
            <a:ext cx="6502821" cy="64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2CBDD9-A742-4784-A47A-23932882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PATIENT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3E684A-62EE-47BD-990E-850AA79AB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970" t="11407" r="11758" b="21630"/>
          <a:stretch/>
        </p:blipFill>
        <p:spPr>
          <a:xfrm>
            <a:off x="1472377" y="534091"/>
            <a:ext cx="6479431" cy="64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9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2CBDD9-A742-4784-A47A-23932882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HOME ADMIN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5CD47AA-79A7-4AD8-A64E-B86BC951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530" t="11556" r="11726" b="15022"/>
          <a:stretch/>
        </p:blipFill>
        <p:spPr>
          <a:xfrm>
            <a:off x="1802035" y="635619"/>
            <a:ext cx="5501590" cy="63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067" y="1455126"/>
            <a:ext cx="946150" cy="447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DOMICILE ADMIN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54892" y="937059"/>
            <a:ext cx="1753087" cy="52698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registration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24146" y="1805670"/>
            <a:ext cx="1683833" cy="47879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login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30262" y="1464040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2376217" y="1200550"/>
            <a:ext cx="1178675" cy="47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2"/>
          </p:cNvCxnSpPr>
          <p:nvPr/>
        </p:nvCxnSpPr>
        <p:spPr>
          <a:xfrm>
            <a:off x="2376217" y="1678964"/>
            <a:ext cx="1247929" cy="36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544580" y="4042865"/>
            <a:ext cx="1922685" cy="1623629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patient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4376" y="6091353"/>
            <a:ext cx="2117609" cy="652346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view and update complaints status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7934" y="3132649"/>
            <a:ext cx="1972431" cy="4572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update  bed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5044" y="2407622"/>
            <a:ext cx="1959129" cy="54524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domicile data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73083" y="2284460"/>
            <a:ext cx="4151" cy="395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50492" y="3368424"/>
            <a:ext cx="2347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7234" y="2680246"/>
            <a:ext cx="1951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50492" y="2284460"/>
            <a:ext cx="1" cy="108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9544" y="4853742"/>
            <a:ext cx="2170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19544" y="2298573"/>
            <a:ext cx="2" cy="255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01518" y="6400334"/>
            <a:ext cx="2827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001518" y="2257527"/>
            <a:ext cx="7380" cy="41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Internal Storage 295"/>
          <p:cNvSpPr/>
          <p:nvPr/>
        </p:nvSpPr>
        <p:spPr>
          <a:xfrm>
            <a:off x="10623396" y="949479"/>
            <a:ext cx="1104900" cy="3340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0" name="Flowchart: Internal Storage 295"/>
          <p:cNvSpPr/>
          <p:nvPr/>
        </p:nvSpPr>
        <p:spPr>
          <a:xfrm>
            <a:off x="10623396" y="1543879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917117" y="115633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75596" y="1082937"/>
            <a:ext cx="5347800" cy="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" idx="6"/>
          </p:cNvCxnSpPr>
          <p:nvPr/>
        </p:nvCxnSpPr>
        <p:spPr>
          <a:xfrm flipH="1">
            <a:off x="5307979" y="1200549"/>
            <a:ext cx="5315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Internal Storage 295"/>
          <p:cNvSpPr/>
          <p:nvPr/>
        </p:nvSpPr>
        <p:spPr>
          <a:xfrm>
            <a:off x="10606611" y="2074887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tb_center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8" name="Flowchart: Internal Storage 295"/>
          <p:cNvSpPr/>
          <p:nvPr/>
        </p:nvSpPr>
        <p:spPr>
          <a:xfrm>
            <a:off x="10623396" y="3202181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tb_bed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9" name="Flowchart: Internal Storage 295"/>
          <p:cNvSpPr/>
          <p:nvPr/>
        </p:nvSpPr>
        <p:spPr>
          <a:xfrm>
            <a:off x="10623395" y="364257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tb_patient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0" name="Flowchart: Internal Storage 295"/>
          <p:cNvSpPr/>
          <p:nvPr/>
        </p:nvSpPr>
        <p:spPr>
          <a:xfrm>
            <a:off x="10623397" y="414372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tb_status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2" name="Flowchart: Internal Storage 295"/>
          <p:cNvSpPr/>
          <p:nvPr/>
        </p:nvSpPr>
        <p:spPr>
          <a:xfrm>
            <a:off x="10551641" y="499070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tb_disease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3" name="Flowchart: Internal Storage 295"/>
          <p:cNvSpPr/>
          <p:nvPr/>
        </p:nvSpPr>
        <p:spPr>
          <a:xfrm>
            <a:off x="10623396" y="557981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tb_vaccine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4" name="Flowchart: Internal Storage 295"/>
          <p:cNvSpPr/>
          <p:nvPr/>
        </p:nvSpPr>
        <p:spPr>
          <a:xfrm>
            <a:off x="10623396" y="6241266"/>
            <a:ext cx="12749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Times New Roman"/>
                <a:ea typeface="Calibri"/>
                <a:cs typeface="Kartika"/>
              </a:rPr>
              <a:t> </a:t>
            </a: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tb_complaint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5" name="Flowchart: Internal Storage 295"/>
          <p:cNvSpPr/>
          <p:nvPr/>
        </p:nvSpPr>
        <p:spPr>
          <a:xfrm>
            <a:off x="10623396" y="2634735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tb_location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54289" y="1702946"/>
            <a:ext cx="5469107" cy="221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4" idx="6"/>
          </p:cNvCxnSpPr>
          <p:nvPr/>
        </p:nvCxnSpPr>
        <p:spPr>
          <a:xfrm flipH="1">
            <a:off x="5307979" y="1862014"/>
            <a:ext cx="5315417" cy="183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7"/>
          </p:cNvCxnSpPr>
          <p:nvPr/>
        </p:nvCxnSpPr>
        <p:spPr>
          <a:xfrm flipV="1">
            <a:off x="8467265" y="2298573"/>
            <a:ext cx="2156131" cy="188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6"/>
          </p:cNvCxnSpPr>
          <p:nvPr/>
        </p:nvCxnSpPr>
        <p:spPr>
          <a:xfrm>
            <a:off x="8754173" y="2680246"/>
            <a:ext cx="1833345" cy="1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6"/>
          </p:cNvCxnSpPr>
          <p:nvPr/>
        </p:nvCxnSpPr>
        <p:spPr>
          <a:xfrm flipV="1">
            <a:off x="8920365" y="3327648"/>
            <a:ext cx="1703031" cy="3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965687" y="3801640"/>
            <a:ext cx="2675031" cy="34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" idx="6"/>
          </p:cNvCxnSpPr>
          <p:nvPr/>
        </p:nvCxnSpPr>
        <p:spPr>
          <a:xfrm>
            <a:off x="8467265" y="4854680"/>
            <a:ext cx="2112849" cy="20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279338" y="5308839"/>
            <a:ext cx="2344056" cy="43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6"/>
          </p:cNvCxnSpPr>
          <p:nvPr/>
        </p:nvCxnSpPr>
        <p:spPr>
          <a:xfrm flipV="1">
            <a:off x="8941985" y="6296368"/>
            <a:ext cx="1698733" cy="12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5885400" y="805691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9" name="Straight Arrow Connector 108"/>
          <p:cNvCxnSpPr>
            <a:endCxn id="50" idx="2"/>
          </p:cNvCxnSpPr>
          <p:nvPr/>
        </p:nvCxnSpPr>
        <p:spPr>
          <a:xfrm>
            <a:off x="4891466" y="1422377"/>
            <a:ext cx="5731930" cy="12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 Box 2"/>
          <p:cNvSpPr txBox="1">
            <a:spLocks noChangeArrowheads="1"/>
          </p:cNvSpPr>
          <p:nvPr/>
        </p:nvSpPr>
        <p:spPr bwMode="auto">
          <a:xfrm rot="196058">
            <a:off x="7973899" y="123447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 rot="21333616">
            <a:off x="5894105" y="1556754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 rot="21333616">
            <a:off x="6046075" y="1941148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4" name="Text Box 2"/>
          <p:cNvSpPr txBox="1">
            <a:spLocks noChangeArrowheads="1"/>
          </p:cNvSpPr>
          <p:nvPr/>
        </p:nvSpPr>
        <p:spPr bwMode="auto">
          <a:xfrm rot="21162032">
            <a:off x="8414006" y="2067144"/>
            <a:ext cx="212648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ur_id,cen_name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608910" y="2224225"/>
            <a:ext cx="2003504" cy="17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/>
          <p:cNvSpPr txBox="1">
            <a:spLocks noChangeArrowheads="1"/>
          </p:cNvSpPr>
          <p:nvPr/>
        </p:nvSpPr>
        <p:spPr bwMode="auto">
          <a:xfrm rot="21179701">
            <a:off x="9046477" y="2312877"/>
            <a:ext cx="158116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ur_id,cen_id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 rot="289113">
            <a:off x="8956975" y="2831226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8648040" y="3065366"/>
            <a:ext cx="1903601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bed_no,bed_type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,..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 rot="21406231">
            <a:off x="8779605" y="3382332"/>
            <a:ext cx="173858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bed_id,bed_type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844173" y="3368424"/>
            <a:ext cx="1762438" cy="7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 Box 2"/>
          <p:cNvSpPr txBox="1">
            <a:spLocks noChangeArrowheads="1"/>
          </p:cNvSpPr>
          <p:nvPr/>
        </p:nvSpPr>
        <p:spPr bwMode="auto">
          <a:xfrm rot="21161965">
            <a:off x="8845241" y="3663860"/>
            <a:ext cx="140017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/>
              </a:rPr>
              <a:t>pt_name,pt_age</a:t>
            </a:r>
            <a:r>
              <a:rPr lang="en-US" sz="1100" dirty="0">
                <a:solidFill>
                  <a:srgbClr val="000000"/>
                </a:solidFill>
                <a:effectLst/>
                <a:ea typeface="Calibri"/>
              </a:rPr>
              <a:t>,…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8109957" y="3885213"/>
            <a:ext cx="2530762" cy="355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 rot="21174480">
            <a:off x="8651302" y="4032203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8279339" y="4240564"/>
            <a:ext cx="2344058" cy="22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1"/>
          </p:cNvCxnSpPr>
          <p:nvPr/>
        </p:nvCxnSpPr>
        <p:spPr>
          <a:xfrm flipH="1" flipV="1">
            <a:off x="8402856" y="4990704"/>
            <a:ext cx="214878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 Box 2"/>
          <p:cNvSpPr txBox="1">
            <a:spLocks noChangeArrowheads="1"/>
          </p:cNvSpPr>
          <p:nvPr/>
        </p:nvSpPr>
        <p:spPr bwMode="auto">
          <a:xfrm rot="440757">
            <a:off x="8871946" y="4699104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56" name="Straight Arrow Connector 155"/>
          <p:cNvCxnSpPr>
            <a:stCxn id="73" idx="1"/>
            <a:endCxn id="10" idx="5"/>
          </p:cNvCxnSpPr>
          <p:nvPr/>
        </p:nvCxnSpPr>
        <p:spPr>
          <a:xfrm flipH="1" flipV="1">
            <a:off x="8185694" y="5428719"/>
            <a:ext cx="2437702" cy="4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 Box 2"/>
          <p:cNvSpPr txBox="1">
            <a:spLocks noChangeArrowheads="1"/>
          </p:cNvSpPr>
          <p:nvPr/>
        </p:nvSpPr>
        <p:spPr bwMode="auto">
          <a:xfrm rot="663921">
            <a:off x="9054369" y="5307271"/>
            <a:ext cx="128540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62" name="Text Box 2"/>
          <p:cNvSpPr txBox="1">
            <a:spLocks noChangeArrowheads="1"/>
          </p:cNvSpPr>
          <p:nvPr/>
        </p:nvSpPr>
        <p:spPr bwMode="auto">
          <a:xfrm rot="624163">
            <a:off x="8751076" y="5700064"/>
            <a:ext cx="140450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8831146" y="6417526"/>
            <a:ext cx="1792249" cy="14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 Box 2"/>
          <p:cNvSpPr txBox="1">
            <a:spLocks noChangeArrowheads="1"/>
          </p:cNvSpPr>
          <p:nvPr/>
        </p:nvSpPr>
        <p:spPr bwMode="auto">
          <a:xfrm rot="21386161">
            <a:off x="8930145" y="608569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0" name="Text Box 2"/>
          <p:cNvSpPr txBox="1">
            <a:spLocks noChangeArrowheads="1"/>
          </p:cNvSpPr>
          <p:nvPr/>
        </p:nvSpPr>
        <p:spPr bwMode="auto">
          <a:xfrm rot="21337364">
            <a:off x="9092099" y="6488463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5322667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DOMICILE ADMIN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400029" y="4302792"/>
            <a:ext cx="2240690" cy="28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2"/>
          <p:cNvSpPr txBox="1">
            <a:spLocks noChangeArrowheads="1"/>
          </p:cNvSpPr>
          <p:nvPr/>
        </p:nvSpPr>
        <p:spPr bwMode="auto">
          <a:xfrm rot="440757">
            <a:off x="8857945" y="510110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 rot="21174480">
            <a:off x="8788240" y="4392666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8648040" y="2768457"/>
            <a:ext cx="1976705" cy="116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313731" y="2479161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0739032" y="1283489"/>
            <a:ext cx="0" cy="27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10663886" y="2356549"/>
            <a:ext cx="703656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loc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652346" y="2393022"/>
            <a:ext cx="0" cy="24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10815598" y="2977074"/>
            <a:ext cx="72049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cen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0689473" y="1953540"/>
            <a:ext cx="4150" cy="14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0685323" y="1973538"/>
            <a:ext cx="12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98351" y="1973538"/>
            <a:ext cx="0" cy="10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0663887" y="3043935"/>
            <a:ext cx="12344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0674340" y="3043935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10750740" y="123447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ur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10739032" y="4042865"/>
            <a:ext cx="1224736" cy="2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963768" y="4042865"/>
            <a:ext cx="0" cy="81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0750740" y="3575077"/>
            <a:ext cx="1326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2077700" y="3567243"/>
            <a:ext cx="0" cy="24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663886" y="4862615"/>
            <a:ext cx="1299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0693623" y="6039659"/>
            <a:ext cx="1384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663885" y="4869026"/>
            <a:ext cx="1" cy="12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0676590" y="5889746"/>
            <a:ext cx="8733" cy="14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739031" y="3575077"/>
            <a:ext cx="0" cy="7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739031" y="3960708"/>
            <a:ext cx="0" cy="82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0674340" y="3977830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10750739" y="4557876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64" name="Text Box 2"/>
          <p:cNvSpPr txBox="1">
            <a:spLocks noChangeArrowheads="1"/>
          </p:cNvSpPr>
          <p:nvPr/>
        </p:nvSpPr>
        <p:spPr bwMode="auto">
          <a:xfrm>
            <a:off x="10934230" y="597988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3027370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067" y="1455126"/>
            <a:ext cx="946150" cy="447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Calibri"/>
              </a:rPr>
              <a:t>HOSPITAL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ADMIN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54892" y="937059"/>
            <a:ext cx="1753087" cy="52698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registration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24146" y="1805670"/>
            <a:ext cx="1683833" cy="47879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login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30262" y="1464040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2376217" y="1200550"/>
            <a:ext cx="1178675" cy="47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2"/>
          </p:cNvCxnSpPr>
          <p:nvPr/>
        </p:nvCxnSpPr>
        <p:spPr>
          <a:xfrm>
            <a:off x="2376217" y="1678964"/>
            <a:ext cx="1247929" cy="36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544580" y="4042865"/>
            <a:ext cx="1922685" cy="1623629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patient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4376" y="6091353"/>
            <a:ext cx="2117609" cy="652346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view and update complaints status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7934" y="3132649"/>
            <a:ext cx="1972431" cy="4572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update  bed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5044" y="2407622"/>
            <a:ext cx="1959129" cy="54524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hospital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 data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73083" y="2284460"/>
            <a:ext cx="4151" cy="395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50492" y="3368424"/>
            <a:ext cx="2347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7234" y="2680246"/>
            <a:ext cx="1951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50492" y="2284460"/>
            <a:ext cx="1" cy="108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9544" y="4853742"/>
            <a:ext cx="2170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19544" y="2298573"/>
            <a:ext cx="2" cy="255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01518" y="6400334"/>
            <a:ext cx="2827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001518" y="2257527"/>
            <a:ext cx="7380" cy="41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Internal Storage 295"/>
          <p:cNvSpPr/>
          <p:nvPr/>
        </p:nvSpPr>
        <p:spPr>
          <a:xfrm>
            <a:off x="10623396" y="949479"/>
            <a:ext cx="1104900" cy="3340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0" name="Flowchart: Internal Storage 295"/>
          <p:cNvSpPr/>
          <p:nvPr/>
        </p:nvSpPr>
        <p:spPr>
          <a:xfrm>
            <a:off x="10623396" y="1543879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917117" y="115633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75596" y="1082937"/>
            <a:ext cx="5347800" cy="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" idx="6"/>
          </p:cNvCxnSpPr>
          <p:nvPr/>
        </p:nvCxnSpPr>
        <p:spPr>
          <a:xfrm flipH="1">
            <a:off x="5307979" y="1200549"/>
            <a:ext cx="5315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Internal Storage 295"/>
          <p:cNvSpPr/>
          <p:nvPr/>
        </p:nvSpPr>
        <p:spPr>
          <a:xfrm>
            <a:off x="10606611" y="2074887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tb_center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8" name="Flowchart: Internal Storage 295"/>
          <p:cNvSpPr/>
          <p:nvPr/>
        </p:nvSpPr>
        <p:spPr>
          <a:xfrm>
            <a:off x="10623396" y="3202181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tb_bed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9" name="Flowchart: Internal Storage 295"/>
          <p:cNvSpPr/>
          <p:nvPr/>
        </p:nvSpPr>
        <p:spPr>
          <a:xfrm>
            <a:off x="10623395" y="364257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tb_patient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0" name="Flowchart: Internal Storage 295"/>
          <p:cNvSpPr/>
          <p:nvPr/>
        </p:nvSpPr>
        <p:spPr>
          <a:xfrm>
            <a:off x="10623397" y="414372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tb_status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2" name="Flowchart: Internal Storage 295"/>
          <p:cNvSpPr/>
          <p:nvPr/>
        </p:nvSpPr>
        <p:spPr>
          <a:xfrm>
            <a:off x="10551641" y="499070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tb_disease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3" name="Flowchart: Internal Storage 295"/>
          <p:cNvSpPr/>
          <p:nvPr/>
        </p:nvSpPr>
        <p:spPr>
          <a:xfrm>
            <a:off x="10623396" y="557981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tb_vaccine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4" name="Flowchart: Internal Storage 295"/>
          <p:cNvSpPr/>
          <p:nvPr/>
        </p:nvSpPr>
        <p:spPr>
          <a:xfrm>
            <a:off x="10623396" y="6241266"/>
            <a:ext cx="12749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Times New Roman"/>
                <a:ea typeface="Calibri"/>
                <a:cs typeface="Kartika"/>
              </a:rPr>
              <a:t> </a:t>
            </a: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tb_complaint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5" name="Flowchart: Internal Storage 295"/>
          <p:cNvSpPr/>
          <p:nvPr/>
        </p:nvSpPr>
        <p:spPr>
          <a:xfrm>
            <a:off x="10623396" y="2634735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tb_location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54289" y="1702946"/>
            <a:ext cx="5469107" cy="221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4" idx="6"/>
          </p:cNvCxnSpPr>
          <p:nvPr/>
        </p:nvCxnSpPr>
        <p:spPr>
          <a:xfrm flipH="1">
            <a:off x="5307979" y="1862014"/>
            <a:ext cx="5315417" cy="183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7"/>
          </p:cNvCxnSpPr>
          <p:nvPr/>
        </p:nvCxnSpPr>
        <p:spPr>
          <a:xfrm flipV="1">
            <a:off x="8467265" y="2298573"/>
            <a:ext cx="2156131" cy="188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6"/>
          </p:cNvCxnSpPr>
          <p:nvPr/>
        </p:nvCxnSpPr>
        <p:spPr>
          <a:xfrm>
            <a:off x="8754173" y="2680246"/>
            <a:ext cx="1833345" cy="1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6"/>
          </p:cNvCxnSpPr>
          <p:nvPr/>
        </p:nvCxnSpPr>
        <p:spPr>
          <a:xfrm flipV="1">
            <a:off x="8920365" y="3327648"/>
            <a:ext cx="1703031" cy="3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965687" y="3801640"/>
            <a:ext cx="2675031" cy="34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" idx="6"/>
          </p:cNvCxnSpPr>
          <p:nvPr/>
        </p:nvCxnSpPr>
        <p:spPr>
          <a:xfrm>
            <a:off x="8467265" y="4854680"/>
            <a:ext cx="2112849" cy="20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279338" y="5308839"/>
            <a:ext cx="2344056" cy="43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6"/>
          </p:cNvCxnSpPr>
          <p:nvPr/>
        </p:nvCxnSpPr>
        <p:spPr>
          <a:xfrm flipV="1">
            <a:off x="8941985" y="6296368"/>
            <a:ext cx="1698733" cy="12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5885400" y="805691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9" name="Straight Arrow Connector 108"/>
          <p:cNvCxnSpPr>
            <a:endCxn id="50" idx="2"/>
          </p:cNvCxnSpPr>
          <p:nvPr/>
        </p:nvCxnSpPr>
        <p:spPr>
          <a:xfrm>
            <a:off x="4891466" y="1422377"/>
            <a:ext cx="5731930" cy="12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 Box 2"/>
          <p:cNvSpPr txBox="1">
            <a:spLocks noChangeArrowheads="1"/>
          </p:cNvSpPr>
          <p:nvPr/>
        </p:nvSpPr>
        <p:spPr bwMode="auto">
          <a:xfrm rot="196058">
            <a:off x="7973899" y="123447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 rot="21333616">
            <a:off x="5894105" y="1556754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 rot="21333616">
            <a:off x="6046075" y="1941148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4" name="Text Box 2"/>
          <p:cNvSpPr txBox="1">
            <a:spLocks noChangeArrowheads="1"/>
          </p:cNvSpPr>
          <p:nvPr/>
        </p:nvSpPr>
        <p:spPr bwMode="auto">
          <a:xfrm rot="21162032">
            <a:off x="8414006" y="2067144"/>
            <a:ext cx="212648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ur_id,cen_name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608910" y="2224225"/>
            <a:ext cx="2003504" cy="17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/>
          <p:cNvSpPr txBox="1">
            <a:spLocks noChangeArrowheads="1"/>
          </p:cNvSpPr>
          <p:nvPr/>
        </p:nvSpPr>
        <p:spPr bwMode="auto">
          <a:xfrm rot="21179701">
            <a:off x="9046477" y="2312877"/>
            <a:ext cx="158116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ur_id,cen_id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 rot="289113">
            <a:off x="8956975" y="2831226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8648040" y="3065366"/>
            <a:ext cx="1903601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bed_no,bed_type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,..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 rot="21406231">
            <a:off x="8779605" y="3382332"/>
            <a:ext cx="173858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bed_id,bed_type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844173" y="3368424"/>
            <a:ext cx="1762438" cy="7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 Box 2"/>
          <p:cNvSpPr txBox="1">
            <a:spLocks noChangeArrowheads="1"/>
          </p:cNvSpPr>
          <p:nvPr/>
        </p:nvSpPr>
        <p:spPr bwMode="auto">
          <a:xfrm rot="21161965">
            <a:off x="8845241" y="3663860"/>
            <a:ext cx="140017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/>
              </a:rPr>
              <a:t>pt_name,pt_age</a:t>
            </a:r>
            <a:r>
              <a:rPr lang="en-US" sz="1100" dirty="0">
                <a:solidFill>
                  <a:srgbClr val="000000"/>
                </a:solidFill>
                <a:effectLst/>
                <a:ea typeface="Calibri"/>
              </a:rPr>
              <a:t>,…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8109957" y="3885213"/>
            <a:ext cx="2530762" cy="355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 rot="21174480">
            <a:off x="8651302" y="4032203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8279339" y="4240564"/>
            <a:ext cx="2344058" cy="22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1"/>
          </p:cNvCxnSpPr>
          <p:nvPr/>
        </p:nvCxnSpPr>
        <p:spPr>
          <a:xfrm flipH="1" flipV="1">
            <a:off x="8402856" y="4990704"/>
            <a:ext cx="214878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 Box 2"/>
          <p:cNvSpPr txBox="1">
            <a:spLocks noChangeArrowheads="1"/>
          </p:cNvSpPr>
          <p:nvPr/>
        </p:nvSpPr>
        <p:spPr bwMode="auto">
          <a:xfrm rot="440757">
            <a:off x="8871946" y="4699104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56" name="Straight Arrow Connector 155"/>
          <p:cNvCxnSpPr>
            <a:stCxn id="73" idx="1"/>
            <a:endCxn id="10" idx="5"/>
          </p:cNvCxnSpPr>
          <p:nvPr/>
        </p:nvCxnSpPr>
        <p:spPr>
          <a:xfrm flipH="1" flipV="1">
            <a:off x="8185694" y="5428719"/>
            <a:ext cx="2437702" cy="4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 Box 2"/>
          <p:cNvSpPr txBox="1">
            <a:spLocks noChangeArrowheads="1"/>
          </p:cNvSpPr>
          <p:nvPr/>
        </p:nvSpPr>
        <p:spPr bwMode="auto">
          <a:xfrm rot="663921">
            <a:off x="9054369" y="5307271"/>
            <a:ext cx="128540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62" name="Text Box 2"/>
          <p:cNvSpPr txBox="1">
            <a:spLocks noChangeArrowheads="1"/>
          </p:cNvSpPr>
          <p:nvPr/>
        </p:nvSpPr>
        <p:spPr bwMode="auto">
          <a:xfrm rot="624163">
            <a:off x="8751076" y="5700064"/>
            <a:ext cx="140450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8831146" y="6417526"/>
            <a:ext cx="1792249" cy="14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 Box 2"/>
          <p:cNvSpPr txBox="1">
            <a:spLocks noChangeArrowheads="1"/>
          </p:cNvSpPr>
          <p:nvPr/>
        </p:nvSpPr>
        <p:spPr bwMode="auto">
          <a:xfrm rot="21386161">
            <a:off x="8930145" y="608569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0" name="Text Box 2"/>
          <p:cNvSpPr txBox="1">
            <a:spLocks noChangeArrowheads="1"/>
          </p:cNvSpPr>
          <p:nvPr/>
        </p:nvSpPr>
        <p:spPr bwMode="auto">
          <a:xfrm rot="21337364">
            <a:off x="9092099" y="6488463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5322667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HOSPITAL ADMIN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400029" y="4302792"/>
            <a:ext cx="2240690" cy="28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2"/>
          <p:cNvSpPr txBox="1">
            <a:spLocks noChangeArrowheads="1"/>
          </p:cNvSpPr>
          <p:nvPr/>
        </p:nvSpPr>
        <p:spPr bwMode="auto">
          <a:xfrm rot="440757">
            <a:off x="8857945" y="510110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 rot="21174480">
            <a:off x="8788240" y="4392666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8648040" y="2768457"/>
            <a:ext cx="1976705" cy="116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313731" y="2479161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0739032" y="1283489"/>
            <a:ext cx="0" cy="27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10663886" y="2356549"/>
            <a:ext cx="703656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loc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652346" y="2393022"/>
            <a:ext cx="0" cy="24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10815598" y="2977074"/>
            <a:ext cx="72049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cen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0689473" y="1953540"/>
            <a:ext cx="4150" cy="14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0685323" y="1973538"/>
            <a:ext cx="12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98351" y="1973538"/>
            <a:ext cx="0" cy="10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0663887" y="3043935"/>
            <a:ext cx="12344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0674340" y="3043935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10750740" y="123447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ur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10739032" y="4042865"/>
            <a:ext cx="1224736" cy="2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963768" y="4042865"/>
            <a:ext cx="0" cy="81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0750740" y="3575077"/>
            <a:ext cx="1326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2077700" y="3567243"/>
            <a:ext cx="0" cy="24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663886" y="4862615"/>
            <a:ext cx="1299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0693623" y="6039659"/>
            <a:ext cx="1384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663885" y="4869026"/>
            <a:ext cx="1" cy="12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0676590" y="5889746"/>
            <a:ext cx="8733" cy="14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739031" y="3575077"/>
            <a:ext cx="0" cy="7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739031" y="3960708"/>
            <a:ext cx="0" cy="82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0674340" y="3977830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10750739" y="4557876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64" name="Text Box 2"/>
          <p:cNvSpPr txBox="1">
            <a:spLocks noChangeArrowheads="1"/>
          </p:cNvSpPr>
          <p:nvPr/>
        </p:nvSpPr>
        <p:spPr bwMode="auto">
          <a:xfrm>
            <a:off x="10934230" y="597988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2932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067" y="1455126"/>
            <a:ext cx="946150" cy="447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Calibri"/>
              </a:rPr>
              <a:t>CFLTC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ADMIN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54892" y="937059"/>
            <a:ext cx="1753087" cy="52698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registration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24146" y="1805670"/>
            <a:ext cx="1683833" cy="47879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login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30262" y="1464040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2376217" y="1200550"/>
            <a:ext cx="1178675" cy="47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2"/>
          </p:cNvCxnSpPr>
          <p:nvPr/>
        </p:nvCxnSpPr>
        <p:spPr>
          <a:xfrm>
            <a:off x="2376217" y="1678964"/>
            <a:ext cx="1247929" cy="36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544580" y="4042865"/>
            <a:ext cx="1922685" cy="1623629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patient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4376" y="6091353"/>
            <a:ext cx="2117609" cy="652346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view and update complaints status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7934" y="3132649"/>
            <a:ext cx="1972431" cy="4572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update  bed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5044" y="2407622"/>
            <a:ext cx="1959129" cy="54524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CFLTC 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data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73083" y="2284460"/>
            <a:ext cx="4151" cy="395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50492" y="3368424"/>
            <a:ext cx="2347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7234" y="2680246"/>
            <a:ext cx="1951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50492" y="2284460"/>
            <a:ext cx="1" cy="108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9544" y="4853742"/>
            <a:ext cx="2170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19544" y="2298573"/>
            <a:ext cx="2" cy="255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01518" y="6400334"/>
            <a:ext cx="2827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001518" y="2257527"/>
            <a:ext cx="7380" cy="41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Internal Storage 295"/>
          <p:cNvSpPr/>
          <p:nvPr/>
        </p:nvSpPr>
        <p:spPr>
          <a:xfrm>
            <a:off x="10623396" y="949479"/>
            <a:ext cx="1104900" cy="3340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0" name="Flowchart: Internal Storage 295"/>
          <p:cNvSpPr/>
          <p:nvPr/>
        </p:nvSpPr>
        <p:spPr>
          <a:xfrm>
            <a:off x="10623396" y="1543879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917117" y="115633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75596" y="1082937"/>
            <a:ext cx="5347800" cy="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" idx="6"/>
          </p:cNvCxnSpPr>
          <p:nvPr/>
        </p:nvCxnSpPr>
        <p:spPr>
          <a:xfrm flipH="1">
            <a:off x="5307979" y="1200549"/>
            <a:ext cx="5315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Internal Storage 295"/>
          <p:cNvSpPr/>
          <p:nvPr/>
        </p:nvSpPr>
        <p:spPr>
          <a:xfrm>
            <a:off x="10606611" y="2074887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tb_center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8" name="Flowchart: Internal Storage 295"/>
          <p:cNvSpPr/>
          <p:nvPr/>
        </p:nvSpPr>
        <p:spPr>
          <a:xfrm>
            <a:off x="10623396" y="3202181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tb_bed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9" name="Flowchart: Internal Storage 295"/>
          <p:cNvSpPr/>
          <p:nvPr/>
        </p:nvSpPr>
        <p:spPr>
          <a:xfrm>
            <a:off x="10623395" y="364257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tb_patient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0" name="Flowchart: Internal Storage 295"/>
          <p:cNvSpPr/>
          <p:nvPr/>
        </p:nvSpPr>
        <p:spPr>
          <a:xfrm>
            <a:off x="10623397" y="414372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tb_status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2" name="Flowchart: Internal Storage 295"/>
          <p:cNvSpPr/>
          <p:nvPr/>
        </p:nvSpPr>
        <p:spPr>
          <a:xfrm>
            <a:off x="10551641" y="499070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tb_disease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3" name="Flowchart: Internal Storage 295"/>
          <p:cNvSpPr/>
          <p:nvPr/>
        </p:nvSpPr>
        <p:spPr>
          <a:xfrm>
            <a:off x="10623396" y="557981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tb_vaccine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4" name="Flowchart: Internal Storage 295"/>
          <p:cNvSpPr/>
          <p:nvPr/>
        </p:nvSpPr>
        <p:spPr>
          <a:xfrm>
            <a:off x="10623396" y="6241266"/>
            <a:ext cx="12749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Times New Roman"/>
                <a:ea typeface="Calibri"/>
                <a:cs typeface="Kartika"/>
              </a:rPr>
              <a:t> </a:t>
            </a: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tb_complaint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5" name="Flowchart: Internal Storage 295"/>
          <p:cNvSpPr/>
          <p:nvPr/>
        </p:nvSpPr>
        <p:spPr>
          <a:xfrm>
            <a:off x="10623396" y="2634735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tb_location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54289" y="1702946"/>
            <a:ext cx="5469107" cy="221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4" idx="6"/>
          </p:cNvCxnSpPr>
          <p:nvPr/>
        </p:nvCxnSpPr>
        <p:spPr>
          <a:xfrm flipH="1">
            <a:off x="5307979" y="1862014"/>
            <a:ext cx="5315417" cy="183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7"/>
          </p:cNvCxnSpPr>
          <p:nvPr/>
        </p:nvCxnSpPr>
        <p:spPr>
          <a:xfrm flipV="1">
            <a:off x="8467265" y="2298573"/>
            <a:ext cx="2156131" cy="188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6"/>
          </p:cNvCxnSpPr>
          <p:nvPr/>
        </p:nvCxnSpPr>
        <p:spPr>
          <a:xfrm>
            <a:off x="8754173" y="2680246"/>
            <a:ext cx="1833345" cy="1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6"/>
          </p:cNvCxnSpPr>
          <p:nvPr/>
        </p:nvCxnSpPr>
        <p:spPr>
          <a:xfrm flipV="1">
            <a:off x="8920365" y="3327648"/>
            <a:ext cx="1703031" cy="3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965687" y="3801640"/>
            <a:ext cx="2675031" cy="34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" idx="6"/>
          </p:cNvCxnSpPr>
          <p:nvPr/>
        </p:nvCxnSpPr>
        <p:spPr>
          <a:xfrm>
            <a:off x="8467265" y="4854680"/>
            <a:ext cx="2112849" cy="20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279338" y="5308839"/>
            <a:ext cx="2344056" cy="43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6"/>
          </p:cNvCxnSpPr>
          <p:nvPr/>
        </p:nvCxnSpPr>
        <p:spPr>
          <a:xfrm flipV="1">
            <a:off x="8941985" y="6296368"/>
            <a:ext cx="1698733" cy="12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5885400" y="805691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9" name="Straight Arrow Connector 108"/>
          <p:cNvCxnSpPr>
            <a:endCxn id="50" idx="2"/>
          </p:cNvCxnSpPr>
          <p:nvPr/>
        </p:nvCxnSpPr>
        <p:spPr>
          <a:xfrm>
            <a:off x="4891466" y="1422377"/>
            <a:ext cx="5731930" cy="12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 Box 2"/>
          <p:cNvSpPr txBox="1">
            <a:spLocks noChangeArrowheads="1"/>
          </p:cNvSpPr>
          <p:nvPr/>
        </p:nvSpPr>
        <p:spPr bwMode="auto">
          <a:xfrm rot="196058">
            <a:off x="7973899" y="123447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 rot="21333616">
            <a:off x="5894105" y="1556754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 rot="21333616">
            <a:off x="6046075" y="1941148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4" name="Text Box 2"/>
          <p:cNvSpPr txBox="1">
            <a:spLocks noChangeArrowheads="1"/>
          </p:cNvSpPr>
          <p:nvPr/>
        </p:nvSpPr>
        <p:spPr bwMode="auto">
          <a:xfrm rot="21162032">
            <a:off x="8414006" y="2067144"/>
            <a:ext cx="212648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ur_id,cen_name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608910" y="2224225"/>
            <a:ext cx="2003504" cy="17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/>
          <p:cNvSpPr txBox="1">
            <a:spLocks noChangeArrowheads="1"/>
          </p:cNvSpPr>
          <p:nvPr/>
        </p:nvSpPr>
        <p:spPr bwMode="auto">
          <a:xfrm rot="21179701">
            <a:off x="9046477" y="2312877"/>
            <a:ext cx="158116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ur_id,cen_id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 rot="289113">
            <a:off x="8956975" y="2831226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8648040" y="3065366"/>
            <a:ext cx="1903601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bed_no,bed_type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,..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 rot="21406231">
            <a:off x="8779605" y="3382332"/>
            <a:ext cx="173858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bed_id,bed_type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844173" y="3368424"/>
            <a:ext cx="1762438" cy="7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 Box 2"/>
          <p:cNvSpPr txBox="1">
            <a:spLocks noChangeArrowheads="1"/>
          </p:cNvSpPr>
          <p:nvPr/>
        </p:nvSpPr>
        <p:spPr bwMode="auto">
          <a:xfrm rot="21161965">
            <a:off x="8845241" y="3663860"/>
            <a:ext cx="140017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/>
              </a:rPr>
              <a:t>pt_name,pt_age</a:t>
            </a:r>
            <a:r>
              <a:rPr lang="en-US" sz="1100" dirty="0">
                <a:solidFill>
                  <a:srgbClr val="000000"/>
                </a:solidFill>
                <a:effectLst/>
                <a:ea typeface="Calibri"/>
              </a:rPr>
              <a:t>,…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8109957" y="3885213"/>
            <a:ext cx="2530762" cy="355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 rot="21174480">
            <a:off x="8651302" y="4032203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8279339" y="4240564"/>
            <a:ext cx="2344058" cy="22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1"/>
          </p:cNvCxnSpPr>
          <p:nvPr/>
        </p:nvCxnSpPr>
        <p:spPr>
          <a:xfrm flipH="1" flipV="1">
            <a:off x="8402856" y="4990704"/>
            <a:ext cx="214878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 Box 2"/>
          <p:cNvSpPr txBox="1">
            <a:spLocks noChangeArrowheads="1"/>
          </p:cNvSpPr>
          <p:nvPr/>
        </p:nvSpPr>
        <p:spPr bwMode="auto">
          <a:xfrm rot="440757">
            <a:off x="8871946" y="4699104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56" name="Straight Arrow Connector 155"/>
          <p:cNvCxnSpPr>
            <a:stCxn id="73" idx="1"/>
            <a:endCxn id="10" idx="5"/>
          </p:cNvCxnSpPr>
          <p:nvPr/>
        </p:nvCxnSpPr>
        <p:spPr>
          <a:xfrm flipH="1" flipV="1">
            <a:off x="8185694" y="5428719"/>
            <a:ext cx="2437702" cy="4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 Box 2"/>
          <p:cNvSpPr txBox="1">
            <a:spLocks noChangeArrowheads="1"/>
          </p:cNvSpPr>
          <p:nvPr/>
        </p:nvSpPr>
        <p:spPr bwMode="auto">
          <a:xfrm rot="663921">
            <a:off x="9054369" y="5307271"/>
            <a:ext cx="128540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62" name="Text Box 2"/>
          <p:cNvSpPr txBox="1">
            <a:spLocks noChangeArrowheads="1"/>
          </p:cNvSpPr>
          <p:nvPr/>
        </p:nvSpPr>
        <p:spPr bwMode="auto">
          <a:xfrm rot="624163">
            <a:off x="8751076" y="5700064"/>
            <a:ext cx="140450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8831146" y="6417526"/>
            <a:ext cx="1792249" cy="14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 Box 2"/>
          <p:cNvSpPr txBox="1">
            <a:spLocks noChangeArrowheads="1"/>
          </p:cNvSpPr>
          <p:nvPr/>
        </p:nvSpPr>
        <p:spPr bwMode="auto">
          <a:xfrm rot="21386161">
            <a:off x="8930145" y="608569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0" name="Text Box 2"/>
          <p:cNvSpPr txBox="1">
            <a:spLocks noChangeArrowheads="1"/>
          </p:cNvSpPr>
          <p:nvPr/>
        </p:nvSpPr>
        <p:spPr bwMode="auto">
          <a:xfrm rot="21337364">
            <a:off x="9092099" y="6488463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5322667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CFLTC ADMIN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400029" y="4302792"/>
            <a:ext cx="2240690" cy="28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2"/>
          <p:cNvSpPr txBox="1">
            <a:spLocks noChangeArrowheads="1"/>
          </p:cNvSpPr>
          <p:nvPr/>
        </p:nvSpPr>
        <p:spPr bwMode="auto">
          <a:xfrm rot="440757">
            <a:off x="8857945" y="510110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 rot="21174480">
            <a:off x="8788240" y="4392666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8648040" y="2768457"/>
            <a:ext cx="1976705" cy="116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313731" y="2479161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0739032" y="1283489"/>
            <a:ext cx="0" cy="27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10663886" y="2356549"/>
            <a:ext cx="703656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loc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652346" y="2393022"/>
            <a:ext cx="0" cy="24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10815598" y="2977074"/>
            <a:ext cx="72049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cen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0689473" y="1953540"/>
            <a:ext cx="4150" cy="14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0685323" y="1973538"/>
            <a:ext cx="12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98351" y="1973538"/>
            <a:ext cx="0" cy="10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0663887" y="3043935"/>
            <a:ext cx="12344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0674340" y="3043935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10750740" y="123447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ur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10739032" y="4042865"/>
            <a:ext cx="1224736" cy="2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963768" y="4042865"/>
            <a:ext cx="0" cy="81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0750740" y="3575077"/>
            <a:ext cx="1326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2077700" y="3567243"/>
            <a:ext cx="0" cy="24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663886" y="4862615"/>
            <a:ext cx="1299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0693623" y="6039659"/>
            <a:ext cx="1384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663885" y="4869026"/>
            <a:ext cx="1" cy="12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0676590" y="5889746"/>
            <a:ext cx="8733" cy="14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739031" y="3575077"/>
            <a:ext cx="0" cy="7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739031" y="3960708"/>
            <a:ext cx="0" cy="82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0674340" y="3977830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10750739" y="4557876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64" name="Text Box 2"/>
          <p:cNvSpPr txBox="1">
            <a:spLocks noChangeArrowheads="1"/>
          </p:cNvSpPr>
          <p:nvPr/>
        </p:nvSpPr>
        <p:spPr bwMode="auto">
          <a:xfrm>
            <a:off x="10934230" y="597988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3463155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067" y="1455126"/>
            <a:ext cx="946150" cy="447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Calibri"/>
              </a:rPr>
              <a:t>CSLTC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/>
                <a:ea typeface="Calibri"/>
              </a:rPr>
              <a:t> ADMIN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54892" y="937059"/>
            <a:ext cx="1753087" cy="52698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registration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24146" y="1805670"/>
            <a:ext cx="1683833" cy="47879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login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30262" y="1464040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2376217" y="1200550"/>
            <a:ext cx="1178675" cy="47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2"/>
          </p:cNvCxnSpPr>
          <p:nvPr/>
        </p:nvCxnSpPr>
        <p:spPr>
          <a:xfrm>
            <a:off x="2376217" y="1678964"/>
            <a:ext cx="1247929" cy="36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544580" y="4042865"/>
            <a:ext cx="1922685" cy="1623629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patient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4376" y="6091353"/>
            <a:ext cx="2117609" cy="652346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view and update complaints status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7934" y="3132649"/>
            <a:ext cx="1972431" cy="4572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update  bed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5044" y="2407622"/>
            <a:ext cx="1959129" cy="54524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/update 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CSLTC 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data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73083" y="2284460"/>
            <a:ext cx="4151" cy="395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50492" y="3368424"/>
            <a:ext cx="2347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7234" y="2680246"/>
            <a:ext cx="1951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50492" y="2284460"/>
            <a:ext cx="1" cy="108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9544" y="4853742"/>
            <a:ext cx="2170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19544" y="2298573"/>
            <a:ext cx="2" cy="255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01518" y="6400334"/>
            <a:ext cx="2827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001518" y="2257527"/>
            <a:ext cx="7380" cy="41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Internal Storage 295"/>
          <p:cNvSpPr/>
          <p:nvPr/>
        </p:nvSpPr>
        <p:spPr>
          <a:xfrm>
            <a:off x="10623396" y="949479"/>
            <a:ext cx="1104900" cy="3340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0" name="Flowchart: Internal Storage 295"/>
          <p:cNvSpPr/>
          <p:nvPr/>
        </p:nvSpPr>
        <p:spPr>
          <a:xfrm>
            <a:off x="10623396" y="1543879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917117" y="115633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75596" y="1082937"/>
            <a:ext cx="5347800" cy="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" idx="6"/>
          </p:cNvCxnSpPr>
          <p:nvPr/>
        </p:nvCxnSpPr>
        <p:spPr>
          <a:xfrm flipH="1">
            <a:off x="5307979" y="1200549"/>
            <a:ext cx="5315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Internal Storage 295"/>
          <p:cNvSpPr/>
          <p:nvPr/>
        </p:nvSpPr>
        <p:spPr>
          <a:xfrm>
            <a:off x="10606611" y="2074887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tb_center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8" name="Flowchart: Internal Storage 295"/>
          <p:cNvSpPr/>
          <p:nvPr/>
        </p:nvSpPr>
        <p:spPr>
          <a:xfrm>
            <a:off x="10623396" y="3202181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tb_bed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69" name="Flowchart: Internal Storage 295"/>
          <p:cNvSpPr/>
          <p:nvPr/>
        </p:nvSpPr>
        <p:spPr>
          <a:xfrm>
            <a:off x="10623395" y="364257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tb_patient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0" name="Flowchart: Internal Storage 295"/>
          <p:cNvSpPr/>
          <p:nvPr/>
        </p:nvSpPr>
        <p:spPr>
          <a:xfrm>
            <a:off x="10623397" y="414372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tb_status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2" name="Flowchart: Internal Storage 295"/>
          <p:cNvSpPr/>
          <p:nvPr/>
        </p:nvSpPr>
        <p:spPr>
          <a:xfrm>
            <a:off x="10551641" y="499070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tb_disease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3" name="Flowchart: Internal Storage 295"/>
          <p:cNvSpPr/>
          <p:nvPr/>
        </p:nvSpPr>
        <p:spPr>
          <a:xfrm>
            <a:off x="10623396" y="557981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tb_vaccine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4" name="Flowchart: Internal Storage 295"/>
          <p:cNvSpPr/>
          <p:nvPr/>
        </p:nvSpPr>
        <p:spPr>
          <a:xfrm>
            <a:off x="10623396" y="6241266"/>
            <a:ext cx="12749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Times New Roman"/>
                <a:ea typeface="Calibri"/>
                <a:cs typeface="Kartika"/>
              </a:rPr>
              <a:t> </a:t>
            </a: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tb_complaint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75" name="Flowchart: Internal Storage 295"/>
          <p:cNvSpPr/>
          <p:nvPr/>
        </p:nvSpPr>
        <p:spPr>
          <a:xfrm>
            <a:off x="10623396" y="2634735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tb_location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54289" y="1702946"/>
            <a:ext cx="5469107" cy="221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4" idx="6"/>
          </p:cNvCxnSpPr>
          <p:nvPr/>
        </p:nvCxnSpPr>
        <p:spPr>
          <a:xfrm flipH="1">
            <a:off x="5307979" y="1862014"/>
            <a:ext cx="5315417" cy="183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7"/>
          </p:cNvCxnSpPr>
          <p:nvPr/>
        </p:nvCxnSpPr>
        <p:spPr>
          <a:xfrm flipV="1">
            <a:off x="8467265" y="2298573"/>
            <a:ext cx="2156131" cy="188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6"/>
          </p:cNvCxnSpPr>
          <p:nvPr/>
        </p:nvCxnSpPr>
        <p:spPr>
          <a:xfrm>
            <a:off x="8754173" y="2680246"/>
            <a:ext cx="1833345" cy="1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6"/>
          </p:cNvCxnSpPr>
          <p:nvPr/>
        </p:nvCxnSpPr>
        <p:spPr>
          <a:xfrm flipV="1">
            <a:off x="8920365" y="3327648"/>
            <a:ext cx="1703031" cy="3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965687" y="3801640"/>
            <a:ext cx="2675031" cy="34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" idx="6"/>
          </p:cNvCxnSpPr>
          <p:nvPr/>
        </p:nvCxnSpPr>
        <p:spPr>
          <a:xfrm>
            <a:off x="8467265" y="4854680"/>
            <a:ext cx="2112849" cy="20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279338" y="5308839"/>
            <a:ext cx="2344056" cy="43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6"/>
          </p:cNvCxnSpPr>
          <p:nvPr/>
        </p:nvCxnSpPr>
        <p:spPr>
          <a:xfrm flipV="1">
            <a:off x="8941985" y="6296368"/>
            <a:ext cx="1698733" cy="12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5885400" y="805691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9" name="Straight Arrow Connector 108"/>
          <p:cNvCxnSpPr>
            <a:endCxn id="50" idx="2"/>
          </p:cNvCxnSpPr>
          <p:nvPr/>
        </p:nvCxnSpPr>
        <p:spPr>
          <a:xfrm>
            <a:off x="4891466" y="1422377"/>
            <a:ext cx="5731930" cy="12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 Box 2"/>
          <p:cNvSpPr txBox="1">
            <a:spLocks noChangeArrowheads="1"/>
          </p:cNvSpPr>
          <p:nvPr/>
        </p:nvSpPr>
        <p:spPr bwMode="auto">
          <a:xfrm rot="196058">
            <a:off x="7973899" y="1234475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 rot="21333616">
            <a:off x="5894105" y="1556754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 rot="21333616">
            <a:off x="6046075" y="1941148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4" name="Text Box 2"/>
          <p:cNvSpPr txBox="1">
            <a:spLocks noChangeArrowheads="1"/>
          </p:cNvSpPr>
          <p:nvPr/>
        </p:nvSpPr>
        <p:spPr bwMode="auto">
          <a:xfrm rot="21162032">
            <a:off x="8414006" y="2067144"/>
            <a:ext cx="212648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ur_id,cen_name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608910" y="2224225"/>
            <a:ext cx="2003504" cy="17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/>
          <p:cNvSpPr txBox="1">
            <a:spLocks noChangeArrowheads="1"/>
          </p:cNvSpPr>
          <p:nvPr/>
        </p:nvSpPr>
        <p:spPr bwMode="auto">
          <a:xfrm rot="21179701">
            <a:off x="9046477" y="2312877"/>
            <a:ext cx="158116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ur_id,cen_id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 rot="289113">
            <a:off x="8956975" y="2831226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8648040" y="3065366"/>
            <a:ext cx="1903601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bed_no,bed_type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,..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 rot="21406231">
            <a:off x="8779605" y="3382332"/>
            <a:ext cx="173858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bed_id,bed_type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844173" y="3368424"/>
            <a:ext cx="1762438" cy="7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 Box 2"/>
          <p:cNvSpPr txBox="1">
            <a:spLocks noChangeArrowheads="1"/>
          </p:cNvSpPr>
          <p:nvPr/>
        </p:nvSpPr>
        <p:spPr bwMode="auto">
          <a:xfrm rot="21161965">
            <a:off x="8845241" y="3663860"/>
            <a:ext cx="140017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/>
              </a:rPr>
              <a:t>pt_name,pt_age</a:t>
            </a:r>
            <a:r>
              <a:rPr lang="en-US" sz="1100" dirty="0">
                <a:solidFill>
                  <a:srgbClr val="000000"/>
                </a:solidFill>
                <a:effectLst/>
                <a:ea typeface="Calibri"/>
              </a:rPr>
              <a:t>,…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8109957" y="3885213"/>
            <a:ext cx="2530762" cy="355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 rot="21174480">
            <a:off x="8651302" y="4032203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8279339" y="4240564"/>
            <a:ext cx="2344058" cy="22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1"/>
          </p:cNvCxnSpPr>
          <p:nvPr/>
        </p:nvCxnSpPr>
        <p:spPr>
          <a:xfrm flipH="1" flipV="1">
            <a:off x="8402856" y="4990704"/>
            <a:ext cx="214878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 Box 2"/>
          <p:cNvSpPr txBox="1">
            <a:spLocks noChangeArrowheads="1"/>
          </p:cNvSpPr>
          <p:nvPr/>
        </p:nvSpPr>
        <p:spPr bwMode="auto">
          <a:xfrm rot="440757">
            <a:off x="8871946" y="4699104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56" name="Straight Arrow Connector 155"/>
          <p:cNvCxnSpPr>
            <a:stCxn id="73" idx="1"/>
            <a:endCxn id="10" idx="5"/>
          </p:cNvCxnSpPr>
          <p:nvPr/>
        </p:nvCxnSpPr>
        <p:spPr>
          <a:xfrm flipH="1" flipV="1">
            <a:off x="8185694" y="5428719"/>
            <a:ext cx="2437702" cy="4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 Box 2"/>
          <p:cNvSpPr txBox="1">
            <a:spLocks noChangeArrowheads="1"/>
          </p:cNvSpPr>
          <p:nvPr/>
        </p:nvSpPr>
        <p:spPr bwMode="auto">
          <a:xfrm rot="663921">
            <a:off x="9054369" y="5307271"/>
            <a:ext cx="1285402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62" name="Text Box 2"/>
          <p:cNvSpPr txBox="1">
            <a:spLocks noChangeArrowheads="1"/>
          </p:cNvSpPr>
          <p:nvPr/>
        </p:nvSpPr>
        <p:spPr bwMode="auto">
          <a:xfrm rot="624163">
            <a:off x="8751076" y="5700064"/>
            <a:ext cx="140450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Pt_id,ur_id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8831146" y="6417526"/>
            <a:ext cx="1792249" cy="14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 Box 2"/>
          <p:cNvSpPr txBox="1">
            <a:spLocks noChangeArrowheads="1"/>
          </p:cNvSpPr>
          <p:nvPr/>
        </p:nvSpPr>
        <p:spPr bwMode="auto">
          <a:xfrm rot="21386161">
            <a:off x="8930145" y="608569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0" name="Text Box 2"/>
          <p:cNvSpPr txBox="1">
            <a:spLocks noChangeArrowheads="1"/>
          </p:cNvSpPr>
          <p:nvPr/>
        </p:nvSpPr>
        <p:spPr bwMode="auto">
          <a:xfrm rot="21337364">
            <a:off x="9092099" y="6488463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Pt_id,comp_id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77" y="153441"/>
            <a:ext cx="5322667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CSLTC ADMIN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400029" y="4302792"/>
            <a:ext cx="2240690" cy="28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2"/>
          <p:cNvSpPr txBox="1">
            <a:spLocks noChangeArrowheads="1"/>
          </p:cNvSpPr>
          <p:nvPr/>
        </p:nvSpPr>
        <p:spPr bwMode="auto">
          <a:xfrm rot="440757">
            <a:off x="8857945" y="5101101"/>
            <a:ext cx="1490673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Pt_id,pre_dis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 rot="21174480">
            <a:off x="8788240" y="4392666"/>
            <a:ext cx="1475170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a typeface="Calibri"/>
              </a:rPr>
              <a:t>pt_id,pt_status</a:t>
            </a:r>
            <a:r>
              <a:rPr lang="en-US" sz="1200" dirty="0">
                <a:solidFill>
                  <a:srgbClr val="000000"/>
                </a:solidFill>
                <a:ea typeface="Calibri"/>
              </a:rPr>
              <a:t>,…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8648040" y="2768457"/>
            <a:ext cx="1976705" cy="116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313731" y="2479161"/>
            <a:ext cx="14370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/>
              </a:rPr>
              <a:t>loc_longitude</a:t>
            </a:r>
            <a:r>
              <a:rPr lang="en-US" sz="1200" dirty="0">
                <a:solidFill>
                  <a:srgbClr val="000000"/>
                </a:solidFill>
                <a:effectLst/>
                <a:ea typeface="Calibri"/>
              </a:rPr>
              <a:t>…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0739032" y="1283489"/>
            <a:ext cx="0" cy="27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10663886" y="2356549"/>
            <a:ext cx="703656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loc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652346" y="2393022"/>
            <a:ext cx="0" cy="24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10815598" y="2977074"/>
            <a:ext cx="72049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cen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0689473" y="1953540"/>
            <a:ext cx="4150" cy="14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0685323" y="1973538"/>
            <a:ext cx="12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98351" y="1973538"/>
            <a:ext cx="0" cy="10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0663887" y="3043935"/>
            <a:ext cx="12344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0674340" y="3043935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10750740" y="123447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ur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10739032" y="4042865"/>
            <a:ext cx="1224736" cy="2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963768" y="4042865"/>
            <a:ext cx="0" cy="810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0750740" y="3575077"/>
            <a:ext cx="1326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2077700" y="3567243"/>
            <a:ext cx="0" cy="24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663886" y="4862615"/>
            <a:ext cx="1299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0693623" y="6039659"/>
            <a:ext cx="1384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663885" y="4869026"/>
            <a:ext cx="1" cy="12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0676590" y="5889746"/>
            <a:ext cx="8733" cy="14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739031" y="3575077"/>
            <a:ext cx="0" cy="7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739031" y="3960708"/>
            <a:ext cx="0" cy="82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0674340" y="3977830"/>
            <a:ext cx="7238" cy="15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10750739" y="4557876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64" name="Text Box 2"/>
          <p:cNvSpPr txBox="1">
            <a:spLocks noChangeArrowheads="1"/>
          </p:cNvSpPr>
          <p:nvPr/>
        </p:nvSpPr>
        <p:spPr bwMode="auto">
          <a:xfrm>
            <a:off x="10934230" y="5979885"/>
            <a:ext cx="55498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</a:t>
            </a:r>
            <a:r>
              <a:rPr lang="en-IN" sz="1200" dirty="0" err="1">
                <a:effectLst/>
                <a:ea typeface="Calibri"/>
                <a:cs typeface="Kartika"/>
              </a:rPr>
              <a:t>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462953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177" y="1206529"/>
            <a:ext cx="946150" cy="447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Calibri"/>
              </a:rPr>
              <a:t>DMO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43002" y="521438"/>
            <a:ext cx="1753087" cy="52698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registration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12256" y="1390049"/>
            <a:ext cx="1683833" cy="47879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login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8372" y="1048419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2364327" y="784929"/>
            <a:ext cx="1178675" cy="47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2"/>
          </p:cNvCxnSpPr>
          <p:nvPr/>
        </p:nvCxnSpPr>
        <p:spPr>
          <a:xfrm>
            <a:off x="2364327" y="1430367"/>
            <a:ext cx="1247929" cy="199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03217" y="1868839"/>
            <a:ext cx="0" cy="2079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Internal Storage 295"/>
          <p:cNvSpPr/>
          <p:nvPr/>
        </p:nvSpPr>
        <p:spPr>
          <a:xfrm>
            <a:off x="10611506" y="533858"/>
            <a:ext cx="1104900" cy="3340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0" name="Flowchart: Internal Storage 295"/>
          <p:cNvSpPr/>
          <p:nvPr/>
        </p:nvSpPr>
        <p:spPr>
          <a:xfrm>
            <a:off x="10623396" y="1280388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905227" y="740714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63706" y="667316"/>
            <a:ext cx="5347800" cy="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" idx="6"/>
          </p:cNvCxnSpPr>
          <p:nvPr/>
        </p:nvCxnSpPr>
        <p:spPr>
          <a:xfrm flipH="1">
            <a:off x="5296089" y="784928"/>
            <a:ext cx="5315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42399" y="1398195"/>
            <a:ext cx="5469107" cy="11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4" idx="6"/>
          </p:cNvCxnSpPr>
          <p:nvPr/>
        </p:nvCxnSpPr>
        <p:spPr>
          <a:xfrm flipH="1">
            <a:off x="5296089" y="1598523"/>
            <a:ext cx="5327307" cy="3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5873510" y="390070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9" name="Straight Arrow Connector 108"/>
          <p:cNvCxnSpPr>
            <a:endCxn id="50" idx="2"/>
          </p:cNvCxnSpPr>
          <p:nvPr/>
        </p:nvCxnSpPr>
        <p:spPr>
          <a:xfrm>
            <a:off x="4879576" y="1006756"/>
            <a:ext cx="5743820" cy="27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 Box 2"/>
          <p:cNvSpPr txBox="1">
            <a:spLocks noChangeArrowheads="1"/>
          </p:cNvSpPr>
          <p:nvPr/>
        </p:nvSpPr>
        <p:spPr bwMode="auto">
          <a:xfrm rot="16200000">
            <a:off x="10188686" y="875010"/>
            <a:ext cx="7116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ur_id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5882215" y="1141133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 rot="20523489">
            <a:off x="6804449" y="2383193"/>
            <a:ext cx="111227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d</a:t>
            </a:r>
            <a:r>
              <a:rPr lang="en-US" sz="1100" dirty="0" err="1">
                <a:effectLst/>
                <a:ea typeface="Calibri"/>
                <a:cs typeface="Kartika"/>
              </a:rPr>
              <a:t>oc_status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813987" y="3000158"/>
            <a:ext cx="1887895" cy="186201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Search /view</a:t>
            </a:r>
          </a:p>
        </p:txBody>
      </p:sp>
      <p:sp>
        <p:nvSpPr>
          <p:cNvPr id="91" name="Oval 90"/>
          <p:cNvSpPr/>
          <p:nvPr/>
        </p:nvSpPr>
        <p:spPr>
          <a:xfrm>
            <a:off x="5370632" y="5593560"/>
            <a:ext cx="1683833" cy="5967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 death report problems</a:t>
            </a:r>
          </a:p>
        </p:txBody>
      </p:sp>
      <p:sp>
        <p:nvSpPr>
          <p:cNvPr id="95" name="Oval 94"/>
          <p:cNvSpPr/>
          <p:nvPr/>
        </p:nvSpPr>
        <p:spPr>
          <a:xfrm>
            <a:off x="5370633" y="6244463"/>
            <a:ext cx="1683833" cy="5967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View unsolved complaints</a:t>
            </a:r>
          </a:p>
        </p:txBody>
      </p:sp>
      <p:cxnSp>
        <p:nvCxnSpPr>
          <p:cNvPr id="125" name="Straight Connector 124"/>
          <p:cNvCxnSpPr>
            <a:stCxn id="4" idx="3"/>
          </p:cNvCxnSpPr>
          <p:nvPr/>
        </p:nvCxnSpPr>
        <p:spPr>
          <a:xfrm>
            <a:off x="3858848" y="1798722"/>
            <a:ext cx="47108" cy="4092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91" idx="2"/>
          </p:cNvCxnSpPr>
          <p:nvPr/>
        </p:nvCxnSpPr>
        <p:spPr>
          <a:xfrm>
            <a:off x="3905956" y="5891910"/>
            <a:ext cx="1464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95" idx="2"/>
          </p:cNvCxnSpPr>
          <p:nvPr/>
        </p:nvCxnSpPr>
        <p:spPr>
          <a:xfrm>
            <a:off x="3803858" y="6542813"/>
            <a:ext cx="1566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785949" y="1767748"/>
            <a:ext cx="17909" cy="4775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Internal Storage 295"/>
          <p:cNvSpPr/>
          <p:nvPr/>
        </p:nvSpPr>
        <p:spPr>
          <a:xfrm>
            <a:off x="9408543" y="5830260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tb_death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32" name="Flowchart: Internal Storage 295"/>
          <p:cNvSpPr/>
          <p:nvPr/>
        </p:nvSpPr>
        <p:spPr>
          <a:xfrm>
            <a:off x="9409768" y="6383745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Times New Roman"/>
                <a:ea typeface="Calibri"/>
                <a:cs typeface="Kartika"/>
              </a:rPr>
              <a:t> </a:t>
            </a: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tb_complaint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50" name="Straight Arrow Connector 149"/>
          <p:cNvCxnSpPr>
            <a:endCxn id="95" idx="6"/>
          </p:cNvCxnSpPr>
          <p:nvPr/>
        </p:nvCxnSpPr>
        <p:spPr>
          <a:xfrm flipH="1">
            <a:off x="7054466" y="6542812"/>
            <a:ext cx="235407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91" idx="6"/>
          </p:cNvCxnSpPr>
          <p:nvPr/>
        </p:nvCxnSpPr>
        <p:spPr>
          <a:xfrm flipH="1">
            <a:off x="7054465" y="5890960"/>
            <a:ext cx="2308630" cy="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 Box 2"/>
          <p:cNvSpPr txBox="1">
            <a:spLocks noChangeArrowheads="1"/>
          </p:cNvSpPr>
          <p:nvPr/>
        </p:nvSpPr>
        <p:spPr bwMode="auto">
          <a:xfrm>
            <a:off x="7332883" y="5593560"/>
            <a:ext cx="1530367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pt_id,ur_id</a:t>
            </a:r>
            <a:r>
              <a:rPr lang="en-IN" sz="12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42" name="Text Box 2"/>
          <p:cNvSpPr txBox="1">
            <a:spLocks noChangeArrowheads="1"/>
          </p:cNvSpPr>
          <p:nvPr/>
        </p:nvSpPr>
        <p:spPr bwMode="auto">
          <a:xfrm>
            <a:off x="7221386" y="6295366"/>
            <a:ext cx="2335996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pt_id,ur_id,comp_body</a:t>
            </a:r>
            <a:r>
              <a:rPr lang="en-IN" sz="12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43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4" y="63467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DMO</a:t>
            </a:r>
          </a:p>
        </p:txBody>
      </p:sp>
      <p:sp>
        <p:nvSpPr>
          <p:cNvPr id="118" name="Text Box 2"/>
          <p:cNvSpPr txBox="1">
            <a:spLocks noChangeArrowheads="1"/>
          </p:cNvSpPr>
          <p:nvPr/>
        </p:nvSpPr>
        <p:spPr bwMode="auto">
          <a:xfrm rot="196058">
            <a:off x="7959890" y="948807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0697876" y="869304"/>
            <a:ext cx="0" cy="42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203217" y="3948832"/>
            <a:ext cx="610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Flowchart: Internal Storage 295"/>
          <p:cNvSpPr/>
          <p:nvPr/>
        </p:nvSpPr>
        <p:spPr>
          <a:xfrm>
            <a:off x="9434851" y="242926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tb_center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39" name="Flowchart: Internal Storage 295"/>
          <p:cNvSpPr/>
          <p:nvPr/>
        </p:nvSpPr>
        <p:spPr>
          <a:xfrm>
            <a:off x="9409768" y="349616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tb_lab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0" name="Flowchart: Internal Storage 295"/>
          <p:cNvSpPr/>
          <p:nvPr/>
        </p:nvSpPr>
        <p:spPr>
          <a:xfrm>
            <a:off x="9408544" y="3996212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tb_tests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1" name="Flowchart: Internal Storage 295"/>
          <p:cNvSpPr/>
          <p:nvPr/>
        </p:nvSpPr>
        <p:spPr>
          <a:xfrm>
            <a:off x="9438706" y="3056169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tb_location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2" name="Flowchart: Internal Storage 295"/>
          <p:cNvSpPr/>
          <p:nvPr/>
        </p:nvSpPr>
        <p:spPr>
          <a:xfrm>
            <a:off x="9409768" y="4743940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tb_vaccine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4" name="Flowchart: Internal Storage 295"/>
          <p:cNvSpPr/>
          <p:nvPr/>
        </p:nvSpPr>
        <p:spPr>
          <a:xfrm>
            <a:off x="9434850" y="1868838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tb_doctor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7" name="Flowchart: Internal Storage 295"/>
          <p:cNvSpPr/>
          <p:nvPr/>
        </p:nvSpPr>
        <p:spPr>
          <a:xfrm>
            <a:off x="10842553" y="268202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tb_bed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8" name="Flowchart: Internal Storage 295"/>
          <p:cNvSpPr/>
          <p:nvPr/>
        </p:nvSpPr>
        <p:spPr>
          <a:xfrm>
            <a:off x="9409768" y="5267522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tb_disease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9" name="Flowchart: Internal Storage 295"/>
          <p:cNvSpPr/>
          <p:nvPr/>
        </p:nvSpPr>
        <p:spPr>
          <a:xfrm>
            <a:off x="10790377" y="4314347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tb_patient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6601522" y="3215236"/>
            <a:ext cx="2808246" cy="439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88" idx="6"/>
          </p:cNvCxnSpPr>
          <p:nvPr/>
        </p:nvCxnSpPr>
        <p:spPr>
          <a:xfrm flipH="1">
            <a:off x="6701882" y="3655230"/>
            <a:ext cx="2706662" cy="27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6701882" y="4155279"/>
            <a:ext cx="27329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6512312" y="4473414"/>
            <a:ext cx="2896232" cy="38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6259810" y="4725380"/>
            <a:ext cx="3149958" cy="70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6601522" y="4314347"/>
            <a:ext cx="4188855" cy="22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88" idx="7"/>
          </p:cNvCxnSpPr>
          <p:nvPr/>
        </p:nvCxnSpPr>
        <p:spPr>
          <a:xfrm flipH="1">
            <a:off x="6425406" y="2822356"/>
            <a:ext cx="4429964" cy="450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6212549" y="2560164"/>
            <a:ext cx="3195996" cy="586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6034185" y="2011095"/>
            <a:ext cx="3414989" cy="104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/>
          <p:cNvSpPr txBox="1">
            <a:spLocks noChangeArrowheads="1"/>
          </p:cNvSpPr>
          <p:nvPr/>
        </p:nvSpPr>
        <p:spPr bwMode="auto">
          <a:xfrm rot="20934832">
            <a:off x="7020665" y="2570269"/>
            <a:ext cx="175868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cen_id,cen_name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0" name="Text Box 2"/>
          <p:cNvSpPr txBox="1">
            <a:spLocks noChangeArrowheads="1"/>
          </p:cNvSpPr>
          <p:nvPr/>
        </p:nvSpPr>
        <p:spPr bwMode="auto">
          <a:xfrm rot="21225363">
            <a:off x="6997327" y="2866977"/>
            <a:ext cx="175868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bed_no,bed_type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1" name="Text Box 2"/>
          <p:cNvSpPr txBox="1">
            <a:spLocks noChangeArrowheads="1"/>
          </p:cNvSpPr>
          <p:nvPr/>
        </p:nvSpPr>
        <p:spPr bwMode="auto">
          <a:xfrm rot="21085731">
            <a:off x="6818307" y="3214762"/>
            <a:ext cx="175868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loc_id,loc_longitude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2" name="Text Box 2"/>
          <p:cNvSpPr txBox="1">
            <a:spLocks noChangeArrowheads="1"/>
          </p:cNvSpPr>
          <p:nvPr/>
        </p:nvSpPr>
        <p:spPr bwMode="auto">
          <a:xfrm rot="21085731">
            <a:off x="6917118" y="3549688"/>
            <a:ext cx="191910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lab_name,lab_place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3" name="Text Box 2"/>
          <p:cNvSpPr txBox="1">
            <a:spLocks noChangeArrowheads="1"/>
          </p:cNvSpPr>
          <p:nvPr/>
        </p:nvSpPr>
        <p:spPr bwMode="auto">
          <a:xfrm>
            <a:off x="7250773" y="3913701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test_id,test_cost</a:t>
            </a:r>
            <a:r>
              <a:rPr lang="en-US" sz="1100" dirty="0">
                <a:ea typeface="Calibri"/>
                <a:cs typeface="Kartika"/>
              </a:rPr>
              <a:t>,,,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4" name="Text Box 2"/>
          <p:cNvSpPr txBox="1">
            <a:spLocks noChangeArrowheads="1"/>
          </p:cNvSpPr>
          <p:nvPr/>
        </p:nvSpPr>
        <p:spPr bwMode="auto">
          <a:xfrm>
            <a:off x="7253462" y="4129728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pt_id,pt_name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6" name="Text Box 2"/>
          <p:cNvSpPr txBox="1">
            <a:spLocks noChangeArrowheads="1"/>
          </p:cNvSpPr>
          <p:nvPr/>
        </p:nvSpPr>
        <p:spPr bwMode="auto">
          <a:xfrm rot="353576">
            <a:off x="7191103" y="4388702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vac_id,dos_no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7" name="Text Box 2"/>
          <p:cNvSpPr txBox="1">
            <a:spLocks noChangeArrowheads="1"/>
          </p:cNvSpPr>
          <p:nvPr/>
        </p:nvSpPr>
        <p:spPr bwMode="auto">
          <a:xfrm rot="674978">
            <a:off x="6787805" y="4737971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pre_dis,post_dis</a:t>
            </a:r>
            <a:r>
              <a:rPr lang="en-US" sz="1100" dirty="0">
                <a:ea typeface="Calibri"/>
                <a:cs typeface="Kartika"/>
              </a:rPr>
              <a:t>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10790377" y="4614499"/>
            <a:ext cx="0" cy="558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9449174" y="5183092"/>
            <a:ext cx="1341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142" idx="1"/>
          </p:cNvCxnSpPr>
          <p:nvPr/>
        </p:nvCxnSpPr>
        <p:spPr>
          <a:xfrm flipH="1" flipV="1">
            <a:off x="9409768" y="5062075"/>
            <a:ext cx="25083" cy="1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842553" y="4632482"/>
            <a:ext cx="0" cy="1103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9506324" y="5728765"/>
            <a:ext cx="1336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9486342" y="5591693"/>
            <a:ext cx="25083" cy="1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0868160" y="4638399"/>
            <a:ext cx="0" cy="167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9486343" y="6309131"/>
            <a:ext cx="13818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 flipV="1">
            <a:off x="9448618" y="6148396"/>
            <a:ext cx="50265" cy="16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0938010" y="4638399"/>
            <a:ext cx="0" cy="216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9511425" y="6803063"/>
            <a:ext cx="1431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 flipV="1">
            <a:off x="9473301" y="6676074"/>
            <a:ext cx="38124" cy="12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 Box 2"/>
          <p:cNvSpPr txBox="1">
            <a:spLocks noChangeArrowheads="1"/>
          </p:cNvSpPr>
          <p:nvPr/>
        </p:nvSpPr>
        <p:spPr bwMode="auto">
          <a:xfrm rot="16200000">
            <a:off x="10464743" y="5315120"/>
            <a:ext cx="556880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</a:t>
            </a:r>
            <a:r>
              <a:rPr lang="en-US" sz="1100" dirty="0" err="1">
                <a:effectLst/>
                <a:ea typeface="Calibri"/>
                <a:cs typeface="Kartika"/>
              </a:rPr>
              <a:t>t_id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268" name="Text Box 2"/>
          <p:cNvSpPr txBox="1">
            <a:spLocks noChangeArrowheads="1"/>
          </p:cNvSpPr>
          <p:nvPr/>
        </p:nvSpPr>
        <p:spPr bwMode="auto">
          <a:xfrm rot="16200000">
            <a:off x="10412037" y="4758948"/>
            <a:ext cx="556880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</a:t>
            </a:r>
            <a:r>
              <a:rPr lang="en-US" sz="1100" dirty="0" err="1">
                <a:effectLst/>
                <a:ea typeface="Calibri"/>
                <a:cs typeface="Kartika"/>
              </a:rPr>
              <a:t>t_id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269" name="Text Box 2"/>
          <p:cNvSpPr txBox="1">
            <a:spLocks noChangeArrowheads="1"/>
          </p:cNvSpPr>
          <p:nvPr/>
        </p:nvSpPr>
        <p:spPr bwMode="auto">
          <a:xfrm rot="16200000">
            <a:off x="10480161" y="5891421"/>
            <a:ext cx="556880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</a:t>
            </a:r>
            <a:r>
              <a:rPr lang="en-US" sz="1100" dirty="0" err="1">
                <a:effectLst/>
                <a:ea typeface="Calibri"/>
                <a:cs typeface="Kartika"/>
              </a:rPr>
              <a:t>t_id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272" name="Text Box 2"/>
          <p:cNvSpPr txBox="1">
            <a:spLocks noChangeArrowheads="1"/>
          </p:cNvSpPr>
          <p:nvPr/>
        </p:nvSpPr>
        <p:spPr bwMode="auto">
          <a:xfrm rot="16200000">
            <a:off x="10517618" y="6444236"/>
            <a:ext cx="556880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</a:t>
            </a:r>
            <a:r>
              <a:rPr lang="en-US" sz="1100" dirty="0" err="1">
                <a:effectLst/>
                <a:ea typeface="Calibri"/>
                <a:cs typeface="Kartika"/>
              </a:rPr>
              <a:t>t_id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9487940" y="3829364"/>
            <a:ext cx="4423" cy="168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9462107" y="3350896"/>
            <a:ext cx="4423" cy="168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138" idx="2"/>
            <a:endCxn id="144" idx="1"/>
          </p:cNvCxnSpPr>
          <p:nvPr/>
        </p:nvCxnSpPr>
        <p:spPr>
          <a:xfrm flipH="1" flipV="1">
            <a:off x="9434850" y="2186973"/>
            <a:ext cx="1" cy="24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 Box 2"/>
          <p:cNvSpPr txBox="1">
            <a:spLocks noChangeArrowheads="1"/>
          </p:cNvSpPr>
          <p:nvPr/>
        </p:nvSpPr>
        <p:spPr bwMode="auto">
          <a:xfrm>
            <a:off x="8872795" y="3282716"/>
            <a:ext cx="60142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loc_id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288" name="Text Box 2"/>
          <p:cNvSpPr txBox="1">
            <a:spLocks noChangeArrowheads="1"/>
          </p:cNvSpPr>
          <p:nvPr/>
        </p:nvSpPr>
        <p:spPr bwMode="auto">
          <a:xfrm>
            <a:off x="8894452" y="3758126"/>
            <a:ext cx="60142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lab_id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H="1">
            <a:off x="9557383" y="3431773"/>
            <a:ext cx="2558417" cy="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9557381" y="3385059"/>
            <a:ext cx="1" cy="46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9511425" y="2302836"/>
            <a:ext cx="2604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9581458" y="2362236"/>
            <a:ext cx="0" cy="67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116431" y="2314806"/>
            <a:ext cx="0" cy="112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9581460" y="2362237"/>
            <a:ext cx="1255131" cy="1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9511788" y="2314806"/>
            <a:ext cx="1" cy="12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147" idx="2"/>
          </p:cNvCxnSpPr>
          <p:nvPr/>
        </p:nvCxnSpPr>
        <p:spPr>
          <a:xfrm>
            <a:off x="10836591" y="2375379"/>
            <a:ext cx="5962" cy="3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 Box 2"/>
          <p:cNvSpPr txBox="1">
            <a:spLocks noChangeArrowheads="1"/>
          </p:cNvSpPr>
          <p:nvPr/>
        </p:nvSpPr>
        <p:spPr bwMode="auto">
          <a:xfrm>
            <a:off x="10813612" y="2053236"/>
            <a:ext cx="60142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loc_id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03" name="Text Box 2"/>
          <p:cNvSpPr txBox="1">
            <a:spLocks noChangeArrowheads="1"/>
          </p:cNvSpPr>
          <p:nvPr/>
        </p:nvSpPr>
        <p:spPr bwMode="auto">
          <a:xfrm>
            <a:off x="10966012" y="2426816"/>
            <a:ext cx="75039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cen_id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07" name="Text Box 2"/>
          <p:cNvSpPr txBox="1">
            <a:spLocks noChangeArrowheads="1"/>
          </p:cNvSpPr>
          <p:nvPr/>
        </p:nvSpPr>
        <p:spPr bwMode="auto">
          <a:xfrm>
            <a:off x="8727068" y="2194439"/>
            <a:ext cx="75039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cen_id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08" name="Text Box 2"/>
          <p:cNvSpPr txBox="1">
            <a:spLocks noChangeArrowheads="1"/>
          </p:cNvSpPr>
          <p:nvPr/>
        </p:nvSpPr>
        <p:spPr bwMode="auto">
          <a:xfrm>
            <a:off x="5792369" y="1631120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6309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44D9-A9E8-461A-A64C-DC48FD2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25" y="395510"/>
            <a:ext cx="8911687" cy="1280890"/>
          </a:xfrm>
        </p:spPr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F78D-1AA9-402E-BED9-85E5DE23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2" y="1676400"/>
            <a:ext cx="8915400" cy="3777622"/>
          </a:xfrm>
        </p:spPr>
        <p:txBody>
          <a:bodyPr/>
          <a:lstStyle/>
          <a:p>
            <a:r>
              <a:rPr lang="en-IN" dirty="0" err="1"/>
              <a:t>Covid</a:t>
            </a:r>
            <a:r>
              <a:rPr lang="en-IN" dirty="0"/>
              <a:t> </a:t>
            </a:r>
            <a:r>
              <a:rPr lang="en-IN" dirty="0" err="1"/>
              <a:t>jagratha</a:t>
            </a:r>
            <a:r>
              <a:rPr lang="en-IN" dirty="0"/>
              <a:t> portal  </a:t>
            </a:r>
          </a:p>
          <a:p>
            <a:r>
              <a:rPr lang="en-IN" dirty="0"/>
              <a:t>No home quarantine details added</a:t>
            </a:r>
          </a:p>
          <a:p>
            <a:r>
              <a:rPr lang="en-IN" dirty="0"/>
              <a:t>Death rate may not be accurate</a:t>
            </a:r>
          </a:p>
          <a:p>
            <a:r>
              <a:rPr lang="en-IN" dirty="0"/>
              <a:t>Patient complaint portal is not available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82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177" y="1206529"/>
            <a:ext cx="946150" cy="447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Calibri"/>
              </a:rPr>
              <a:t>USER</a:t>
            </a:r>
            <a:endParaRPr lang="en-US" sz="1100" dirty="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43002" y="521438"/>
            <a:ext cx="1753087" cy="52698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registration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12256" y="1390049"/>
            <a:ext cx="1683833" cy="47879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/>
              </a:rPr>
              <a:t>login</a:t>
            </a:r>
            <a:endParaRPr lang="en-US" sz="1100">
              <a:solidFill>
                <a:srgbClr val="000000"/>
              </a:solidFill>
              <a:effectLst/>
              <a:ea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8372" y="1048419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2364327" y="784929"/>
            <a:ext cx="1178675" cy="47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2"/>
          </p:cNvCxnSpPr>
          <p:nvPr/>
        </p:nvCxnSpPr>
        <p:spPr>
          <a:xfrm>
            <a:off x="2364327" y="1430367"/>
            <a:ext cx="1247929" cy="199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03217" y="1868839"/>
            <a:ext cx="0" cy="2079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Internal Storage 295"/>
          <p:cNvSpPr/>
          <p:nvPr/>
        </p:nvSpPr>
        <p:spPr>
          <a:xfrm>
            <a:off x="10611506" y="533858"/>
            <a:ext cx="1104900" cy="3340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tb_register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0" name="Flowchart: Internal Storage 295"/>
          <p:cNvSpPr/>
          <p:nvPr/>
        </p:nvSpPr>
        <p:spPr>
          <a:xfrm>
            <a:off x="10623396" y="1280388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>
                <a:effectLst/>
                <a:latin typeface="Times New Roman"/>
                <a:ea typeface="Calibri"/>
                <a:cs typeface="Kartika"/>
              </a:rPr>
              <a:t>tb_login</a:t>
            </a:r>
            <a:endParaRPr lang="en-US" sz="1100">
              <a:effectLst/>
              <a:ea typeface="Calibri"/>
              <a:cs typeface="Kartik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5905227" y="740714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63706" y="667316"/>
            <a:ext cx="5347800" cy="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" idx="6"/>
          </p:cNvCxnSpPr>
          <p:nvPr/>
        </p:nvCxnSpPr>
        <p:spPr>
          <a:xfrm flipH="1">
            <a:off x="5296089" y="784928"/>
            <a:ext cx="5315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42399" y="1398195"/>
            <a:ext cx="5469107" cy="11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4" idx="6"/>
          </p:cNvCxnSpPr>
          <p:nvPr/>
        </p:nvCxnSpPr>
        <p:spPr>
          <a:xfrm flipH="1">
            <a:off x="5296089" y="1598523"/>
            <a:ext cx="5327307" cy="3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5873510" y="390070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ffectLst/>
                <a:ea typeface="Calibri"/>
                <a:cs typeface="Kartika"/>
              </a:rPr>
              <a:t>ur_email,ur_password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09" name="Straight Arrow Connector 108"/>
          <p:cNvCxnSpPr>
            <a:endCxn id="50" idx="2"/>
          </p:cNvCxnSpPr>
          <p:nvPr/>
        </p:nvCxnSpPr>
        <p:spPr>
          <a:xfrm>
            <a:off x="4879576" y="1006756"/>
            <a:ext cx="5743820" cy="27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 Box 2"/>
          <p:cNvSpPr txBox="1">
            <a:spLocks noChangeArrowheads="1"/>
          </p:cNvSpPr>
          <p:nvPr/>
        </p:nvSpPr>
        <p:spPr bwMode="auto">
          <a:xfrm rot="16200000">
            <a:off x="10188686" y="875010"/>
            <a:ext cx="711609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ur_id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5882215" y="1141133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 rot="20523489">
            <a:off x="6804449" y="2383193"/>
            <a:ext cx="111227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d</a:t>
            </a:r>
            <a:r>
              <a:rPr lang="en-US" sz="1100" dirty="0" err="1">
                <a:effectLst/>
                <a:ea typeface="Calibri"/>
                <a:cs typeface="Kartika"/>
              </a:rPr>
              <a:t>oc_status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813987" y="3000158"/>
            <a:ext cx="1887895" cy="186201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</a:rPr>
              <a:t>Search /view</a:t>
            </a:r>
          </a:p>
        </p:txBody>
      </p:sp>
      <p:sp>
        <p:nvSpPr>
          <p:cNvPr id="343" name="Title 1">
            <a:extLst>
              <a:ext uri="{FF2B5EF4-FFF2-40B4-BE49-F238E27FC236}">
                <a16:creationId xmlns:a16="http://schemas.microsoft.com/office/drawing/2014/main" id="{7CAF72E6-823D-4E9A-8569-F5E5009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4" y="63467"/>
            <a:ext cx="4380503" cy="482178"/>
          </a:xfrm>
        </p:spPr>
        <p:txBody>
          <a:bodyPr>
            <a:normAutofit/>
          </a:bodyPr>
          <a:lstStyle/>
          <a:p>
            <a:r>
              <a:rPr lang="en-IN" sz="2400" dirty="0"/>
              <a:t>DFD LEVEL 1 : USER</a:t>
            </a:r>
          </a:p>
        </p:txBody>
      </p:sp>
      <p:sp>
        <p:nvSpPr>
          <p:cNvPr id="118" name="Text Box 2"/>
          <p:cNvSpPr txBox="1">
            <a:spLocks noChangeArrowheads="1"/>
          </p:cNvSpPr>
          <p:nvPr/>
        </p:nvSpPr>
        <p:spPr bwMode="auto">
          <a:xfrm rot="196058">
            <a:off x="7959890" y="948807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0697876" y="869304"/>
            <a:ext cx="0" cy="42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203217" y="3948832"/>
            <a:ext cx="610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Flowchart: Internal Storage 295"/>
          <p:cNvSpPr/>
          <p:nvPr/>
        </p:nvSpPr>
        <p:spPr>
          <a:xfrm>
            <a:off x="9434851" y="2429264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tb_center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39" name="Flowchart: Internal Storage 295"/>
          <p:cNvSpPr/>
          <p:nvPr/>
        </p:nvSpPr>
        <p:spPr>
          <a:xfrm>
            <a:off x="9409768" y="349616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tb_lab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0" name="Flowchart: Internal Storage 295"/>
          <p:cNvSpPr/>
          <p:nvPr/>
        </p:nvSpPr>
        <p:spPr>
          <a:xfrm>
            <a:off x="9408544" y="3996212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tb_tests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1" name="Flowchart: Internal Storage 295"/>
          <p:cNvSpPr/>
          <p:nvPr/>
        </p:nvSpPr>
        <p:spPr>
          <a:xfrm>
            <a:off x="9438706" y="3056169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tb_location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2" name="Flowchart: Internal Storage 295"/>
          <p:cNvSpPr/>
          <p:nvPr/>
        </p:nvSpPr>
        <p:spPr>
          <a:xfrm>
            <a:off x="9409768" y="4743940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tb_vaccine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4" name="Flowchart: Internal Storage 295"/>
          <p:cNvSpPr/>
          <p:nvPr/>
        </p:nvSpPr>
        <p:spPr>
          <a:xfrm>
            <a:off x="9434850" y="1868838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tb_doctor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7" name="Flowchart: Internal Storage 295"/>
          <p:cNvSpPr/>
          <p:nvPr/>
        </p:nvSpPr>
        <p:spPr>
          <a:xfrm>
            <a:off x="10842553" y="2682023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tb_bed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8" name="Flowchart: Internal Storage 295"/>
          <p:cNvSpPr/>
          <p:nvPr/>
        </p:nvSpPr>
        <p:spPr>
          <a:xfrm>
            <a:off x="9409768" y="5267522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tb_disease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49" name="Flowchart: Internal Storage 295"/>
          <p:cNvSpPr/>
          <p:nvPr/>
        </p:nvSpPr>
        <p:spPr>
          <a:xfrm>
            <a:off x="10790377" y="4314347"/>
            <a:ext cx="1176655" cy="3181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6 w 10000"/>
              <a:gd name="connsiteY3" fmla="*/ 3625 h 10000"/>
              <a:gd name="connsiteX4" fmla="*/ 10000 w 10000"/>
              <a:gd name="connsiteY4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3514 w 10000"/>
              <a:gd name="connsiteY2" fmla="*/ 3860 h 10000"/>
              <a:gd name="connsiteX3" fmla="*/ 5627 w 10000"/>
              <a:gd name="connsiteY3" fmla="*/ 578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10000 h 10000"/>
              <a:gd name="connsiteX3" fmla="*/ 0 w 10007"/>
              <a:gd name="connsiteY3" fmla="*/ 10000 h 10000"/>
              <a:gd name="connsiteX4" fmla="*/ 0 w 10007"/>
              <a:gd name="connsiteY4" fmla="*/ 0 h 10000"/>
              <a:gd name="connsiteX0" fmla="*/ 1250 w 10007"/>
              <a:gd name="connsiteY0" fmla="*/ 0 h 10000"/>
              <a:gd name="connsiteX1" fmla="*/ 1250 w 10007"/>
              <a:gd name="connsiteY1" fmla="*/ 1000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0 w 10007"/>
              <a:gd name="connsiteY2" fmla="*/ 6525 h 10000"/>
              <a:gd name="connsiteX3" fmla="*/ 10000 w 10007"/>
              <a:gd name="connsiteY3" fmla="*/ 10000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6525 h 10000"/>
              <a:gd name="connsiteX3" fmla="*/ 10000 w 10034"/>
              <a:gd name="connsiteY3" fmla="*/ 10000 h 10000"/>
              <a:gd name="connsiteX4" fmla="*/ 0 w 10034"/>
              <a:gd name="connsiteY4" fmla="*/ 10000 h 10000"/>
              <a:gd name="connsiteX5" fmla="*/ 0 w 10034"/>
              <a:gd name="connsiteY5" fmla="*/ 0 h 10000"/>
              <a:gd name="connsiteX0" fmla="*/ 0 w 10578"/>
              <a:gd name="connsiteY0" fmla="*/ 0 h 10000"/>
              <a:gd name="connsiteX1" fmla="*/ 10000 w 10578"/>
              <a:gd name="connsiteY1" fmla="*/ 0 h 10000"/>
              <a:gd name="connsiteX2" fmla="*/ 10000 w 10578"/>
              <a:gd name="connsiteY2" fmla="*/ 10000 h 10000"/>
              <a:gd name="connsiteX3" fmla="*/ 0 w 10578"/>
              <a:gd name="connsiteY3" fmla="*/ 10000 h 10000"/>
              <a:gd name="connsiteX4" fmla="*/ 0 w 10578"/>
              <a:gd name="connsiteY4" fmla="*/ 0 h 10000"/>
              <a:gd name="connsiteX0" fmla="*/ 1250 w 10578"/>
              <a:gd name="connsiteY0" fmla="*/ 0 h 10000"/>
              <a:gd name="connsiteX1" fmla="*/ 1250 w 10578"/>
              <a:gd name="connsiteY1" fmla="*/ 10000 h 10000"/>
              <a:gd name="connsiteX0" fmla="*/ 10000 w 10578"/>
              <a:gd name="connsiteY0" fmla="*/ 6525 h 10000"/>
              <a:gd name="connsiteX1" fmla="*/ 10000 w 10578"/>
              <a:gd name="connsiteY1" fmla="*/ 10000 h 10000"/>
              <a:gd name="connsiteX2" fmla="*/ 0 w 10578"/>
              <a:gd name="connsiteY2" fmla="*/ 10000 h 10000"/>
              <a:gd name="connsiteX3" fmla="*/ 0 w 10578"/>
              <a:gd name="connsiteY3" fmla="*/ 0 h 10000"/>
              <a:gd name="connsiteX4" fmla="*/ 10000 w 10578"/>
              <a:gd name="connsiteY4" fmla="*/ 0 h 10000"/>
              <a:gd name="connsiteX5" fmla="*/ 10578 w 10578"/>
              <a:gd name="connsiteY5" fmla="*/ 7597 h 10000"/>
              <a:gd name="connsiteX0" fmla="*/ 0 w 10034"/>
              <a:gd name="connsiteY0" fmla="*/ 0 h 10000"/>
              <a:gd name="connsiteX1" fmla="*/ 10000 w 10034"/>
              <a:gd name="connsiteY1" fmla="*/ 0 h 10000"/>
              <a:gd name="connsiteX2" fmla="*/ 10000 w 10034"/>
              <a:gd name="connsiteY2" fmla="*/ 10000 h 10000"/>
              <a:gd name="connsiteX3" fmla="*/ 0 w 10034"/>
              <a:gd name="connsiteY3" fmla="*/ 10000 h 10000"/>
              <a:gd name="connsiteX4" fmla="*/ 0 w 10034"/>
              <a:gd name="connsiteY4" fmla="*/ 0 h 10000"/>
              <a:gd name="connsiteX0" fmla="*/ 1250 w 10034"/>
              <a:gd name="connsiteY0" fmla="*/ 0 h 10000"/>
              <a:gd name="connsiteX1" fmla="*/ 1250 w 10034"/>
              <a:gd name="connsiteY1" fmla="*/ 10000 h 10000"/>
              <a:gd name="connsiteX0" fmla="*/ 10000 w 10034"/>
              <a:gd name="connsiteY0" fmla="*/ 6525 h 10000"/>
              <a:gd name="connsiteX1" fmla="*/ 10000 w 10034"/>
              <a:gd name="connsiteY1" fmla="*/ 10000 h 10000"/>
              <a:gd name="connsiteX2" fmla="*/ 0 w 10034"/>
              <a:gd name="connsiteY2" fmla="*/ 10000 h 10000"/>
              <a:gd name="connsiteX3" fmla="*/ 0 w 10034"/>
              <a:gd name="connsiteY3" fmla="*/ 0 h 10000"/>
              <a:gd name="connsiteX4" fmla="*/ 10000 w 1003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0 w 10000"/>
              <a:gd name="connsiteY2" fmla="*/ 0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</a:path>
              <a:path w="10000" h="10000" fill="none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 err="1">
                <a:effectLst/>
                <a:latin typeface="Times New Roman"/>
                <a:ea typeface="Calibri"/>
                <a:cs typeface="Kartika"/>
              </a:rPr>
              <a:t>tb_patient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6601522" y="3215236"/>
            <a:ext cx="2808246" cy="439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88" idx="6"/>
          </p:cNvCxnSpPr>
          <p:nvPr/>
        </p:nvCxnSpPr>
        <p:spPr>
          <a:xfrm flipH="1">
            <a:off x="6701882" y="3655230"/>
            <a:ext cx="2706662" cy="27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6701882" y="4155279"/>
            <a:ext cx="27329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6512312" y="4473414"/>
            <a:ext cx="2896232" cy="38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6259810" y="4725380"/>
            <a:ext cx="3149958" cy="70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6601522" y="4314347"/>
            <a:ext cx="4188855" cy="22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88" idx="7"/>
          </p:cNvCxnSpPr>
          <p:nvPr/>
        </p:nvCxnSpPr>
        <p:spPr>
          <a:xfrm flipH="1">
            <a:off x="6425406" y="2822356"/>
            <a:ext cx="4429964" cy="450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6212549" y="2560164"/>
            <a:ext cx="3195996" cy="586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6034185" y="2011095"/>
            <a:ext cx="3414989" cy="104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/>
          <p:cNvSpPr txBox="1">
            <a:spLocks noChangeArrowheads="1"/>
          </p:cNvSpPr>
          <p:nvPr/>
        </p:nvSpPr>
        <p:spPr bwMode="auto">
          <a:xfrm rot="20934832">
            <a:off x="7020665" y="2570269"/>
            <a:ext cx="175868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cen_id,cen_name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0" name="Text Box 2"/>
          <p:cNvSpPr txBox="1">
            <a:spLocks noChangeArrowheads="1"/>
          </p:cNvSpPr>
          <p:nvPr/>
        </p:nvSpPr>
        <p:spPr bwMode="auto">
          <a:xfrm rot="21225363">
            <a:off x="6997327" y="2866977"/>
            <a:ext cx="175868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bed_no,bed_type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1" name="Text Box 2"/>
          <p:cNvSpPr txBox="1">
            <a:spLocks noChangeArrowheads="1"/>
          </p:cNvSpPr>
          <p:nvPr/>
        </p:nvSpPr>
        <p:spPr bwMode="auto">
          <a:xfrm rot="21085731">
            <a:off x="6818307" y="3214762"/>
            <a:ext cx="1758688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loc_id,loc_longitude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2" name="Text Box 2"/>
          <p:cNvSpPr txBox="1">
            <a:spLocks noChangeArrowheads="1"/>
          </p:cNvSpPr>
          <p:nvPr/>
        </p:nvSpPr>
        <p:spPr bwMode="auto">
          <a:xfrm rot="21085731">
            <a:off x="6917118" y="3549688"/>
            <a:ext cx="1919105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lab_name,lab_place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3" name="Text Box 2"/>
          <p:cNvSpPr txBox="1">
            <a:spLocks noChangeArrowheads="1"/>
          </p:cNvSpPr>
          <p:nvPr/>
        </p:nvSpPr>
        <p:spPr bwMode="auto">
          <a:xfrm>
            <a:off x="7250773" y="3913701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test_id,test_cost</a:t>
            </a:r>
            <a:r>
              <a:rPr lang="en-US" sz="1100" dirty="0">
                <a:ea typeface="Calibri"/>
                <a:cs typeface="Kartika"/>
              </a:rPr>
              <a:t>,,,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4" name="Text Box 2"/>
          <p:cNvSpPr txBox="1">
            <a:spLocks noChangeArrowheads="1"/>
          </p:cNvSpPr>
          <p:nvPr/>
        </p:nvSpPr>
        <p:spPr bwMode="auto">
          <a:xfrm>
            <a:off x="7253462" y="4129728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pt_id,pt_name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6" name="Text Box 2"/>
          <p:cNvSpPr txBox="1">
            <a:spLocks noChangeArrowheads="1"/>
          </p:cNvSpPr>
          <p:nvPr/>
        </p:nvSpPr>
        <p:spPr bwMode="auto">
          <a:xfrm rot="353576">
            <a:off x="7191103" y="4388702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vac_id,dos_no</a:t>
            </a:r>
            <a:r>
              <a:rPr lang="en-US" sz="1100" dirty="0"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187" name="Text Box 2"/>
          <p:cNvSpPr txBox="1">
            <a:spLocks noChangeArrowheads="1"/>
          </p:cNvSpPr>
          <p:nvPr/>
        </p:nvSpPr>
        <p:spPr bwMode="auto">
          <a:xfrm rot="674978">
            <a:off x="6787805" y="4737971"/>
            <a:ext cx="140411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pre_dis,post_dis</a:t>
            </a:r>
            <a:r>
              <a:rPr lang="en-US" sz="1100" dirty="0">
                <a:ea typeface="Calibri"/>
                <a:cs typeface="Kartika"/>
              </a:rPr>
              <a:t>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10790377" y="4614499"/>
            <a:ext cx="0" cy="558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9449174" y="5183092"/>
            <a:ext cx="1341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142" idx="1"/>
          </p:cNvCxnSpPr>
          <p:nvPr/>
        </p:nvCxnSpPr>
        <p:spPr>
          <a:xfrm flipH="1" flipV="1">
            <a:off x="9409768" y="5062075"/>
            <a:ext cx="25083" cy="1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842553" y="4632482"/>
            <a:ext cx="0" cy="1103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9506324" y="5728765"/>
            <a:ext cx="1336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9486342" y="5591693"/>
            <a:ext cx="25083" cy="1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 Box 2"/>
          <p:cNvSpPr txBox="1">
            <a:spLocks noChangeArrowheads="1"/>
          </p:cNvSpPr>
          <p:nvPr/>
        </p:nvSpPr>
        <p:spPr bwMode="auto">
          <a:xfrm rot="16200000">
            <a:off x="10464743" y="5315120"/>
            <a:ext cx="556880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</a:t>
            </a:r>
            <a:r>
              <a:rPr lang="en-US" sz="1100" dirty="0" err="1">
                <a:effectLst/>
                <a:ea typeface="Calibri"/>
                <a:cs typeface="Kartika"/>
              </a:rPr>
              <a:t>t_id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268" name="Text Box 2"/>
          <p:cNvSpPr txBox="1">
            <a:spLocks noChangeArrowheads="1"/>
          </p:cNvSpPr>
          <p:nvPr/>
        </p:nvSpPr>
        <p:spPr bwMode="auto">
          <a:xfrm rot="16200000">
            <a:off x="10412037" y="4758948"/>
            <a:ext cx="556880" cy="270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p</a:t>
            </a:r>
            <a:r>
              <a:rPr lang="en-US" sz="1100" dirty="0" err="1">
                <a:effectLst/>
                <a:ea typeface="Calibri"/>
                <a:cs typeface="Kartika"/>
              </a:rPr>
              <a:t>t_id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9487940" y="3829364"/>
            <a:ext cx="4423" cy="168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9462107" y="3350896"/>
            <a:ext cx="4423" cy="168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138" idx="2"/>
            <a:endCxn id="144" idx="1"/>
          </p:cNvCxnSpPr>
          <p:nvPr/>
        </p:nvCxnSpPr>
        <p:spPr>
          <a:xfrm flipH="1" flipV="1">
            <a:off x="9434850" y="2186973"/>
            <a:ext cx="1" cy="24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 Box 2"/>
          <p:cNvSpPr txBox="1">
            <a:spLocks noChangeArrowheads="1"/>
          </p:cNvSpPr>
          <p:nvPr/>
        </p:nvSpPr>
        <p:spPr bwMode="auto">
          <a:xfrm>
            <a:off x="8872795" y="3282716"/>
            <a:ext cx="60142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loc_id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288" name="Text Box 2"/>
          <p:cNvSpPr txBox="1">
            <a:spLocks noChangeArrowheads="1"/>
          </p:cNvSpPr>
          <p:nvPr/>
        </p:nvSpPr>
        <p:spPr bwMode="auto">
          <a:xfrm>
            <a:off x="8894452" y="3758126"/>
            <a:ext cx="60142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lab_id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H="1">
            <a:off x="9557383" y="3431773"/>
            <a:ext cx="2558417" cy="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9557381" y="3385059"/>
            <a:ext cx="1" cy="46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9511425" y="2302836"/>
            <a:ext cx="2604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9581458" y="2362236"/>
            <a:ext cx="0" cy="67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116431" y="2314806"/>
            <a:ext cx="0" cy="112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9581460" y="2362237"/>
            <a:ext cx="1255131" cy="1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9511788" y="2314806"/>
            <a:ext cx="1" cy="12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147" idx="2"/>
          </p:cNvCxnSpPr>
          <p:nvPr/>
        </p:nvCxnSpPr>
        <p:spPr>
          <a:xfrm>
            <a:off x="10836591" y="2375379"/>
            <a:ext cx="5962" cy="3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 Box 2"/>
          <p:cNvSpPr txBox="1">
            <a:spLocks noChangeArrowheads="1"/>
          </p:cNvSpPr>
          <p:nvPr/>
        </p:nvSpPr>
        <p:spPr bwMode="auto">
          <a:xfrm>
            <a:off x="10813612" y="2053236"/>
            <a:ext cx="60142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loc_id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03" name="Text Box 2"/>
          <p:cNvSpPr txBox="1">
            <a:spLocks noChangeArrowheads="1"/>
          </p:cNvSpPr>
          <p:nvPr/>
        </p:nvSpPr>
        <p:spPr bwMode="auto">
          <a:xfrm>
            <a:off x="10739127" y="2364386"/>
            <a:ext cx="75039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cen_id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307" name="Text Box 2"/>
          <p:cNvSpPr txBox="1">
            <a:spLocks noChangeArrowheads="1"/>
          </p:cNvSpPr>
          <p:nvPr/>
        </p:nvSpPr>
        <p:spPr bwMode="auto">
          <a:xfrm>
            <a:off x="8727068" y="2194439"/>
            <a:ext cx="750394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a typeface="Calibri"/>
                <a:cs typeface="Kartika"/>
              </a:rPr>
              <a:t>cen_id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5984224" y="1569559"/>
            <a:ext cx="2224557" cy="3111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dirty="0" err="1">
                <a:ea typeface="Calibri"/>
                <a:cs typeface="Kartika"/>
              </a:rPr>
              <a:t>log</a:t>
            </a:r>
            <a:r>
              <a:rPr lang="en-IN" sz="1200" dirty="0" err="1">
                <a:effectLst/>
                <a:ea typeface="Calibri"/>
                <a:cs typeface="Kartika"/>
              </a:rPr>
              <a:t>_email,log_password</a:t>
            </a:r>
            <a:r>
              <a:rPr lang="en-IN" sz="1200" dirty="0">
                <a:effectLst/>
                <a:ea typeface="Calibri"/>
                <a:cs typeface="Kartika"/>
              </a:rPr>
              <a:t>,…</a:t>
            </a:r>
            <a:endParaRPr lang="en-US" sz="1100" dirty="0">
              <a:effectLst/>
              <a:ea typeface="Calibri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28551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44D9-A9E8-461A-A64C-DC48FD2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25" y="395510"/>
            <a:ext cx="8911687" cy="1280890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F78D-1AA9-402E-BED9-85E5DE23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2" y="1188720"/>
            <a:ext cx="9313228" cy="527377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Bring an accurate death rate than the existing system by dual approval/reporting way</a:t>
            </a:r>
          </a:p>
          <a:p>
            <a:r>
              <a:rPr lang="en-IN" dirty="0"/>
              <a:t>Patients can log into the system separately and can chat with doctor</a:t>
            </a:r>
          </a:p>
          <a:p>
            <a:r>
              <a:rPr lang="en-IN" dirty="0"/>
              <a:t>Patients can report complaints to the respective admins</a:t>
            </a:r>
          </a:p>
          <a:p>
            <a:r>
              <a:rPr lang="en-IN" dirty="0"/>
              <a:t>Forwarding the complaints to DMO if it is not solved within 24 hrs.</a:t>
            </a:r>
          </a:p>
          <a:p>
            <a:r>
              <a:rPr lang="en-IN" dirty="0"/>
              <a:t>By the decentralised approach of updating details, the load will be minimum</a:t>
            </a:r>
          </a:p>
          <a:p>
            <a:r>
              <a:rPr lang="en-IN" dirty="0"/>
              <a:t>The user get a filtering and sorting view of patients data</a:t>
            </a:r>
          </a:p>
          <a:p>
            <a:r>
              <a:rPr lang="en-IN" dirty="0"/>
              <a:t>Location based searching</a:t>
            </a:r>
          </a:p>
          <a:p>
            <a:r>
              <a:rPr lang="en-IN" dirty="0"/>
              <a:t>Also helps for future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1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F4D4-AAA5-43DC-8B4E-5B88D1D0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26" y="1074419"/>
            <a:ext cx="8915400" cy="5783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mainly 11 modules:</a:t>
            </a:r>
            <a:endParaRPr lang="en-IN" dirty="0"/>
          </a:p>
          <a:p>
            <a:r>
              <a:rPr lang="en-IN" dirty="0"/>
              <a:t>Admin</a:t>
            </a:r>
          </a:p>
          <a:p>
            <a:r>
              <a:rPr lang="en-IN" dirty="0"/>
              <a:t>Doctor</a:t>
            </a:r>
          </a:p>
          <a:p>
            <a:r>
              <a:rPr lang="en-IN" dirty="0"/>
              <a:t>Lab Admin</a:t>
            </a:r>
          </a:p>
          <a:p>
            <a:r>
              <a:rPr lang="en-IN" dirty="0"/>
              <a:t>Hospital Admin</a:t>
            </a:r>
          </a:p>
          <a:p>
            <a:r>
              <a:rPr lang="en-IN" dirty="0"/>
              <a:t>CFLTC Admin</a:t>
            </a:r>
          </a:p>
          <a:p>
            <a:r>
              <a:rPr lang="en-IN" dirty="0"/>
              <a:t>CSLTC Admin</a:t>
            </a:r>
          </a:p>
          <a:p>
            <a:r>
              <a:rPr lang="en-IN" dirty="0"/>
              <a:t>Domicile Admin</a:t>
            </a:r>
          </a:p>
          <a:p>
            <a:r>
              <a:rPr lang="en-IN" dirty="0"/>
              <a:t>Home Admin</a:t>
            </a:r>
          </a:p>
          <a:p>
            <a:r>
              <a:rPr lang="en-IN" dirty="0"/>
              <a:t>Patient</a:t>
            </a:r>
          </a:p>
          <a:p>
            <a:r>
              <a:rPr lang="en-IN" dirty="0"/>
              <a:t>DMO </a:t>
            </a:r>
          </a:p>
          <a:p>
            <a:r>
              <a:rPr lang="en-IN" dirty="0"/>
              <a:t>user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ABEDE8-48EC-4C3C-82D7-2079445EC0AD}"/>
              </a:ext>
            </a:extLst>
          </p:cNvPr>
          <p:cNvSpPr txBox="1">
            <a:spLocks/>
          </p:cNvSpPr>
          <p:nvPr/>
        </p:nvSpPr>
        <p:spPr>
          <a:xfrm>
            <a:off x="1743839" y="3063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Modules and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9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E0D0-73AE-4740-93C6-D74CB245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839" y="1035698"/>
            <a:ext cx="9760773" cy="487552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Admin</a:t>
            </a:r>
          </a:p>
          <a:p>
            <a:pPr marL="0" indent="0">
              <a:buNone/>
            </a:pPr>
            <a:r>
              <a:rPr lang="en-IN" dirty="0"/>
              <a:t>	approve sub admins</a:t>
            </a:r>
          </a:p>
          <a:p>
            <a:pPr marL="0" indent="0">
              <a:buNone/>
            </a:pPr>
            <a:r>
              <a:rPr lang="en-IN" dirty="0"/>
              <a:t>	add/update sub admin details</a:t>
            </a:r>
          </a:p>
          <a:p>
            <a:r>
              <a:rPr lang="en-IN" b="1" dirty="0"/>
              <a:t>Doctor</a:t>
            </a:r>
          </a:p>
          <a:p>
            <a:pPr marL="0" indent="0">
              <a:buNone/>
            </a:pPr>
            <a:r>
              <a:rPr lang="en-IN" dirty="0"/>
              <a:t>	Chat with patients</a:t>
            </a:r>
          </a:p>
          <a:p>
            <a:pPr marL="0" indent="0">
              <a:buNone/>
            </a:pPr>
            <a:r>
              <a:rPr lang="en-IN" dirty="0"/>
              <a:t>	report death</a:t>
            </a:r>
          </a:p>
          <a:p>
            <a:pPr marL="0" indent="0">
              <a:buNone/>
            </a:pPr>
            <a:r>
              <a:rPr lang="en-IN" dirty="0"/>
              <a:t>	view patient</a:t>
            </a:r>
          </a:p>
          <a:p>
            <a:pPr marL="0" indent="0">
              <a:buNone/>
            </a:pPr>
            <a:r>
              <a:rPr lang="en-IN" dirty="0"/>
              <a:t>	update doctor details</a:t>
            </a:r>
          </a:p>
          <a:p>
            <a:r>
              <a:rPr lang="en-IN" b="1" dirty="0"/>
              <a:t>Lab admin</a:t>
            </a:r>
          </a:p>
          <a:p>
            <a:pPr marL="0" indent="0">
              <a:buNone/>
            </a:pPr>
            <a:r>
              <a:rPr lang="en-IN" dirty="0"/>
              <a:t>	update lab details</a:t>
            </a:r>
          </a:p>
          <a:p>
            <a:pPr marL="0" indent="0">
              <a:buNone/>
            </a:pPr>
            <a:r>
              <a:rPr lang="en-IN" dirty="0"/>
              <a:t>	update tests</a:t>
            </a:r>
          </a:p>
          <a:p>
            <a:pPr marL="0" indent="0">
              <a:buNone/>
            </a:pPr>
            <a:r>
              <a:rPr lang="en-IN" dirty="0"/>
              <a:t>	update test results</a:t>
            </a:r>
          </a:p>
          <a:p>
            <a:pPr marL="0" indent="0">
              <a:buNone/>
            </a:pPr>
            <a:r>
              <a:rPr lang="en-IN" dirty="0"/>
              <a:t>	insert/update patient details</a:t>
            </a:r>
          </a:p>
        </p:txBody>
      </p:sp>
    </p:spTree>
    <p:extLst>
      <p:ext uri="{BB962C8B-B14F-4D97-AF65-F5344CB8AC3E}">
        <p14:creationId xmlns:p14="http://schemas.microsoft.com/office/powerpoint/2010/main" val="1949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E0D0-73AE-4740-93C6-D74CB245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1" y="559837"/>
            <a:ext cx="9806441" cy="585962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Hospital Admin</a:t>
            </a:r>
          </a:p>
          <a:p>
            <a:pPr marL="0" indent="0">
              <a:buNone/>
            </a:pPr>
            <a:r>
              <a:rPr lang="en-IN" dirty="0"/>
              <a:t>	update hospital details</a:t>
            </a:r>
          </a:p>
          <a:p>
            <a:pPr marL="0" indent="0">
              <a:buNone/>
            </a:pPr>
            <a:r>
              <a:rPr lang="en-IN" dirty="0"/>
              <a:t>	update patients details</a:t>
            </a:r>
          </a:p>
          <a:p>
            <a:pPr marL="0" indent="0">
              <a:buNone/>
            </a:pPr>
            <a:r>
              <a:rPr lang="en-IN" dirty="0"/>
              <a:t>	view complaints and update complaint status</a:t>
            </a:r>
          </a:p>
          <a:p>
            <a:r>
              <a:rPr lang="en-IN" b="1" dirty="0"/>
              <a:t>CFLTC admin</a:t>
            </a:r>
          </a:p>
          <a:p>
            <a:pPr marL="0" indent="0">
              <a:buNone/>
            </a:pPr>
            <a:r>
              <a:rPr lang="en-IN" dirty="0"/>
              <a:t>	update hospital details</a:t>
            </a:r>
          </a:p>
          <a:p>
            <a:pPr marL="0" indent="0">
              <a:buNone/>
            </a:pPr>
            <a:r>
              <a:rPr lang="en-IN" dirty="0"/>
              <a:t>	update patients details</a:t>
            </a:r>
          </a:p>
          <a:p>
            <a:pPr marL="0" indent="0">
              <a:buNone/>
            </a:pPr>
            <a:r>
              <a:rPr lang="en-IN" dirty="0"/>
              <a:t>	view complaints and update complaint status</a:t>
            </a:r>
          </a:p>
          <a:p>
            <a:r>
              <a:rPr lang="en-IN" b="1" dirty="0"/>
              <a:t>CSLTC admin</a:t>
            </a:r>
          </a:p>
          <a:p>
            <a:pPr marL="0" indent="0">
              <a:buNone/>
            </a:pPr>
            <a:r>
              <a:rPr lang="en-IN" dirty="0"/>
              <a:t>	update hospital details</a:t>
            </a:r>
          </a:p>
          <a:p>
            <a:pPr marL="0" indent="0">
              <a:buNone/>
            </a:pPr>
            <a:r>
              <a:rPr lang="en-IN" dirty="0"/>
              <a:t>	update patients details</a:t>
            </a:r>
          </a:p>
          <a:p>
            <a:pPr marL="0" indent="0">
              <a:buNone/>
            </a:pPr>
            <a:r>
              <a:rPr lang="en-IN" dirty="0"/>
              <a:t>	view complaints and update complaint status</a:t>
            </a:r>
            <a:endParaRPr lang="en-IN" b="1" dirty="0"/>
          </a:p>
          <a:p>
            <a:r>
              <a:rPr lang="en-IN" b="1" dirty="0"/>
              <a:t>Domicile Admin</a:t>
            </a:r>
          </a:p>
          <a:p>
            <a:pPr marL="0" indent="0">
              <a:buNone/>
            </a:pPr>
            <a:r>
              <a:rPr lang="en-IN" dirty="0"/>
              <a:t>	update Domiciliary details</a:t>
            </a:r>
          </a:p>
          <a:p>
            <a:pPr marL="0" indent="0">
              <a:buNone/>
            </a:pPr>
            <a:r>
              <a:rPr lang="en-IN" dirty="0"/>
              <a:t>	update patient details</a:t>
            </a:r>
          </a:p>
          <a:p>
            <a:pPr marL="0" indent="0">
              <a:buNone/>
            </a:pPr>
            <a:r>
              <a:rPr lang="en-IN" dirty="0"/>
              <a:t>	view complaints and update complaint status	</a:t>
            </a:r>
          </a:p>
        </p:txBody>
      </p:sp>
    </p:spTree>
    <p:extLst>
      <p:ext uri="{BB962C8B-B14F-4D97-AF65-F5344CB8AC3E}">
        <p14:creationId xmlns:p14="http://schemas.microsoft.com/office/powerpoint/2010/main" val="180826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893" y="657922"/>
            <a:ext cx="9742719" cy="620007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Home Admin</a:t>
            </a:r>
          </a:p>
          <a:p>
            <a:pPr marL="0" indent="0">
              <a:buNone/>
            </a:pPr>
            <a:r>
              <a:rPr lang="en-IN" dirty="0"/>
              <a:t>	update patient details</a:t>
            </a:r>
          </a:p>
          <a:p>
            <a:pPr marL="0" indent="0">
              <a:buNone/>
            </a:pPr>
            <a:r>
              <a:rPr lang="en-IN" dirty="0"/>
              <a:t>	view complaints and update complaint status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Report death</a:t>
            </a:r>
            <a:endParaRPr lang="en-IN" b="1" dirty="0"/>
          </a:p>
          <a:p>
            <a:r>
              <a:rPr lang="en-IN" b="1" dirty="0"/>
              <a:t>Patient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Report complaints</a:t>
            </a:r>
          </a:p>
          <a:p>
            <a:pPr marL="0" indent="0">
              <a:buNone/>
            </a:pPr>
            <a:r>
              <a:rPr lang="en-IN"/>
              <a:t>	Chat </a:t>
            </a:r>
            <a:r>
              <a:rPr lang="en-IN" dirty="0"/>
              <a:t>with </a:t>
            </a:r>
            <a:r>
              <a:rPr lang="en-IN"/>
              <a:t>a doctor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View his/her </a:t>
            </a:r>
            <a:r>
              <a:rPr lang="en-IN" dirty="0" err="1"/>
              <a:t>covid</a:t>
            </a:r>
            <a:r>
              <a:rPr lang="en-IN" dirty="0"/>
              <a:t> related details</a:t>
            </a:r>
          </a:p>
          <a:p>
            <a:r>
              <a:rPr lang="en-IN" b="1" dirty="0"/>
              <a:t>DMO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view complaints</a:t>
            </a:r>
          </a:p>
          <a:p>
            <a:pPr marL="0" indent="0">
              <a:buNone/>
            </a:pPr>
            <a:r>
              <a:rPr lang="en-IN" dirty="0"/>
              <a:t>	view improper death reports</a:t>
            </a:r>
          </a:p>
          <a:p>
            <a:pPr marL="0" indent="0">
              <a:buNone/>
            </a:pPr>
            <a:r>
              <a:rPr lang="en-IN" dirty="0"/>
              <a:t>	view patients</a:t>
            </a:r>
          </a:p>
          <a:p>
            <a:pPr marL="0" indent="0">
              <a:buNone/>
            </a:pPr>
            <a:r>
              <a:rPr lang="en-IN" dirty="0"/>
              <a:t>	search hospital /lab/CFLTC/CFLTC/DCC/ home quarantine details</a:t>
            </a:r>
          </a:p>
          <a:p>
            <a:pPr marL="0" indent="0">
              <a:buNone/>
            </a:pPr>
            <a:r>
              <a:rPr lang="en-IN" dirty="0"/>
              <a:t>	view details with sorting and filtering options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3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3842</Words>
  <Application>Microsoft Office PowerPoint</Application>
  <PresentationFormat>Widescreen</PresentationFormat>
  <Paragraphs>989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COBED</vt:lpstr>
      <vt:lpstr>CONTENTS</vt:lpstr>
      <vt:lpstr>INTRODUCTION</vt:lpstr>
      <vt:lpstr>EXISTING SYSTEM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FEASIBILITY STUDY</vt:lpstr>
      <vt:lpstr>PowerPoint Presentation</vt:lpstr>
      <vt:lpstr>SOFTWARE AND HARDWARE REQUIREMENTS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DFD LEVEL 0 : COBED</vt:lpstr>
      <vt:lpstr>DFD LEVEL 1 : ADMIN</vt:lpstr>
      <vt:lpstr>DFD LEVEL 1 : LAB ADMIN</vt:lpstr>
      <vt:lpstr>DFD LEVEL 1 : DOCTOR</vt:lpstr>
      <vt:lpstr>DFD LEVEL 1 : PATIENT</vt:lpstr>
      <vt:lpstr>DFD LEVEL 1 : HOME ADMIN</vt:lpstr>
      <vt:lpstr>DFD LEVEL 1 : DOMICILE ADMIN</vt:lpstr>
      <vt:lpstr>DFD LEVEL 1 : HOSPITAL ADMIN</vt:lpstr>
      <vt:lpstr>DFD LEVEL 1 : CFLTC ADMIN</vt:lpstr>
      <vt:lpstr>DFD LEVEL 1 : CSLTC ADMIN</vt:lpstr>
      <vt:lpstr>DFD LEVEL 1 : DMO</vt:lpstr>
      <vt:lpstr>DFD LEVEL 1 :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Alwin M I</dc:creator>
  <cp:lastModifiedBy>Alwin M I</cp:lastModifiedBy>
  <cp:revision>191</cp:revision>
  <dcterms:created xsi:type="dcterms:W3CDTF">2021-08-23T15:10:16Z</dcterms:created>
  <dcterms:modified xsi:type="dcterms:W3CDTF">2021-12-20T05:57:21Z</dcterms:modified>
</cp:coreProperties>
</file>