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5" r:id="rId3"/>
    <p:sldId id="286" r:id="rId4"/>
    <p:sldId id="257" r:id="rId5"/>
    <p:sldId id="290" r:id="rId6"/>
    <p:sldId id="258" r:id="rId7"/>
    <p:sldId id="262" r:id="rId8"/>
    <p:sldId id="263" r:id="rId9"/>
    <p:sldId id="259" r:id="rId10"/>
    <p:sldId id="261" r:id="rId11"/>
    <p:sldId id="264" r:id="rId12"/>
    <p:sldId id="265" r:id="rId13"/>
    <p:sldId id="268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2" r:id="rId28"/>
    <p:sldId id="280" r:id="rId29"/>
    <p:sldId id="281" r:id="rId30"/>
    <p:sldId id="284" r:id="rId31"/>
    <p:sldId id="283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CC3B0-7059-43D2-913C-20BA4FE48E47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FB716-788D-44C8-A3C2-7963F115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5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B716-788D-44C8-A3C2-7963F115F0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6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B716-788D-44C8-A3C2-7963F115F0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2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38CB3AF-C859-4966-920D-8EC6B0E7F33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6A9979B-C292-477B-8E1F-F607F17956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B3AF-C859-4966-920D-8EC6B0E7F33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79B-C292-477B-8E1F-F607F179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B3AF-C859-4966-920D-8EC6B0E7F33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79B-C292-477B-8E1F-F607F179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38CB3AF-C859-4966-920D-8EC6B0E7F33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A9979B-C292-477B-8E1F-F607F17956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38CB3AF-C859-4966-920D-8EC6B0E7F33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6A9979B-C292-477B-8E1F-F607F17956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B3AF-C859-4966-920D-8EC6B0E7F33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79B-C292-477B-8E1F-F607F17956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B3AF-C859-4966-920D-8EC6B0E7F33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79B-C292-477B-8E1F-F607F17956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8CB3AF-C859-4966-920D-8EC6B0E7F33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A9979B-C292-477B-8E1F-F607F17956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B3AF-C859-4966-920D-8EC6B0E7F33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79B-C292-477B-8E1F-F607F179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38CB3AF-C859-4966-920D-8EC6B0E7F33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A9979B-C292-477B-8E1F-F607F179569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8CB3AF-C859-4966-920D-8EC6B0E7F33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A9979B-C292-477B-8E1F-F607F179569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38CB3AF-C859-4966-920D-8EC6B0E7F33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6A9979B-C292-477B-8E1F-F607F17956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048000"/>
            <a:ext cx="6172200" cy="1676400"/>
          </a:xfrm>
        </p:spPr>
        <p:txBody>
          <a:bodyPr/>
          <a:lstStyle/>
          <a:p>
            <a:r>
              <a:rPr lang="en-US" dirty="0" smtClean="0"/>
              <a:t>HYDAKER FURNITURE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                                                      Guided By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Ajmal</a:t>
            </a:r>
            <a:r>
              <a:rPr lang="en-US" dirty="0" smtClean="0"/>
              <a:t> </a:t>
            </a:r>
            <a:r>
              <a:rPr lang="en-US" dirty="0" err="1" smtClean="0"/>
              <a:t>Rafeeque</a:t>
            </a:r>
            <a:r>
              <a:rPr lang="en-US" dirty="0" smtClean="0"/>
              <a:t> A K                                    </a:t>
            </a:r>
            <a:r>
              <a:rPr lang="en-US" dirty="0" err="1" smtClean="0"/>
              <a:t>Harsha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Hardware Specification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1800" dirty="0" smtClean="0"/>
              <a:t>System                      : Pentium IV 2.4 GHz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Hard Disk                 : 40 GB</a:t>
            </a:r>
          </a:p>
          <a:p>
            <a:pPr marL="0" indent="0">
              <a:buNone/>
            </a:pPr>
            <a:r>
              <a:rPr lang="en-US" sz="1800" dirty="0" smtClean="0"/>
              <a:t>    RAM                          : 512 MB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u="sng" dirty="0" smtClean="0"/>
              <a:t>Software Specification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Operating System    :Windows 7 and above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Coding Language     :Python, Django</a:t>
            </a:r>
          </a:p>
          <a:p>
            <a:pPr marL="0" indent="0">
              <a:buNone/>
            </a:pPr>
            <a:r>
              <a:rPr lang="en-US" sz="1800" dirty="0" smtClean="0"/>
              <a:t>    Database                   :SQLite</a:t>
            </a: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262651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BC67868B-28F6-445F-A8CB-3C968AA40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03098"/>
              </p:ext>
            </p:extLst>
          </p:nvPr>
        </p:nvGraphicFramePr>
        <p:xfrm>
          <a:off x="762000" y="2743200"/>
          <a:ext cx="6512244" cy="2054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061">
                  <a:extLst>
                    <a:ext uri="{9D8B030D-6E8A-4147-A177-3AD203B41FA5}">
                      <a16:colId xmlns:a16="http://schemas.microsoft.com/office/drawing/2014/main" xmlns="" val="2855117484"/>
                    </a:ext>
                  </a:extLst>
                </a:gridCol>
                <a:gridCol w="1628061">
                  <a:extLst>
                    <a:ext uri="{9D8B030D-6E8A-4147-A177-3AD203B41FA5}">
                      <a16:colId xmlns:a16="http://schemas.microsoft.com/office/drawing/2014/main" xmlns="" val="2769227282"/>
                    </a:ext>
                  </a:extLst>
                </a:gridCol>
                <a:gridCol w="1628061">
                  <a:extLst>
                    <a:ext uri="{9D8B030D-6E8A-4147-A177-3AD203B41FA5}">
                      <a16:colId xmlns:a16="http://schemas.microsoft.com/office/drawing/2014/main" xmlns="" val="1763662761"/>
                    </a:ext>
                  </a:extLst>
                </a:gridCol>
                <a:gridCol w="1628061">
                  <a:extLst>
                    <a:ext uri="{9D8B030D-6E8A-4147-A177-3AD203B41FA5}">
                      <a16:colId xmlns:a16="http://schemas.microsoft.com/office/drawing/2014/main" xmlns="" val="144998017"/>
                    </a:ext>
                  </a:extLst>
                </a:gridCol>
              </a:tblGrid>
              <a:tr h="399534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Fields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Type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400" b="1" dirty="0" smtClean="0">
                          <a:effectLst/>
                        </a:rPr>
                        <a:t>Constraints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Description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17760863"/>
                  </a:ext>
                </a:extLst>
              </a:tr>
              <a:tr h="39953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 err="1" smtClean="0">
                          <a:effectLst/>
                        </a:rPr>
                        <a:t>L</a:t>
                      </a:r>
                      <a:r>
                        <a:rPr lang="en-US" sz="1400" baseline="0" dirty="0" err="1" smtClean="0">
                          <a:effectLst/>
                        </a:rPr>
                        <a:t>_</a:t>
                      </a:r>
                      <a:r>
                        <a:rPr lang="en-US" sz="1400" dirty="0" err="1" smtClean="0">
                          <a:effectLst/>
                        </a:rPr>
                        <a:t>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int 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primary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Login 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45011519"/>
                  </a:ext>
                </a:extLst>
              </a:tr>
              <a:tr h="39953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 err="1" smtClean="0">
                          <a:effectLst/>
                        </a:rPr>
                        <a:t>User_name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</a:rPr>
                        <a:t>varchar (20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foreign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User name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19262231"/>
                  </a:ext>
                </a:extLst>
              </a:tr>
              <a:tr h="39953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</a:rPr>
                        <a:t>varchar(10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foreign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69301558"/>
                  </a:ext>
                </a:extLst>
              </a:tr>
              <a:tr h="39953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User_type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varchar (25)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Type of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user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63533914"/>
                  </a:ext>
                </a:extLst>
              </a:tr>
            </a:tbl>
          </a:graphicData>
        </a:graphic>
      </p:graphicFrame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239000" cy="1295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   </a:t>
            </a:r>
            <a:r>
              <a:rPr lang="en-US" sz="1800" dirty="0" err="1" smtClean="0"/>
              <a:t>Tb_Login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smtClean="0"/>
              <a:t>   Primary </a:t>
            </a:r>
            <a:r>
              <a:rPr lang="en-US" sz="1800" dirty="0"/>
              <a:t>key : Lid   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888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609600"/>
            <a:ext cx="7391400" cy="914400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Tb_Registration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Primary key : </a:t>
            </a:r>
            <a:r>
              <a:rPr lang="en-US" sz="1800" dirty="0" err="1" smtClean="0"/>
              <a:t>R_id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</a:t>
            </a:r>
            <a:endParaRPr lang="en-US" sz="1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D76FC69B-8E1F-4956-9C0D-FC1910F5F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860817"/>
              </p:ext>
            </p:extLst>
          </p:nvPr>
        </p:nvGraphicFramePr>
        <p:xfrm>
          <a:off x="914400" y="1828800"/>
          <a:ext cx="6581276" cy="2421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319">
                  <a:extLst>
                    <a:ext uri="{9D8B030D-6E8A-4147-A177-3AD203B41FA5}">
                      <a16:colId xmlns:a16="http://schemas.microsoft.com/office/drawing/2014/main" xmlns="" val="1350590643"/>
                    </a:ext>
                  </a:extLst>
                </a:gridCol>
                <a:gridCol w="1645319">
                  <a:extLst>
                    <a:ext uri="{9D8B030D-6E8A-4147-A177-3AD203B41FA5}">
                      <a16:colId xmlns:a16="http://schemas.microsoft.com/office/drawing/2014/main" xmlns="" val="3879799811"/>
                    </a:ext>
                  </a:extLst>
                </a:gridCol>
                <a:gridCol w="1645319">
                  <a:extLst>
                    <a:ext uri="{9D8B030D-6E8A-4147-A177-3AD203B41FA5}">
                      <a16:colId xmlns:a16="http://schemas.microsoft.com/office/drawing/2014/main" xmlns="" val="1826411639"/>
                    </a:ext>
                  </a:extLst>
                </a:gridCol>
                <a:gridCol w="1645319">
                  <a:extLst>
                    <a:ext uri="{9D8B030D-6E8A-4147-A177-3AD203B41FA5}">
                      <a16:colId xmlns:a16="http://schemas.microsoft.com/office/drawing/2014/main" xmlns="" val="862081898"/>
                    </a:ext>
                  </a:extLst>
                </a:gridCol>
              </a:tblGrid>
              <a:tr h="345884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200" b="1" dirty="0">
                          <a:effectLst/>
                        </a:rPr>
                        <a:t>Fields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200" b="1" dirty="0">
                          <a:effectLst/>
                        </a:rPr>
                        <a:t>Type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200" b="1" dirty="0">
                          <a:effectLst/>
                        </a:rPr>
                        <a:t>Constraints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</a:rPr>
                        <a:t>Description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02953576"/>
                  </a:ext>
                </a:extLst>
              </a:tr>
              <a:tr h="34588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200" dirty="0" err="1" smtClean="0">
                          <a:effectLst/>
                        </a:rPr>
                        <a:t>R_id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</a:rPr>
                        <a:t>int (10)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</a:rPr>
                        <a:t>primary key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Registration </a:t>
                      </a:r>
                      <a:r>
                        <a:rPr lang="en-US" sz="1200" dirty="0">
                          <a:effectLst/>
                        </a:rPr>
                        <a:t>i</a:t>
                      </a:r>
                      <a:r>
                        <a:rPr lang="en-US" sz="1200" dirty="0" smtClean="0">
                          <a:effectLst/>
                        </a:rPr>
                        <a:t>d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81656087"/>
                  </a:ext>
                </a:extLst>
              </a:tr>
              <a:tr h="34588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First_name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(20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null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41829437"/>
                  </a:ext>
                </a:extLst>
              </a:tr>
              <a:tr h="34588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Last_name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</a:rPr>
                        <a:t>varchar </a:t>
                      </a:r>
                      <a:r>
                        <a:rPr lang="en-US" sz="1200" dirty="0" smtClean="0">
                          <a:effectLst/>
                        </a:rPr>
                        <a:t>(20)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3589291"/>
                  </a:ext>
                </a:extLst>
              </a:tr>
              <a:tr h="34588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</a:rPr>
                        <a:t>varchar (20)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055103"/>
                  </a:ext>
                </a:extLst>
              </a:tr>
              <a:tr h="34588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Phone_number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</a:rPr>
                        <a:t>varchar </a:t>
                      </a:r>
                      <a:r>
                        <a:rPr lang="en-US" sz="1200" dirty="0" smtClean="0">
                          <a:effectLst/>
                        </a:rPr>
                        <a:t>(10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number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46632782"/>
                  </a:ext>
                </a:extLst>
              </a:tr>
              <a:tr h="34588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L_id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</a:rPr>
                        <a:t>varchar </a:t>
                      </a:r>
                      <a:r>
                        <a:rPr lang="en-US" sz="1200" dirty="0" smtClean="0">
                          <a:effectLst/>
                        </a:rPr>
                        <a:t>(10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Foreign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key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28517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78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1066800"/>
          </a:xfrm>
        </p:spPr>
        <p:txBody>
          <a:bodyPr/>
          <a:lstStyle/>
          <a:p>
            <a:r>
              <a:rPr lang="en-US" dirty="0" err="1" smtClean="0"/>
              <a:t>Tb_Category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Primary key : </a:t>
            </a:r>
            <a:r>
              <a:rPr lang="en-US" dirty="0" err="1" smtClean="0"/>
              <a:t>Ca_id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525A6CA-ACA9-40C3-8589-1DC9ABC39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993313"/>
              </p:ext>
            </p:extLst>
          </p:nvPr>
        </p:nvGraphicFramePr>
        <p:xfrm>
          <a:off x="1295400" y="2438400"/>
          <a:ext cx="6153468" cy="182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367">
                  <a:extLst>
                    <a:ext uri="{9D8B030D-6E8A-4147-A177-3AD203B41FA5}">
                      <a16:colId xmlns:a16="http://schemas.microsoft.com/office/drawing/2014/main" xmlns="" val="965095865"/>
                    </a:ext>
                  </a:extLst>
                </a:gridCol>
                <a:gridCol w="1538367">
                  <a:extLst>
                    <a:ext uri="{9D8B030D-6E8A-4147-A177-3AD203B41FA5}">
                      <a16:colId xmlns:a16="http://schemas.microsoft.com/office/drawing/2014/main" xmlns="" val="4068511299"/>
                    </a:ext>
                  </a:extLst>
                </a:gridCol>
                <a:gridCol w="1538367">
                  <a:extLst>
                    <a:ext uri="{9D8B030D-6E8A-4147-A177-3AD203B41FA5}">
                      <a16:colId xmlns:a16="http://schemas.microsoft.com/office/drawing/2014/main" xmlns="" val="4213774479"/>
                    </a:ext>
                  </a:extLst>
                </a:gridCol>
                <a:gridCol w="1538367">
                  <a:extLst>
                    <a:ext uri="{9D8B030D-6E8A-4147-A177-3AD203B41FA5}">
                      <a16:colId xmlns:a16="http://schemas.microsoft.com/office/drawing/2014/main" xmlns="" val="1119191305"/>
                    </a:ext>
                  </a:extLst>
                </a:gridCol>
              </a:tblGrid>
              <a:tr h="41917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Fields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Type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Constraints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Description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52913006"/>
                  </a:ext>
                </a:extLst>
              </a:tr>
              <a:tr h="41917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Ca_id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int 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primary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 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21407344"/>
                  </a:ext>
                </a:extLst>
              </a:tr>
              <a:tr h="41917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varchar (25)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of category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90777447"/>
                  </a:ext>
                </a:extLst>
              </a:tr>
              <a:tr h="41917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varchar (35)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23793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387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315200" cy="1143000"/>
          </a:xfrm>
        </p:spPr>
        <p:txBody>
          <a:bodyPr>
            <a:normAutofit lnSpcReduction="10000"/>
          </a:bodyPr>
          <a:lstStyle/>
          <a:p>
            <a:r>
              <a:rPr lang="en-US" sz="2000" dirty="0" err="1" smtClean="0"/>
              <a:t>Tb_Product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primary key: </a:t>
            </a:r>
            <a:r>
              <a:rPr lang="en-US" sz="2000" dirty="0" err="1" smtClean="0"/>
              <a:t>P_id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A74A9450-A7B0-4CC4-B4B1-C9ACE8E76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07698"/>
              </p:ext>
            </p:extLst>
          </p:nvPr>
        </p:nvGraphicFramePr>
        <p:xfrm>
          <a:off x="533400" y="1676400"/>
          <a:ext cx="7315200" cy="4158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193917702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94909292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75169143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089212646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Fields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Type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Constraints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Description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93887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 err="1" smtClean="0">
                          <a:effectLst/>
                        </a:rPr>
                        <a:t>P_id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</a:rPr>
                        <a:t>varchar(10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primary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product </a:t>
                      </a: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7171245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</a:rPr>
                        <a:t>Name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varchar (25)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</a:t>
                      </a:r>
                      <a:r>
                        <a:rPr lang="en-IN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7347622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Photo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 of product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0860318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</a:rPr>
                        <a:t>decimal 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Price of product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976265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varchar </a:t>
                      </a:r>
                      <a:r>
                        <a:rPr lang="en-US" sz="1400" dirty="0" smtClean="0">
                          <a:effectLst/>
                        </a:rPr>
                        <a:t>(50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74235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Is_available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availability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2441594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Created_date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date-time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 date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7534492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Stock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 err="1" smtClean="0">
                          <a:effectLst/>
                        </a:rPr>
                        <a:t>int</a:t>
                      </a:r>
                      <a:r>
                        <a:rPr lang="en-US" sz="1400" dirty="0" smtClean="0">
                          <a:effectLst/>
                        </a:rPr>
                        <a:t>(5)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stock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6090195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Dimension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varchar (35)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Dimension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8589454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Ca_id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foreign</a:t>
                      </a:r>
                      <a:r>
                        <a:rPr lang="en-IN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 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6432677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41922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75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7467600" cy="1143000"/>
          </a:xfrm>
        </p:spPr>
        <p:txBody>
          <a:bodyPr/>
          <a:lstStyle/>
          <a:p>
            <a:r>
              <a:rPr lang="en-US" dirty="0" err="1" smtClean="0"/>
              <a:t>Tb_Cart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primary key : </a:t>
            </a:r>
            <a:r>
              <a:rPr lang="en-US" dirty="0" err="1" smtClean="0"/>
              <a:t>C_id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C6C8C6A-33AD-4A20-BD5B-D4C19CA1B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55011"/>
              </p:ext>
            </p:extLst>
          </p:nvPr>
        </p:nvGraphicFramePr>
        <p:xfrm>
          <a:off x="762000" y="1507530"/>
          <a:ext cx="7670800" cy="375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xmlns="" val="1540673035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xmlns="" val="1104392115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xmlns="" val="45804616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xmlns="" val="2335126283"/>
                    </a:ext>
                  </a:extLst>
                </a:gridCol>
              </a:tblGrid>
              <a:tr h="62504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Fields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Type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Constraints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Description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69196140"/>
                  </a:ext>
                </a:extLst>
              </a:tr>
              <a:tr h="62504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C_id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 err="1" smtClean="0">
                          <a:effectLst/>
                        </a:rPr>
                        <a:t>int</a:t>
                      </a:r>
                      <a:r>
                        <a:rPr lang="en-US" sz="1400" dirty="0" smtClean="0">
                          <a:effectLst/>
                        </a:rPr>
                        <a:t> 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primary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Cart 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18426334"/>
                  </a:ext>
                </a:extLst>
              </a:tr>
              <a:tr h="62504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Created_date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date-time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not null</a:t>
                      </a:r>
                      <a:endParaRPr lang="en-IN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</a:t>
                      </a:r>
                      <a:r>
                        <a:rPr lang="en-IN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5247860"/>
                  </a:ext>
                </a:extLst>
              </a:tr>
              <a:tr h="62504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Updated_date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date-time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not null</a:t>
                      </a:r>
                      <a:endParaRPr lang="en-IN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Updated date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95506538"/>
                  </a:ext>
                </a:extLst>
              </a:tr>
              <a:tr h="62504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</a:t>
                      </a:r>
                      <a:r>
                        <a:rPr lang="en-IN" sz="140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 is</a:t>
                      </a:r>
                      <a:r>
                        <a:rPr lang="en-IN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order or not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07973280"/>
                  </a:ext>
                </a:extLst>
              </a:tr>
              <a:tr h="62504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R_id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</a:rPr>
                        <a:t>varchar(10)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foreign key</a:t>
                      </a:r>
                      <a:endParaRPr lang="en-IN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Registration 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0576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970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533400"/>
            <a:ext cx="7467600" cy="1066800"/>
          </a:xfrm>
        </p:spPr>
        <p:txBody>
          <a:bodyPr/>
          <a:lstStyle/>
          <a:p>
            <a:r>
              <a:rPr lang="en-US" dirty="0" err="1" smtClean="0"/>
              <a:t>Tb_Cart</a:t>
            </a:r>
            <a:r>
              <a:rPr lang="en-US" dirty="0" smtClean="0"/>
              <a:t> item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primary key : </a:t>
            </a:r>
            <a:r>
              <a:rPr lang="en-US" dirty="0" err="1" smtClean="0"/>
              <a:t>Ci_id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C6C8C6A-33AD-4A20-BD5B-D4C19CA1B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50024"/>
              </p:ext>
            </p:extLst>
          </p:nvPr>
        </p:nvGraphicFramePr>
        <p:xfrm>
          <a:off x="533400" y="2057400"/>
          <a:ext cx="7670800" cy="375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xmlns="" val="1540673035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xmlns="" val="1104392115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xmlns="" val="45804616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xmlns="" val="2335126283"/>
                    </a:ext>
                  </a:extLst>
                </a:gridCol>
              </a:tblGrid>
              <a:tr h="62504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Fields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Type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Constraints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Description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69196140"/>
                  </a:ext>
                </a:extLst>
              </a:tr>
              <a:tr h="62504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Ci_id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err="1" smtClean="0">
                          <a:effectLst/>
                        </a:rPr>
                        <a:t>int</a:t>
                      </a:r>
                      <a:r>
                        <a:rPr lang="en-US" sz="1400" dirty="0" smtClean="0">
                          <a:effectLst/>
                        </a:rPr>
                        <a:t> (10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primary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Cart-item 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18426334"/>
                  </a:ext>
                </a:extLst>
              </a:tr>
              <a:tr h="62504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decimal(10)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not null</a:t>
                      </a:r>
                      <a:endParaRPr lang="en-IN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Price</a:t>
                      </a:r>
                      <a:r>
                        <a:rPr lang="en-IN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product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5247860"/>
                  </a:ext>
                </a:extLst>
              </a:tr>
              <a:tr h="62504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Quantity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(5)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not null</a:t>
                      </a:r>
                      <a:endParaRPr lang="en-IN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Quantity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95506538"/>
                  </a:ext>
                </a:extLst>
              </a:tr>
              <a:tr h="62504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C_id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varchar(10)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foreign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Cart</a:t>
                      </a:r>
                      <a:r>
                        <a:rPr lang="en-IN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07973280"/>
                  </a:ext>
                </a:extLst>
              </a:tr>
              <a:tr h="62504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</a:rPr>
                        <a:t>varchar(10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foreign key</a:t>
                      </a:r>
                      <a:endParaRPr lang="en-IN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 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0576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069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1371600"/>
          </a:xfrm>
        </p:spPr>
        <p:txBody>
          <a:bodyPr/>
          <a:lstStyle/>
          <a:p>
            <a:r>
              <a:rPr lang="en-US" dirty="0" err="1" smtClean="0"/>
              <a:t>Tb_Order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primary key : </a:t>
            </a:r>
            <a:r>
              <a:rPr lang="en-US" dirty="0" err="1" smtClean="0"/>
              <a:t>Order_id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268D32C7-64D3-4368-9149-48FE4CA0C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79305"/>
              </p:ext>
            </p:extLst>
          </p:nvPr>
        </p:nvGraphicFramePr>
        <p:xfrm>
          <a:off x="457200" y="1524000"/>
          <a:ext cx="7778752" cy="473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88">
                  <a:extLst>
                    <a:ext uri="{9D8B030D-6E8A-4147-A177-3AD203B41FA5}">
                      <a16:colId xmlns="" xmlns:a16="http://schemas.microsoft.com/office/drawing/2014/main" val="2114419277"/>
                    </a:ext>
                  </a:extLst>
                </a:gridCol>
                <a:gridCol w="1944688">
                  <a:extLst>
                    <a:ext uri="{9D8B030D-6E8A-4147-A177-3AD203B41FA5}">
                      <a16:colId xmlns="" xmlns:a16="http://schemas.microsoft.com/office/drawing/2014/main" val="545519209"/>
                    </a:ext>
                  </a:extLst>
                </a:gridCol>
                <a:gridCol w="1944688">
                  <a:extLst>
                    <a:ext uri="{9D8B030D-6E8A-4147-A177-3AD203B41FA5}">
                      <a16:colId xmlns="" xmlns:a16="http://schemas.microsoft.com/office/drawing/2014/main" val="3067914738"/>
                    </a:ext>
                  </a:extLst>
                </a:gridCol>
                <a:gridCol w="1944688">
                  <a:extLst>
                    <a:ext uri="{9D8B030D-6E8A-4147-A177-3AD203B41FA5}">
                      <a16:colId xmlns="" xmlns:a16="http://schemas.microsoft.com/office/drawing/2014/main" val="90389244"/>
                    </a:ext>
                  </a:extLst>
                </a:gridCol>
              </a:tblGrid>
              <a:tr h="305483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Fields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Type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Constraints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Description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76156752"/>
                  </a:ext>
                </a:extLst>
              </a:tr>
              <a:tr h="305483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200" smtClean="0">
                          <a:effectLst/>
                        </a:rPr>
                        <a:t>Order</a:t>
                      </a:r>
                      <a:r>
                        <a:rPr lang="en-US" sz="1200" baseline="0" smtClean="0">
                          <a:effectLst/>
                        </a:rPr>
                        <a:t>_</a:t>
                      </a:r>
                      <a:r>
                        <a:rPr lang="en-US" sz="1200" smtClean="0">
                          <a:effectLst/>
                        </a:rPr>
                        <a:t>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err="1" smtClean="0">
                          <a:effectLst/>
                        </a:rPr>
                        <a:t>int</a:t>
                      </a:r>
                      <a:r>
                        <a:rPr lang="en-US" sz="1400" dirty="0" smtClean="0">
                          <a:effectLst/>
                        </a:rPr>
                        <a:t> (10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primary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</a:t>
                      </a:r>
                      <a:r>
                        <a:rPr lang="en-IN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21894910"/>
                  </a:ext>
                </a:extLst>
              </a:tr>
              <a:tr h="305483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2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House name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varchar </a:t>
                      </a:r>
                      <a:r>
                        <a:rPr lang="en-US" sz="1400" dirty="0" smtClean="0">
                          <a:effectLst/>
                        </a:rPr>
                        <a:t>(15)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en-IN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the house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78005053"/>
                  </a:ext>
                </a:extLst>
              </a:tr>
              <a:tr h="305483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2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Street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varchar </a:t>
                      </a:r>
                      <a:r>
                        <a:rPr lang="en-US" sz="1400" dirty="0" smtClean="0">
                          <a:effectLst/>
                        </a:rPr>
                        <a:t>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Street name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42760612"/>
                  </a:ext>
                </a:extLst>
              </a:tr>
              <a:tr h="305483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2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varchar </a:t>
                      </a:r>
                      <a:r>
                        <a:rPr lang="en-US" sz="1400" dirty="0" smtClean="0">
                          <a:effectLst/>
                        </a:rPr>
                        <a:t>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56757285"/>
                  </a:ext>
                </a:extLst>
              </a:tr>
              <a:tr h="337273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2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Pin_code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Postal code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31519969"/>
                  </a:ext>
                </a:extLst>
              </a:tr>
              <a:tr h="305483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2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varchar </a:t>
                      </a:r>
                      <a:r>
                        <a:rPr lang="en-US" sz="1400" dirty="0" smtClean="0">
                          <a:effectLst/>
                        </a:rPr>
                        <a:t>(20)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93157864"/>
                  </a:ext>
                </a:extLst>
              </a:tr>
              <a:tr h="305483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2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varchar </a:t>
                      </a:r>
                      <a:r>
                        <a:rPr lang="en-US" sz="1400" dirty="0" smtClean="0">
                          <a:effectLst/>
                        </a:rPr>
                        <a:t>(15)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156766201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2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Created_date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date-time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</a:t>
                      </a:r>
                      <a:r>
                        <a:rPr lang="en-IN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created-date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776738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2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Updated_date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date-time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</a:t>
                      </a:r>
                      <a:r>
                        <a:rPr lang="en-IN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updated-date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41937526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2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paid or not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122569038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2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varchar 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en-IN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the order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12467817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        </a:t>
                      </a:r>
                      <a:r>
                        <a:rPr lang="en-US" sz="1200" dirty="0" err="1" smtClean="0"/>
                        <a:t>R_id</a:t>
                      </a:r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varchar 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</a:rPr>
                        <a:t>foreign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/>
                        <a:t>         registration id</a:t>
                      </a:r>
                      <a:endParaRPr lang="en-US" sz="14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61736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798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1143000"/>
          </a:xfrm>
        </p:spPr>
        <p:txBody>
          <a:bodyPr/>
          <a:lstStyle/>
          <a:p>
            <a:r>
              <a:rPr lang="en-US" dirty="0" err="1" smtClean="0"/>
              <a:t>Tb_Order</a:t>
            </a:r>
            <a:r>
              <a:rPr lang="en-US" dirty="0" smtClean="0"/>
              <a:t> item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Primary key :</a:t>
            </a:r>
            <a:r>
              <a:rPr lang="en-US" dirty="0" err="1" smtClean="0"/>
              <a:t>O_id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D76FC69B-8E1F-4956-9C0D-FC1910F5F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348285"/>
              </p:ext>
            </p:extLst>
          </p:nvPr>
        </p:nvGraphicFramePr>
        <p:xfrm>
          <a:off x="914400" y="1828800"/>
          <a:ext cx="6581276" cy="251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319">
                  <a:extLst>
                    <a:ext uri="{9D8B030D-6E8A-4147-A177-3AD203B41FA5}">
                      <a16:colId xmlns:a16="http://schemas.microsoft.com/office/drawing/2014/main" xmlns="" val="1350590643"/>
                    </a:ext>
                  </a:extLst>
                </a:gridCol>
                <a:gridCol w="1645319">
                  <a:extLst>
                    <a:ext uri="{9D8B030D-6E8A-4147-A177-3AD203B41FA5}">
                      <a16:colId xmlns:a16="http://schemas.microsoft.com/office/drawing/2014/main" xmlns="" val="3879799811"/>
                    </a:ext>
                  </a:extLst>
                </a:gridCol>
                <a:gridCol w="1645319">
                  <a:extLst>
                    <a:ext uri="{9D8B030D-6E8A-4147-A177-3AD203B41FA5}">
                      <a16:colId xmlns:a16="http://schemas.microsoft.com/office/drawing/2014/main" xmlns="" val="1826411639"/>
                    </a:ext>
                  </a:extLst>
                </a:gridCol>
                <a:gridCol w="1645319">
                  <a:extLst>
                    <a:ext uri="{9D8B030D-6E8A-4147-A177-3AD203B41FA5}">
                      <a16:colId xmlns:a16="http://schemas.microsoft.com/office/drawing/2014/main" xmlns="" val="862081898"/>
                    </a:ext>
                  </a:extLst>
                </a:gridCol>
              </a:tblGrid>
              <a:tr h="34588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200" b="1" dirty="0">
                          <a:effectLst/>
                        </a:rPr>
                        <a:t>Fields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200" b="1" dirty="0">
                          <a:effectLst/>
                        </a:rPr>
                        <a:t>Type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200" b="1" dirty="0">
                          <a:effectLst/>
                        </a:rPr>
                        <a:t>Constraints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</a:rPr>
                        <a:t>Description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02953576"/>
                  </a:ext>
                </a:extLst>
              </a:tr>
              <a:tr h="34588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200" dirty="0" err="1" smtClean="0">
                          <a:effectLst/>
                        </a:rPr>
                        <a:t>O_id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200" dirty="0" err="1" smtClean="0">
                          <a:effectLst/>
                        </a:rPr>
                        <a:t>int</a:t>
                      </a:r>
                      <a:r>
                        <a:rPr lang="en-US" sz="1200" dirty="0" smtClean="0">
                          <a:effectLst/>
                        </a:rPr>
                        <a:t> (10)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</a:rPr>
                        <a:t>primary key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 item 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81656087"/>
                  </a:ext>
                </a:extLst>
              </a:tr>
              <a:tr h="34588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</a:rPr>
                        <a:t>decimal(10)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null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41829437"/>
                  </a:ext>
                </a:extLst>
              </a:tr>
              <a:tr h="34588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Quantity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200" dirty="0" err="1" smtClean="0">
                          <a:effectLst/>
                        </a:rPr>
                        <a:t>int</a:t>
                      </a:r>
                      <a:r>
                        <a:rPr lang="en-US" sz="1200" dirty="0" smtClean="0">
                          <a:effectLst/>
                        </a:rPr>
                        <a:t> (5)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</a:rPr>
                        <a:t>not null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Quantity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3589291"/>
                  </a:ext>
                </a:extLst>
              </a:tr>
              <a:tr h="34588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2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Order_id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</a:rPr>
                        <a:t>varchar (10)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foreign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key</a:t>
                      </a:r>
                      <a:endParaRPr lang="en-IN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</a:t>
                      </a:r>
                      <a:r>
                        <a:rPr lang="en-IN" sz="12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055103"/>
                  </a:ext>
                </a:extLst>
              </a:tr>
              <a:tr h="34588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2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</a:rPr>
                        <a:t>varchar (10)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foreign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key</a:t>
                      </a:r>
                      <a:endParaRPr lang="en-IN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 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46632782"/>
                  </a:ext>
                </a:extLst>
              </a:tr>
              <a:tr h="34588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C_id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</a:rPr>
                        <a:t>varchar (10)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foreign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key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Cart 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28517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656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4873752"/>
          </a:xfrm>
        </p:spPr>
        <p:txBody>
          <a:bodyPr/>
          <a:lstStyle/>
          <a:p>
            <a:r>
              <a:rPr lang="en-US" dirty="0" err="1" smtClean="0"/>
              <a:t>Tb_wishlist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Primary key : </a:t>
            </a:r>
            <a:r>
              <a:rPr lang="en-US" dirty="0" err="1" smtClean="0"/>
              <a:t>Wid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C6C8C6A-33AD-4A20-BD5B-D4C19CA1B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36865"/>
              </p:ext>
            </p:extLst>
          </p:nvPr>
        </p:nvGraphicFramePr>
        <p:xfrm>
          <a:off x="533400" y="1828800"/>
          <a:ext cx="7518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xmlns="" val="1540673035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xmlns="" val="1104392115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xmlns="" val="45804616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xmlns="" val="233512628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Fields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Type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Constraints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Description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6919614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W_id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</a:rPr>
                        <a:t>varchar(10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primary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Wish_list</a:t>
                      </a: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1842633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Created_date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date-time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not null</a:t>
                      </a:r>
                      <a:endParaRPr lang="en-IN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 date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524786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Updated_date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date-time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not null</a:t>
                      </a:r>
                      <a:endParaRPr lang="en-IN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Updated date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95506538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R_id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Varchar(10)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foreign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Registration 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0797328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Wi_id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</a:rPr>
                        <a:t>varchar(10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foreign key</a:t>
                      </a:r>
                      <a:endParaRPr lang="en-IN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Wish _list</a:t>
                      </a:r>
                      <a:r>
                        <a:rPr lang="en-IN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item 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0576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71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b="1" dirty="0" smtClean="0"/>
              <a:t>synopsis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/>
          </a:bodyPr>
          <a:lstStyle/>
          <a:p>
            <a:r>
              <a:rPr lang="en-US" dirty="0" err="1"/>
              <a:t>Hydaker</a:t>
            </a:r>
            <a:r>
              <a:rPr lang="en-US" dirty="0"/>
              <a:t> Furniture - An online system for </a:t>
            </a:r>
            <a:r>
              <a:rPr lang="en-US" dirty="0" err="1"/>
              <a:t>Hydaker</a:t>
            </a:r>
            <a:r>
              <a:rPr lang="en-US" dirty="0"/>
              <a:t> furniture located at Calicut. </a:t>
            </a:r>
            <a:endParaRPr lang="en-US" dirty="0" smtClean="0"/>
          </a:p>
          <a:p>
            <a:r>
              <a:rPr lang="en-US" dirty="0" err="1" smtClean="0"/>
              <a:t>Hydaker</a:t>
            </a:r>
            <a:r>
              <a:rPr lang="en-US" dirty="0" smtClean="0"/>
              <a:t> </a:t>
            </a:r>
            <a:r>
              <a:rPr lang="en-US" dirty="0"/>
              <a:t>is an innovative application introduced to help furniture sellers and customers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application  </a:t>
            </a:r>
            <a:r>
              <a:rPr lang="en-US" dirty="0" smtClean="0"/>
              <a:t>contains buying </a:t>
            </a:r>
            <a:r>
              <a:rPr lang="en-US" dirty="0"/>
              <a:t>furniture  like  table, chairs, couch etc.. along with wooden interiors and decors, wooden floors, ceiling, windows, doors, stairs.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application provides customers a customization option in which customer can select the wood type and can also customize the product as their need 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84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1219200"/>
          </a:xfrm>
        </p:spPr>
        <p:txBody>
          <a:bodyPr/>
          <a:lstStyle/>
          <a:p>
            <a:r>
              <a:rPr lang="en-US" dirty="0" err="1" smtClean="0"/>
              <a:t>Tb_wish_list</a:t>
            </a:r>
            <a:r>
              <a:rPr lang="en-US" dirty="0" smtClean="0"/>
              <a:t> item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Primary key : </a:t>
            </a:r>
            <a:r>
              <a:rPr lang="en-US" dirty="0" err="1" smtClean="0"/>
              <a:t>Wiid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86720"/>
              </p:ext>
            </p:extLst>
          </p:nvPr>
        </p:nvGraphicFramePr>
        <p:xfrm>
          <a:off x="990600" y="1570990"/>
          <a:ext cx="5795010" cy="170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515"/>
                <a:gridCol w="1646555"/>
                <a:gridCol w="1597660"/>
                <a:gridCol w="1605280"/>
              </a:tblGrid>
              <a:tr h="547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Fields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Type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Constraints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Description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9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Wi_id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</a:rPr>
                        <a:t>varchar(10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</a:rPr>
                        <a:t>primary key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Wish list</a:t>
                      </a:r>
                      <a:r>
                        <a:rPr lang="en-US" sz="1200" baseline="0" dirty="0" smtClean="0">
                          <a:effectLst/>
                        </a:rPr>
                        <a:t> item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9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2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P_id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varchar(10)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</a:rPr>
                        <a:t>not null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 product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id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328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457200"/>
            <a:ext cx="7467600" cy="1447800"/>
          </a:xfrm>
        </p:spPr>
        <p:txBody>
          <a:bodyPr/>
          <a:lstStyle/>
          <a:p>
            <a:r>
              <a:rPr lang="en-US" dirty="0" err="1" smtClean="0"/>
              <a:t>Tb_Payment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Primary key : </a:t>
            </a:r>
            <a:r>
              <a:rPr lang="en-US" dirty="0" err="1" smtClean="0"/>
              <a:t>Pa_id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C6C8C6A-33AD-4A20-BD5B-D4C19CA1B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47655"/>
              </p:ext>
            </p:extLst>
          </p:nvPr>
        </p:nvGraphicFramePr>
        <p:xfrm>
          <a:off x="533400" y="1752600"/>
          <a:ext cx="7670800" cy="375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xmlns="" val="1540673035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xmlns="" val="1104392115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xmlns="" val="45804616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xmlns="" val="2335126283"/>
                    </a:ext>
                  </a:extLst>
                </a:gridCol>
              </a:tblGrid>
              <a:tr h="62504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Fields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Type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Constraints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Description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69196140"/>
                  </a:ext>
                </a:extLst>
              </a:tr>
              <a:tr h="62504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Pa_id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err="1" smtClean="0">
                          <a:effectLst/>
                        </a:rPr>
                        <a:t>int</a:t>
                      </a:r>
                      <a:r>
                        <a:rPr lang="en-US" sz="1400" dirty="0" smtClean="0">
                          <a:effectLst/>
                        </a:rPr>
                        <a:t> 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primary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Paymnet</a:t>
                      </a: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18426334"/>
                  </a:ext>
                </a:extLst>
              </a:tr>
              <a:tr h="62504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decimal(10)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not null</a:t>
                      </a:r>
                      <a:endParaRPr lang="en-IN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r>
                        <a:rPr lang="en-IN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amount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5247860"/>
                  </a:ext>
                </a:extLst>
              </a:tr>
              <a:tr h="62504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Is_paid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not null</a:t>
                      </a:r>
                      <a:endParaRPr lang="en-IN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Paid</a:t>
                      </a:r>
                      <a:r>
                        <a:rPr lang="en-IN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or not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95506538"/>
                  </a:ext>
                </a:extLst>
              </a:tr>
              <a:tr h="62504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</a:t>
                      </a:r>
                      <a:r>
                        <a:rPr lang="en-IN" sz="140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_id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varchar(10)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foreign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 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07973280"/>
                  </a:ext>
                </a:extLst>
              </a:tr>
              <a:tr h="62504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R_id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</a:rPr>
                        <a:t>varchar(10)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foreign key</a:t>
                      </a:r>
                      <a:endParaRPr lang="en-IN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registration 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0576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434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487375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Tb_wood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Primary Key :</a:t>
            </a:r>
            <a:r>
              <a:rPr lang="en-US" sz="2000" dirty="0" err="1" smtClean="0"/>
              <a:t>Wdid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Tb_Color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Primary Key : </a:t>
            </a:r>
            <a:r>
              <a:rPr lang="en-US" sz="2000" dirty="0" err="1" smtClean="0"/>
              <a:t>Clid</a:t>
            </a:r>
            <a:endParaRPr lang="en-US" sz="2000" dirty="0" smtClean="0"/>
          </a:p>
          <a:p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37686"/>
              </p:ext>
            </p:extLst>
          </p:nvPr>
        </p:nvGraphicFramePr>
        <p:xfrm>
          <a:off x="1066800" y="1143000"/>
          <a:ext cx="5795010" cy="170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515"/>
                <a:gridCol w="1646555"/>
                <a:gridCol w="1597660"/>
                <a:gridCol w="1605280"/>
              </a:tblGrid>
              <a:tr h="5473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Fields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Type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Constraints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Description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91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Wd_id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varchar(10)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primary key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Wood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91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Wood_type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varchar(25)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Type of wood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60217"/>
              </p:ext>
            </p:extLst>
          </p:nvPr>
        </p:nvGraphicFramePr>
        <p:xfrm>
          <a:off x="1219200" y="4343400"/>
          <a:ext cx="5795010" cy="170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515"/>
                <a:gridCol w="1646555"/>
                <a:gridCol w="1597660"/>
                <a:gridCol w="1605280"/>
              </a:tblGrid>
              <a:tr h="5473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Fields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Type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Constraints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Description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91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Cl_id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varchar(10)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primary key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color </a:t>
                      </a:r>
                      <a:r>
                        <a:rPr lang="en-US" sz="11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91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varchar(10)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null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937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487375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Tb_Material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Primary Key </a:t>
            </a:r>
            <a:r>
              <a:rPr lang="en-US" sz="2000" dirty="0" smtClean="0"/>
              <a:t>:</a:t>
            </a:r>
            <a:r>
              <a:rPr lang="en-US" sz="2000" dirty="0"/>
              <a:t>M</a:t>
            </a:r>
            <a:r>
              <a:rPr lang="en-US" sz="2000" dirty="0" smtClean="0"/>
              <a:t>id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 smtClean="0"/>
              <a:t>Tb_Foam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Primary Key : </a:t>
            </a:r>
            <a:r>
              <a:rPr lang="en-US" sz="2000" dirty="0" err="1" smtClean="0"/>
              <a:t>Foid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24694"/>
              </p:ext>
            </p:extLst>
          </p:nvPr>
        </p:nvGraphicFramePr>
        <p:xfrm>
          <a:off x="1066800" y="1494790"/>
          <a:ext cx="5795010" cy="170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515"/>
                <a:gridCol w="1646555"/>
                <a:gridCol w="1597660"/>
                <a:gridCol w="1605280"/>
              </a:tblGrid>
              <a:tr h="5473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Fields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Type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Constraints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Description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91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M_id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varchar(10)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primary key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Material </a:t>
                      </a:r>
                      <a:r>
                        <a:rPr lang="en-US" sz="11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91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Material_type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varchar(25)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Type of </a:t>
                      </a:r>
                      <a:r>
                        <a:rPr lang="en-US" sz="1100" dirty="0" smtClean="0">
                          <a:effectLst/>
                        </a:rPr>
                        <a:t>material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55453"/>
              </p:ext>
            </p:extLst>
          </p:nvPr>
        </p:nvGraphicFramePr>
        <p:xfrm>
          <a:off x="1143000" y="4542790"/>
          <a:ext cx="5795010" cy="170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515"/>
                <a:gridCol w="1646555"/>
                <a:gridCol w="1597660"/>
                <a:gridCol w="1605280"/>
              </a:tblGrid>
              <a:tr h="5473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Fields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Type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Constraints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Description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91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Fo_id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varchar(10)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primary key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Wood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91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Foam_type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varchar(25)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Type of </a:t>
                      </a:r>
                      <a:r>
                        <a:rPr lang="en-US" sz="1100" dirty="0" smtClean="0">
                          <a:effectLst/>
                        </a:rPr>
                        <a:t>foam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901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609600"/>
            <a:ext cx="7467600" cy="487375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Tb_Polish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Primary Key </a:t>
            </a:r>
            <a:r>
              <a:rPr lang="en-US" sz="2000" dirty="0" smtClean="0"/>
              <a:t>:</a:t>
            </a:r>
            <a:r>
              <a:rPr lang="en-US" sz="2000" dirty="0" err="1" smtClean="0"/>
              <a:t>Poid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 smtClean="0"/>
              <a:t>Tb_Dimension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Primary Key : D</a:t>
            </a:r>
            <a:r>
              <a:rPr lang="en-US" sz="2000" dirty="0" smtClean="0"/>
              <a:t>id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43619"/>
              </p:ext>
            </p:extLst>
          </p:nvPr>
        </p:nvGraphicFramePr>
        <p:xfrm>
          <a:off x="914400" y="1647190"/>
          <a:ext cx="5795010" cy="170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515"/>
                <a:gridCol w="1646555"/>
                <a:gridCol w="1597660"/>
                <a:gridCol w="1605280"/>
              </a:tblGrid>
              <a:tr h="5473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Fields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Constraints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91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Po_id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varchar(10)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primary key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Polish </a:t>
                      </a:r>
                      <a:r>
                        <a:rPr lang="en-US" sz="11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91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Polish</a:t>
                      </a:r>
                      <a:r>
                        <a:rPr lang="en-US" sz="1100" baseline="0" dirty="0" err="1" smtClean="0">
                          <a:effectLst/>
                        </a:rPr>
                        <a:t>_</a:t>
                      </a:r>
                      <a:r>
                        <a:rPr lang="en-US" sz="1100" dirty="0" err="1" smtClean="0">
                          <a:effectLst/>
                        </a:rPr>
                        <a:t>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varchar(25)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Type of </a:t>
                      </a:r>
                      <a:r>
                        <a:rPr lang="en-US" sz="1100" dirty="0" smtClean="0">
                          <a:effectLst/>
                        </a:rPr>
                        <a:t>polish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027015"/>
              </p:ext>
            </p:extLst>
          </p:nvPr>
        </p:nvGraphicFramePr>
        <p:xfrm>
          <a:off x="914400" y="4724400"/>
          <a:ext cx="5795010" cy="170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515"/>
                <a:gridCol w="1646555"/>
                <a:gridCol w="1597660"/>
                <a:gridCol w="1605280"/>
              </a:tblGrid>
              <a:tr h="5473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Fields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Constraints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91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D_id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Varchar(10)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Primary Key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Dimension </a:t>
                      </a:r>
                      <a:r>
                        <a:rPr lang="en-US" sz="11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91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Dimension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Varchar(25)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Dimension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of the product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226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1447800"/>
          </a:xfrm>
        </p:spPr>
        <p:txBody>
          <a:bodyPr/>
          <a:lstStyle/>
          <a:p>
            <a:r>
              <a:rPr lang="en-US" dirty="0" err="1" smtClean="0"/>
              <a:t>Tb_Customize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Primary key : </a:t>
            </a:r>
            <a:r>
              <a:rPr lang="en-US" dirty="0" err="1" smtClean="0"/>
              <a:t>Cuid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91457"/>
              </p:ext>
            </p:extLst>
          </p:nvPr>
        </p:nvGraphicFramePr>
        <p:xfrm>
          <a:off x="762000" y="1828800"/>
          <a:ext cx="6850380" cy="3809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595"/>
                <a:gridCol w="1712595"/>
                <a:gridCol w="1712595"/>
                <a:gridCol w="1712595"/>
              </a:tblGrid>
              <a:tr h="4233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Fields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Constraints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33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err="1" smtClean="0">
                          <a:effectLst/>
                        </a:rPr>
                        <a:t>Cu_id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varchar(10)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           Primary key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 Customize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33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err="1" smtClean="0">
                          <a:effectLst/>
                        </a:rPr>
                        <a:t>P_id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varchar(10)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foreign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 Product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33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err="1" smtClean="0">
                          <a:effectLst/>
                        </a:rPr>
                        <a:t>Wd_id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 varchar(10)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foreign key</a:t>
                      </a:r>
                      <a:endParaRPr lang="en-IN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 Wood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33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err="1" smtClean="0">
                          <a:effectLst/>
                        </a:rPr>
                        <a:t>Cl_id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 varchar(10)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foreign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 Color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33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err="1" smtClean="0">
                          <a:effectLst/>
                        </a:rPr>
                        <a:t>M_id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 varchar(10)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foreign key</a:t>
                      </a:r>
                      <a:endParaRPr lang="en-IN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 Material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33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err="1" smtClean="0">
                          <a:effectLst/>
                        </a:rPr>
                        <a:t>D_id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 varchar(10)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foreign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 Dimension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33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err="1" smtClean="0">
                          <a:effectLst/>
                        </a:rPr>
                        <a:t>Po_id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 varchar(10)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foreign key</a:t>
                      </a:r>
                      <a:endParaRPr lang="en-IN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 Polish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33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err="1" smtClean="0">
                          <a:effectLst/>
                        </a:rPr>
                        <a:t>Fo_id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 varchar(10)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foreign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 Foam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049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990600"/>
          </a:xfrm>
        </p:spPr>
        <p:txBody>
          <a:bodyPr/>
          <a:lstStyle/>
          <a:p>
            <a:r>
              <a:rPr lang="en-US" dirty="0" err="1" smtClean="0"/>
              <a:t>Tb_Customize</a:t>
            </a:r>
            <a:r>
              <a:rPr lang="en-US" dirty="0" smtClean="0"/>
              <a:t> order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Primary key : </a:t>
            </a:r>
            <a:r>
              <a:rPr lang="en-US" dirty="0" err="1" smtClean="0"/>
              <a:t>Coid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268D32C7-64D3-4368-9149-48FE4CA0C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68125"/>
              </p:ext>
            </p:extLst>
          </p:nvPr>
        </p:nvGraphicFramePr>
        <p:xfrm>
          <a:off x="685800" y="1447800"/>
          <a:ext cx="6858001" cy="4992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902">
                  <a:extLst>
                    <a:ext uri="{9D8B030D-6E8A-4147-A177-3AD203B41FA5}">
                      <a16:colId xmlns="" xmlns:a16="http://schemas.microsoft.com/office/drawing/2014/main" val="2114419277"/>
                    </a:ext>
                  </a:extLst>
                </a:gridCol>
                <a:gridCol w="1715902">
                  <a:extLst>
                    <a:ext uri="{9D8B030D-6E8A-4147-A177-3AD203B41FA5}">
                      <a16:colId xmlns="" xmlns:a16="http://schemas.microsoft.com/office/drawing/2014/main" val="545519209"/>
                    </a:ext>
                  </a:extLst>
                </a:gridCol>
                <a:gridCol w="1715902">
                  <a:extLst>
                    <a:ext uri="{9D8B030D-6E8A-4147-A177-3AD203B41FA5}">
                      <a16:colId xmlns="" xmlns:a16="http://schemas.microsoft.com/office/drawing/2014/main" val="3067914738"/>
                    </a:ext>
                  </a:extLst>
                </a:gridCol>
                <a:gridCol w="1710295">
                  <a:extLst>
                    <a:ext uri="{9D8B030D-6E8A-4147-A177-3AD203B41FA5}">
                      <a16:colId xmlns="" xmlns:a16="http://schemas.microsoft.com/office/drawing/2014/main" val="90389244"/>
                    </a:ext>
                  </a:extLst>
                </a:gridCol>
              </a:tblGrid>
              <a:tr h="207717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Fields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Type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Constraints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Description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76156752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baseline="0" dirty="0" err="1" smtClean="0">
                          <a:effectLst/>
                        </a:rPr>
                        <a:t>Co_</a:t>
                      </a:r>
                      <a:r>
                        <a:rPr lang="en-US" sz="1400" dirty="0" err="1" smtClean="0">
                          <a:effectLst/>
                        </a:rPr>
                        <a:t>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int 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primary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Customize order</a:t>
                      </a:r>
                      <a:r>
                        <a:rPr lang="en-IN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21894910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House_name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varchar </a:t>
                      </a:r>
                      <a:r>
                        <a:rPr lang="en-US" sz="1400" dirty="0" smtClean="0">
                          <a:effectLst/>
                        </a:rPr>
                        <a:t>(15)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en-IN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the house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78005053"/>
                  </a:ext>
                </a:extLst>
              </a:tr>
              <a:tr h="207717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Street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varchar </a:t>
                      </a:r>
                      <a:r>
                        <a:rPr lang="en-US" sz="1400" dirty="0" smtClean="0">
                          <a:effectLst/>
                        </a:rPr>
                        <a:t>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Street name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42760612"/>
                  </a:ext>
                </a:extLst>
              </a:tr>
              <a:tr h="207717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varchar </a:t>
                      </a:r>
                      <a:r>
                        <a:rPr lang="en-US" sz="1400" dirty="0" smtClean="0">
                          <a:effectLst/>
                        </a:rPr>
                        <a:t>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56757285"/>
                  </a:ext>
                </a:extLst>
              </a:tr>
              <a:tr h="207717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Pin_code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Postal code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31519969"/>
                  </a:ext>
                </a:extLst>
              </a:tr>
              <a:tr h="207717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varchar </a:t>
                      </a:r>
                      <a:r>
                        <a:rPr lang="en-US" sz="1400" dirty="0" smtClean="0">
                          <a:effectLst/>
                        </a:rPr>
                        <a:t>(20)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93157864"/>
                  </a:ext>
                </a:extLst>
              </a:tr>
              <a:tr h="207717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varchar </a:t>
                      </a:r>
                      <a:r>
                        <a:rPr lang="en-US" sz="1400" dirty="0" smtClean="0">
                          <a:effectLst/>
                        </a:rPr>
                        <a:t>(15)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156766201"/>
                  </a:ext>
                </a:extLst>
              </a:tr>
              <a:tr h="207717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paid or not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25776738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varchar 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en-IN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the order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41937526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Adv_pay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Decimal(10)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Advance payment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122569038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E_del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Date-time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Expected delivery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12467817"/>
                  </a:ext>
                </a:extLst>
              </a:tr>
              <a:tr h="20771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         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Quantity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         quantity</a:t>
                      </a:r>
                      <a:endParaRPr lang="en-US" sz="14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61736911"/>
                  </a:ext>
                </a:extLst>
              </a:tr>
              <a:tr h="207717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/>
                        <a:t>         </a:t>
                      </a:r>
                      <a:r>
                        <a:rPr lang="en-US" sz="1400" baseline="0" dirty="0" err="1" smtClean="0"/>
                        <a:t>Cu_id</a:t>
                      </a:r>
                      <a:endParaRPr lang="en-US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         Customize</a:t>
                      </a:r>
                      <a:r>
                        <a:rPr lang="en-US" sz="1400" baseline="0" dirty="0" smtClean="0"/>
                        <a:t> id</a:t>
                      </a:r>
                      <a:endParaRPr lang="en-US" sz="1400" dirty="0"/>
                    </a:p>
                  </a:txBody>
                  <a:tcPr marL="68580" marR="68580" marT="0" marB="0"/>
                </a:tc>
              </a:tr>
              <a:tr h="40261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    </a:t>
                      </a:r>
                      <a:r>
                        <a:rPr lang="en-US" sz="1400" dirty="0" err="1" smtClean="0"/>
                        <a:t>R_id</a:t>
                      </a:r>
                      <a:endParaRPr lang="en-US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varchar 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/>
                        <a:t>         registration</a:t>
                      </a:r>
                    </a:p>
                    <a:p>
                      <a:pPr algn="l"/>
                      <a:r>
                        <a:rPr lang="en-US" sz="1400" baseline="0" dirty="0" smtClean="0"/>
                        <a:t>         id</a:t>
                      </a:r>
                      <a:endParaRPr lang="en-US" sz="1400" dirty="0"/>
                    </a:p>
                  </a:txBody>
                  <a:tcPr marL="68580" marR="68580" marT="0" marB="0"/>
                </a:tc>
              </a:tr>
              <a:tr h="207717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7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114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Tb_Advance</a:t>
            </a:r>
            <a:r>
              <a:rPr lang="en-US" dirty="0" smtClean="0"/>
              <a:t> payment</a:t>
            </a:r>
          </a:p>
          <a:p>
            <a:pPr marL="0" indent="0">
              <a:buNone/>
            </a:pPr>
            <a:r>
              <a:rPr lang="en-US" dirty="0" smtClean="0"/>
              <a:t>   Primary Key : </a:t>
            </a:r>
            <a:r>
              <a:rPr lang="en-US" dirty="0" err="1" smtClean="0"/>
              <a:t>Apid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137422"/>
              </p:ext>
            </p:extLst>
          </p:nvPr>
        </p:nvGraphicFramePr>
        <p:xfrm>
          <a:off x="990600" y="1981202"/>
          <a:ext cx="6240780" cy="2474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195"/>
                <a:gridCol w="1560195"/>
                <a:gridCol w="1560195"/>
                <a:gridCol w="1560195"/>
              </a:tblGrid>
              <a:tr h="4949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Fields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Type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Constraints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Description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49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400" dirty="0" err="1" smtClean="0">
                          <a:effectLst/>
                        </a:rPr>
                        <a:t>Ap_id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  varchar(10)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primary key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Advance payment id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49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Amount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  decimal(10)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not</a:t>
                      </a:r>
                      <a:r>
                        <a:rPr lang="en-US" sz="1200" baseline="0" dirty="0" smtClean="0">
                          <a:effectLst/>
                        </a:rPr>
                        <a:t> null</a:t>
                      </a:r>
                      <a:r>
                        <a:rPr lang="en-US" sz="1200" dirty="0" smtClean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Advance</a:t>
                      </a:r>
                      <a:r>
                        <a:rPr lang="en-US" sz="1200" baseline="0" dirty="0" smtClean="0">
                          <a:effectLst/>
                        </a:rPr>
                        <a:t> amount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49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R_id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  varchar(10)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foreign</a:t>
                      </a:r>
                      <a:r>
                        <a:rPr lang="en-US" sz="1200" baseline="0" dirty="0" smtClean="0">
                          <a:effectLst/>
                        </a:rPr>
                        <a:t> key</a:t>
                      </a:r>
                      <a:r>
                        <a:rPr lang="en-US" sz="1200" dirty="0" smtClean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Registration id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49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 smtClean="0">
                          <a:effectLst/>
                        </a:rPr>
                        <a:t>Co_id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  varchar(10)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 foreign key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Customize order id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291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990600"/>
          </a:xfrm>
        </p:spPr>
        <p:txBody>
          <a:bodyPr/>
          <a:lstStyle/>
          <a:p>
            <a:r>
              <a:rPr lang="en-US" dirty="0" err="1" smtClean="0"/>
              <a:t>Tb_Tracking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Primary key : </a:t>
            </a:r>
            <a:r>
              <a:rPr lang="en-US" dirty="0" err="1" smtClean="0"/>
              <a:t>Tid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578749"/>
              </p:ext>
            </p:extLst>
          </p:nvPr>
        </p:nvGraphicFramePr>
        <p:xfrm>
          <a:off x="838200" y="1828802"/>
          <a:ext cx="6781800" cy="3988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/>
                <a:gridCol w="1695450"/>
                <a:gridCol w="1695450"/>
                <a:gridCol w="1695450"/>
              </a:tblGrid>
              <a:tr h="3886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Fields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Type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Constraints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Description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86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err="1" smtClean="0">
                          <a:effectLst/>
                        </a:rPr>
                        <a:t>T_id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varchar(10)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Primary</a:t>
                      </a:r>
                      <a:r>
                        <a:rPr lang="en-US" sz="1400" baseline="0" dirty="0" smtClean="0">
                          <a:effectLst/>
                        </a:rPr>
                        <a:t> key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Tracking id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86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Packed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varchar(10)</a:t>
                      </a:r>
                      <a:endParaRPr lang="en-US" sz="14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not null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Packing details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86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err="1" smtClean="0">
                          <a:effectLst/>
                        </a:rPr>
                        <a:t>Packed_date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</a:rPr>
                        <a:t> d</a:t>
                      </a:r>
                      <a:r>
                        <a:rPr lang="en-US" sz="1400" dirty="0" smtClean="0">
                          <a:effectLst/>
                        </a:rPr>
                        <a:t>ate-time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not null</a:t>
                      </a:r>
                      <a:endParaRPr lang="en-US" sz="14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packed date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86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Shipped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 varchar(10)</a:t>
                      </a:r>
                      <a:endParaRPr lang="en-US" sz="14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not null</a:t>
                      </a:r>
                      <a:endParaRPr lang="en-US" sz="14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Shipping details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86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err="1" smtClean="0">
                          <a:effectLst/>
                        </a:rPr>
                        <a:t>Shipped_date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baseline="0" dirty="0" smtClean="0">
                          <a:effectLst/>
                        </a:rPr>
                        <a:t>d</a:t>
                      </a:r>
                      <a:r>
                        <a:rPr lang="en-US" sz="1400" dirty="0" smtClean="0">
                          <a:effectLst/>
                        </a:rPr>
                        <a:t>ate-time </a:t>
                      </a:r>
                      <a:endParaRPr lang="en-US" sz="14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not null</a:t>
                      </a:r>
                      <a:endParaRPr lang="en-US" sz="14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Shipped date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86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Delivered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 varchar(10)</a:t>
                      </a:r>
                      <a:endParaRPr lang="en-US" sz="14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not null</a:t>
                      </a:r>
                      <a:endParaRPr lang="en-US" sz="14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Delivery details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86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err="1" smtClean="0">
                          <a:effectLst/>
                        </a:rPr>
                        <a:t>Delivered_date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 </a:t>
                      </a:r>
                      <a:r>
                        <a:rPr lang="en-US" sz="1400" baseline="0" dirty="0" smtClean="0">
                          <a:effectLst/>
                        </a:rPr>
                        <a:t>d</a:t>
                      </a:r>
                      <a:r>
                        <a:rPr lang="en-US" sz="1400" dirty="0" smtClean="0">
                          <a:effectLst/>
                        </a:rPr>
                        <a:t>ate-time </a:t>
                      </a:r>
                      <a:endParaRPr lang="en-US" sz="14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not null</a:t>
                      </a:r>
                      <a:endParaRPr lang="en-US" sz="14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Delivery date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86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err="1" smtClean="0">
                          <a:effectLst/>
                        </a:rPr>
                        <a:t>Order_</a:t>
                      </a:r>
                      <a:r>
                        <a:rPr lang="en-US" sz="1400" baseline="0" dirty="0" err="1" smtClean="0">
                          <a:effectLst/>
                        </a:rPr>
                        <a:t>i</a:t>
                      </a:r>
                      <a:r>
                        <a:rPr lang="en-US" sz="1400" dirty="0" err="1" smtClean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 varchar(10)</a:t>
                      </a:r>
                      <a:endParaRPr lang="en-US" sz="14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 foreign</a:t>
                      </a:r>
                      <a:r>
                        <a:rPr lang="en-US" sz="1400" baseline="0" dirty="0" smtClean="0">
                          <a:effectLst/>
                        </a:rPr>
                        <a:t> key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order id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86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err="1" smtClean="0">
                          <a:effectLst/>
                        </a:rPr>
                        <a:t>Co_id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 varchar(10)</a:t>
                      </a:r>
                      <a:endParaRPr lang="en-US" sz="14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foreign key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customize</a:t>
                      </a:r>
                      <a:r>
                        <a:rPr lang="en-US" sz="1400" baseline="0" dirty="0" smtClean="0">
                          <a:effectLst/>
                        </a:rPr>
                        <a:t> order id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712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1295400"/>
          </a:xfrm>
        </p:spPr>
        <p:txBody>
          <a:bodyPr/>
          <a:lstStyle/>
          <a:p>
            <a:r>
              <a:rPr lang="en-US" dirty="0" err="1" smtClean="0"/>
              <a:t>Tb_Feedback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Primary Key : </a:t>
            </a:r>
            <a:r>
              <a:rPr lang="en-US" dirty="0" err="1" smtClean="0"/>
              <a:t>Feid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C6C8C6A-33AD-4A20-BD5B-D4C19CA1B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234585"/>
              </p:ext>
            </p:extLst>
          </p:nvPr>
        </p:nvGraphicFramePr>
        <p:xfrm>
          <a:off x="533400" y="1736130"/>
          <a:ext cx="7670800" cy="375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xmlns="" val="1540673035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xmlns="" val="1104392115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xmlns="" val="45804616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xmlns="" val="2335126283"/>
                    </a:ext>
                  </a:extLst>
                </a:gridCol>
              </a:tblGrid>
              <a:tr h="62504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Fields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Type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Constraints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69196140"/>
                  </a:ext>
                </a:extLst>
              </a:tr>
              <a:tr h="62504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</a:rPr>
                        <a:t>Fe_id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int (10)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primary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Feedback 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18426334"/>
                  </a:ext>
                </a:extLst>
              </a:tr>
              <a:tr h="62504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</a:rPr>
                        <a:t>Subject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</a:rPr>
                        <a:t>Varchar(20)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not null</a:t>
                      </a:r>
                      <a:endParaRPr lang="en-IN" sz="1400" dirty="0" smtClean="0">
                        <a:effectLst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Subject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5247860"/>
                  </a:ext>
                </a:extLst>
              </a:tr>
              <a:tr h="62504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</a:rPr>
                        <a:t>Feedback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</a:rPr>
                        <a:t>Varchar(50)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not null</a:t>
                      </a:r>
                      <a:endParaRPr lang="en-IN" sz="1400" dirty="0" smtClean="0">
                        <a:effectLst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Feedback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95506538"/>
                  </a:ext>
                </a:extLst>
              </a:tr>
              <a:tr h="62504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smtClean="0">
                          <a:effectLst/>
                        </a:rPr>
                        <a:t>Rating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</a:rPr>
                        <a:t>Varchar(5)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</a:rPr>
                        <a:t>foreign</a:t>
                      </a:r>
                      <a:r>
                        <a:rPr lang="en-US" sz="1400" baseline="0" dirty="0" smtClean="0">
                          <a:effectLst/>
                        </a:rPr>
                        <a:t> key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aseline="0" dirty="0" smtClean="0">
                          <a:effectLst/>
                        </a:rPr>
                        <a:t>Rating of product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07973280"/>
                  </a:ext>
                </a:extLst>
              </a:tr>
              <a:tr h="62504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IN" sz="1400" dirty="0" err="1" smtClean="0">
                          <a:effectLst/>
                        </a:rPr>
                        <a:t>R_id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</a:rPr>
                        <a:t>varchar(10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foreign key</a:t>
                      </a:r>
                      <a:endParaRPr lang="en-IN" sz="1400" dirty="0" smtClean="0">
                        <a:effectLst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registration id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0576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12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940552"/>
          </a:xfrm>
        </p:spPr>
        <p:txBody>
          <a:bodyPr/>
          <a:lstStyle/>
          <a:p>
            <a:r>
              <a:rPr lang="en-US" dirty="0"/>
              <a:t>This application introduces  3-D view, in which customers gets a 3D view of the product in their 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wed application comprises 3 modules :</a:t>
            </a:r>
          </a:p>
          <a:p>
            <a:pPr marL="1097280" lvl="2" indent="-457200"/>
            <a:r>
              <a:rPr lang="en-US" dirty="0" smtClean="0"/>
              <a:t>Admin</a:t>
            </a:r>
          </a:p>
          <a:p>
            <a:pPr marL="1097280" lvl="2" indent="-457200"/>
            <a:r>
              <a:rPr lang="en-US" dirty="0" smtClean="0"/>
              <a:t>Staff</a:t>
            </a:r>
          </a:p>
          <a:p>
            <a:pPr marL="1097280" lvl="2" indent="-457200"/>
            <a:r>
              <a:rPr lang="en-US" dirty="0" smtClean="0"/>
              <a:t>Customer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2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FLOW DIAGRAM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LEVEL O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52737"/>
            <a:ext cx="6978876" cy="14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45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2475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LEVEL  1- Admin</a:t>
            </a:r>
          </a:p>
          <a:p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3400"/>
            <a:ext cx="7345279" cy="59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93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392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LEVEL 1 - Staff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7620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94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1 - Customer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750332"/>
            <a:ext cx="7619999" cy="58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08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71800" y="3810000"/>
            <a:ext cx="6172200" cy="1894362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  <a:br>
              <a:rPr lang="en-US" sz="54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219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Hydaker</a:t>
            </a:r>
            <a:r>
              <a:rPr lang="en-US" dirty="0" smtClean="0"/>
              <a:t> Furniture  </a:t>
            </a:r>
            <a:r>
              <a:rPr lang="en-US" dirty="0"/>
              <a:t>is an innovative application introduced to help furniture sellers and customers.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application  contains furniture  like  table, chairs, couch etc.. along with wooden interiors and decors, wooden floors, ceiling, windows, </a:t>
            </a:r>
            <a:r>
              <a:rPr lang="en-US" dirty="0" smtClean="0"/>
              <a:t>doors, stairs. </a:t>
            </a:r>
          </a:p>
          <a:p>
            <a:r>
              <a:rPr lang="en-US" dirty="0"/>
              <a:t>This application provides customers a customization option in which customer can select the wood type and can also customize the product as their need </a:t>
            </a:r>
            <a:endParaRPr lang="en-US" dirty="0" smtClean="0"/>
          </a:p>
          <a:p>
            <a:r>
              <a:rPr lang="en-US" dirty="0"/>
              <a:t>This application introduces </a:t>
            </a:r>
            <a:r>
              <a:rPr lang="en-US" dirty="0" smtClean="0"/>
              <a:t> </a:t>
            </a:r>
            <a:r>
              <a:rPr lang="en-US" dirty="0"/>
              <a:t>3-D view, in which customers gets a 3D view of the product </a:t>
            </a:r>
          </a:p>
        </p:txBody>
      </p:sp>
    </p:spTree>
    <p:extLst>
      <p:ext uri="{BB962C8B-B14F-4D97-AF65-F5344CB8AC3E}">
        <p14:creationId xmlns:p14="http://schemas.microsoft.com/office/powerpoint/2010/main" val="267517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Provides a convenient way to search and buy products online.</a:t>
            </a:r>
          </a:p>
          <a:p>
            <a:r>
              <a:rPr lang="en-US" dirty="0" smtClean="0"/>
              <a:t>This web application provides 3D image of the product.</a:t>
            </a:r>
          </a:p>
          <a:p>
            <a:r>
              <a:rPr lang="en-US" dirty="0" smtClean="0"/>
              <a:t>Customers can customize the products.</a:t>
            </a:r>
          </a:p>
          <a:p>
            <a:r>
              <a:rPr lang="en-US" dirty="0" smtClean="0"/>
              <a:t>Customers can track their order.</a:t>
            </a:r>
          </a:p>
          <a:p>
            <a:r>
              <a:rPr lang="en-US" dirty="0" smtClean="0"/>
              <a:t>Staff manages the products, orders and delivery updates.</a:t>
            </a:r>
          </a:p>
          <a:p>
            <a:r>
              <a:rPr lang="en-US" dirty="0" smtClean="0"/>
              <a:t>Admin can view all the details and manage staff.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2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EXISTING SYSTEM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is manual.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shop 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forms and normal paper pen method to store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details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other information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of order details totally effects the order.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 of human error.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maintain.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789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 is defined as the practical extend to which project can be performed successfully.</a:t>
            </a: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There are three types of feasibility studies are mainly considered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</a:p>
          <a:p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  <a:p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Economic Feasibility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5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304800"/>
            <a:ext cx="7239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u="sng" dirty="0" smtClean="0"/>
              <a:t>Technical Feasibility</a:t>
            </a:r>
          </a:p>
          <a:p>
            <a:pPr algn="just"/>
            <a:r>
              <a:rPr lang="en-US" dirty="0" smtClean="0"/>
              <a:t>                 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system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effective and requires minimum of hardware and software at less cost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efficiency . Also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can be easily stored and retrieved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it is technically feasible.</a:t>
            </a:r>
          </a:p>
          <a:p>
            <a:pPr algn="just"/>
            <a:endParaRPr lang="en-US" u="sng" dirty="0" smtClean="0"/>
          </a:p>
          <a:p>
            <a:pPr algn="just"/>
            <a:endParaRPr lang="en-US" u="sng" dirty="0"/>
          </a:p>
          <a:p>
            <a:pPr algn="just"/>
            <a:endParaRPr lang="en-US" u="sng" dirty="0" smtClean="0"/>
          </a:p>
          <a:p>
            <a:pPr algn="just"/>
            <a:r>
              <a:rPr lang="en-US" u="sng" dirty="0" smtClean="0"/>
              <a:t>Economic Feasibility</a:t>
            </a:r>
          </a:p>
          <a:p>
            <a:pPr algn="just"/>
            <a:r>
              <a:rPr lang="en-US" dirty="0" smtClean="0"/>
              <a:t>               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need for the initial expense with this project. </a:t>
            </a:r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resource achieved in minimum cost and minimum time. Hence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said that, this package is economically feasible.</a:t>
            </a:r>
          </a:p>
          <a:p>
            <a:pPr algn="just"/>
            <a:endParaRPr lang="en-US" dirty="0"/>
          </a:p>
          <a:p>
            <a:pPr algn="just"/>
            <a:endParaRPr lang="en-US" u="sng" dirty="0" smtClean="0"/>
          </a:p>
          <a:p>
            <a:pPr algn="just"/>
            <a:endParaRPr lang="en-US" u="sng" dirty="0"/>
          </a:p>
          <a:p>
            <a:pPr algn="just"/>
            <a:r>
              <a:rPr lang="en-US" u="sng" dirty="0" smtClean="0"/>
              <a:t>Operational Feasibility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Operational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feasibility is the ability to utilize, support and perform necessary tasks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system.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proposed system provides simple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user friendly interfaces. User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perform all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operations/functionalities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system. Hence system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operationally feasible</a:t>
            </a:r>
            <a:endParaRPr lang="en-US" u="sng" dirty="0" smtClean="0"/>
          </a:p>
          <a:p>
            <a:pPr algn="just"/>
            <a:endParaRPr lang="en-US" u="sng" dirty="0"/>
          </a:p>
          <a:p>
            <a:pPr algn="just"/>
            <a:endParaRPr lang="en-US" u="sng" dirty="0" smtClean="0"/>
          </a:p>
          <a:p>
            <a:pPr algn="just"/>
            <a:endParaRPr lang="en-US" u="sng" dirty="0"/>
          </a:p>
          <a:p>
            <a:pPr algn="just"/>
            <a:endParaRPr lang="en-US" u="sng" dirty="0" smtClean="0"/>
          </a:p>
          <a:p>
            <a:pPr algn="just"/>
            <a:endParaRPr lang="en-US" u="sng" dirty="0"/>
          </a:p>
          <a:p>
            <a:pPr algn="just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3568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proposed system is automated and removes all problems in existing system</a:t>
            </a:r>
          </a:p>
          <a:p>
            <a:r>
              <a:rPr lang="en-US" dirty="0" smtClean="0"/>
              <a:t>Easy to maintain.</a:t>
            </a:r>
          </a:p>
          <a:p>
            <a:r>
              <a:rPr lang="en-US" dirty="0" smtClean="0"/>
              <a:t>Avoid human errors</a:t>
            </a:r>
          </a:p>
          <a:p>
            <a:r>
              <a:rPr lang="en-US" dirty="0" smtClean="0"/>
              <a:t>Time efficient</a:t>
            </a:r>
          </a:p>
          <a:p>
            <a:r>
              <a:rPr lang="en-US" dirty="0" smtClean="0"/>
              <a:t>Customers are provided with a 3D image of the product.</a:t>
            </a:r>
          </a:p>
          <a:p>
            <a:r>
              <a:rPr lang="en-US" dirty="0" smtClean="0"/>
              <a:t>Availability of  customization option for online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50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595</TotalTime>
  <Words>1588</Words>
  <Application>Microsoft Office PowerPoint</Application>
  <PresentationFormat>On-screen Show (4:3)</PresentationFormat>
  <Paragraphs>701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Oriel</vt:lpstr>
      <vt:lpstr>HYDAKER FURNITURE</vt:lpstr>
      <vt:lpstr>synopsis</vt:lpstr>
      <vt:lpstr>PowerPoint Presentation</vt:lpstr>
      <vt:lpstr>introduction</vt:lpstr>
      <vt:lpstr>OBJECTIVES</vt:lpstr>
      <vt:lpstr>EXISTING SYSTEM</vt:lpstr>
      <vt:lpstr>FEASIBILITY STUDY</vt:lpstr>
      <vt:lpstr>PowerPoint Presentation</vt:lpstr>
      <vt:lpstr>PROPOSED SYSTEM</vt:lpstr>
      <vt:lpstr>SYSTEM SPECIFICATION</vt:lpstr>
      <vt:lpstr>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FLOW DIAGRAM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HYDAKER FURNITURE</dc:title>
  <dc:creator>Dubai</dc:creator>
  <cp:lastModifiedBy>Dubai</cp:lastModifiedBy>
  <cp:revision>82</cp:revision>
  <dcterms:created xsi:type="dcterms:W3CDTF">2021-12-29T08:28:25Z</dcterms:created>
  <dcterms:modified xsi:type="dcterms:W3CDTF">2022-01-02T20:45:42Z</dcterms:modified>
</cp:coreProperties>
</file>