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4" r:id="rId3"/>
    <p:sldId id="313" r:id="rId4"/>
    <p:sldId id="310" r:id="rId5"/>
    <p:sldId id="316" r:id="rId6"/>
    <p:sldId id="317" r:id="rId7"/>
    <p:sldId id="320" r:id="rId8"/>
    <p:sldId id="318" r:id="rId9"/>
    <p:sldId id="26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CC3ADF-B937-4E90-B675-956E0424B011}"/>
              </a:ext>
            </a:extLst>
          </p:cNvPr>
          <p:cNvSpPr txBox="1"/>
          <p:nvPr/>
        </p:nvSpPr>
        <p:spPr>
          <a:xfrm>
            <a:off x="2513012" y="990600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dirty="0">
              <a:latin typeface="+mj-lt"/>
            </a:endParaRPr>
          </a:p>
          <a:p>
            <a:r>
              <a:rPr lang="en-US" sz="9600" dirty="0">
                <a:latin typeface="+mj-lt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DA93F-308B-41B7-A67B-7DB9F715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212" y="1447800"/>
            <a:ext cx="4724400" cy="1600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        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01890-FAEF-434B-9284-827AD9645210}"/>
              </a:ext>
            </a:extLst>
          </p:cNvPr>
          <p:cNvSpPr txBox="1"/>
          <p:nvPr/>
        </p:nvSpPr>
        <p:spPr>
          <a:xfrm>
            <a:off x="3351212" y="3200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Prim’s  Algorithm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D4BE9B-A08A-4D5D-974C-2D662179192E}"/>
              </a:ext>
            </a:extLst>
          </p:cNvPr>
          <p:cNvSpPr txBox="1"/>
          <p:nvPr/>
        </p:nvSpPr>
        <p:spPr>
          <a:xfrm>
            <a:off x="1979612" y="685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Team Members</a:t>
            </a:r>
          </a:p>
        </p:txBody>
      </p:sp>
      <p:sp>
        <p:nvSpPr>
          <p:cNvPr id="13" name="Callout: Quad Arrow 12">
            <a:extLst>
              <a:ext uri="{FF2B5EF4-FFF2-40B4-BE49-F238E27FC236}">
                <a16:creationId xmlns:a16="http://schemas.microsoft.com/office/drawing/2014/main" id="{78C6611F-EF62-4291-A803-14AF101033F3}"/>
              </a:ext>
            </a:extLst>
          </p:cNvPr>
          <p:cNvSpPr/>
          <p:nvPr/>
        </p:nvSpPr>
        <p:spPr>
          <a:xfrm>
            <a:off x="3046412" y="2743200"/>
            <a:ext cx="5257800" cy="1905000"/>
          </a:xfrm>
          <a:prstGeom prst="quadArrowCallout">
            <a:avLst>
              <a:gd name="adj1" fmla="val 14787"/>
              <a:gd name="adj2" fmla="val 35758"/>
              <a:gd name="adj3" fmla="val 18515"/>
              <a:gd name="adj4" fmla="val 41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F5CAA-BFA7-469E-8F15-94D631AE1DC8}"/>
              </a:ext>
            </a:extLst>
          </p:cNvPr>
          <p:cNvSpPr txBox="1"/>
          <p:nvPr/>
        </p:nvSpPr>
        <p:spPr>
          <a:xfrm>
            <a:off x="3503612" y="18288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Mst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. Fahmida Muntasim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191-15-12658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5A6A4-4FA7-4463-B410-413CA6DF2FF6}"/>
              </a:ext>
            </a:extLst>
          </p:cNvPr>
          <p:cNvSpPr txBox="1"/>
          <p:nvPr/>
        </p:nvSpPr>
        <p:spPr>
          <a:xfrm>
            <a:off x="150812" y="32004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Md. Nazmul Hossain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191-15-12074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9BFCE-509C-4B2C-86BD-7197096A2AD0}"/>
              </a:ext>
            </a:extLst>
          </p:cNvPr>
          <p:cNvSpPr txBox="1"/>
          <p:nvPr/>
        </p:nvSpPr>
        <p:spPr>
          <a:xfrm>
            <a:off x="8532812" y="3124200"/>
            <a:ext cx="3505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Shabikun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Nahar Eva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191-15-12677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EE39C-FC18-4C17-9BCA-FD3D9925A39E}"/>
              </a:ext>
            </a:extLst>
          </p:cNvPr>
          <p:cNvSpPr txBox="1"/>
          <p:nvPr/>
        </p:nvSpPr>
        <p:spPr>
          <a:xfrm>
            <a:off x="3808412" y="4876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Tafsirul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Islam </a:t>
            </a:r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Nibir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191-15-12186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Sub Topics to be covered: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Introduction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Basic concepts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8991599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8A855-2507-4529-9029-B42422C9253A}"/>
              </a:ext>
            </a:extLst>
          </p:cNvPr>
          <p:cNvSpPr txBox="1"/>
          <p:nvPr/>
        </p:nvSpPr>
        <p:spPr>
          <a:xfrm>
            <a:off x="836612" y="1752600"/>
            <a:ext cx="10439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Prim’s algorithm is a greedy algorithm that finds a minimum spanning tree for a weighted undirected graph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in 1930 by </a:t>
            </a:r>
            <a:r>
              <a:rPr lang="en-US" sz="3200" dirty="0" err="1"/>
              <a:t>czed</a:t>
            </a:r>
            <a:r>
              <a:rPr lang="en-US" sz="3200" dirty="0"/>
              <a:t> mathematician </a:t>
            </a:r>
            <a:r>
              <a:rPr lang="en-US" sz="3200" dirty="0" err="1"/>
              <a:t>vojtech</a:t>
            </a:r>
            <a:r>
              <a:rPr lang="en-US" sz="3200" dirty="0"/>
              <a:t> </a:t>
            </a:r>
            <a:r>
              <a:rPr lang="en-US" sz="3200" dirty="0" err="1"/>
              <a:t>jarnik</a:t>
            </a:r>
            <a:r>
              <a:rPr lang="en-US" sz="3200" dirty="0"/>
              <a:t> and later rediscovered and republished by computer scientists Robert c. Prim in 1957 and E.W. Dijkstra in 1959.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Therefore, it is also sometimes called the </a:t>
            </a: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DJP algorithm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Jarnik’s</a:t>
            </a: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algorithm</a:t>
            </a:r>
            <a:r>
              <a:rPr lang="en-US" sz="3200" dirty="0"/>
              <a:t>, the </a:t>
            </a: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Prim-</a:t>
            </a:r>
            <a:r>
              <a:rPr lang="en-US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Jarnik</a:t>
            </a: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algorithm </a:t>
            </a:r>
            <a:r>
              <a:rPr lang="en-US" sz="3200" dirty="0"/>
              <a:t>or the </a:t>
            </a: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Prim-Dijkstra algorithm 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3C6EB-C560-4223-99EC-AAF90876C265}"/>
              </a:ext>
            </a:extLst>
          </p:cNvPr>
          <p:cNvSpPr txBox="1"/>
          <p:nvPr/>
        </p:nvSpPr>
        <p:spPr>
          <a:xfrm>
            <a:off x="3541712" y="669681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Basic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F8C07-42B1-4EF0-A31E-9A94F1BC77F4}"/>
              </a:ext>
            </a:extLst>
          </p:cNvPr>
          <p:cNvSpPr txBox="1"/>
          <p:nvPr/>
        </p:nvSpPr>
        <p:spPr>
          <a:xfrm>
            <a:off x="455612" y="1905000"/>
            <a:ext cx="1158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Spanning Trees :</a:t>
            </a:r>
            <a:r>
              <a:rPr lang="en-US" dirty="0"/>
              <a:t>  </a:t>
            </a:r>
            <a:r>
              <a:rPr lang="en-US" sz="2800" dirty="0"/>
              <a:t>A subgraph T of a undirected graph G = ( V, E ) is a spanning tree of  G if it is a tree and contains every vertex of  G.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820E4E-9D0E-4FD3-BCC4-12D3F186AB05}"/>
              </a:ext>
            </a:extLst>
          </p:cNvPr>
          <p:cNvCxnSpPr/>
          <p:nvPr/>
        </p:nvCxnSpPr>
        <p:spPr>
          <a:xfrm>
            <a:off x="989012" y="34290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8DBB802-5725-4258-B2A0-5ED152FFB9C8}"/>
              </a:ext>
            </a:extLst>
          </p:cNvPr>
          <p:cNvSpPr/>
          <p:nvPr/>
        </p:nvSpPr>
        <p:spPr>
          <a:xfrm>
            <a:off x="1598612" y="3886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FDCB6-99C9-4BA3-ABF1-D9312D8ED093}"/>
              </a:ext>
            </a:extLst>
          </p:cNvPr>
          <p:cNvSpPr/>
          <p:nvPr/>
        </p:nvSpPr>
        <p:spPr>
          <a:xfrm>
            <a:off x="760412" y="3124200"/>
            <a:ext cx="457200" cy="45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9D688-F88F-4374-8723-225474B6BA9D}"/>
              </a:ext>
            </a:extLst>
          </p:cNvPr>
          <p:cNvCxnSpPr>
            <a:stCxn id="9" idx="4"/>
          </p:cNvCxnSpPr>
          <p:nvPr/>
        </p:nvCxnSpPr>
        <p:spPr>
          <a:xfrm>
            <a:off x="989012" y="3581399"/>
            <a:ext cx="0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A68A06-ECB1-48F3-B979-C45F16D35BE7}"/>
              </a:ext>
            </a:extLst>
          </p:cNvPr>
          <p:cNvSpPr/>
          <p:nvPr/>
        </p:nvSpPr>
        <p:spPr>
          <a:xfrm>
            <a:off x="760412" y="4343400"/>
            <a:ext cx="533372" cy="42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EA1A61-1DE2-432B-973C-61A69E0BA4DC}"/>
              </a:ext>
            </a:extLst>
          </p:cNvPr>
          <p:cNvCxnSpPr>
            <a:stCxn id="12" idx="6"/>
          </p:cNvCxnSpPr>
          <p:nvPr/>
        </p:nvCxnSpPr>
        <p:spPr>
          <a:xfrm flipV="1">
            <a:off x="1293784" y="4191000"/>
            <a:ext cx="457228" cy="36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46B8B-B885-4CB1-9F93-DE777490BAB2}"/>
              </a:ext>
            </a:extLst>
          </p:cNvPr>
          <p:cNvCxnSpPr>
            <a:stCxn id="8" idx="6"/>
          </p:cNvCxnSpPr>
          <p:nvPr/>
        </p:nvCxnSpPr>
        <p:spPr>
          <a:xfrm flipV="1">
            <a:off x="1979612" y="38862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405CBD-43F7-4836-A909-9486D36F3082}"/>
              </a:ext>
            </a:extLst>
          </p:cNvPr>
          <p:cNvSpPr/>
          <p:nvPr/>
        </p:nvSpPr>
        <p:spPr>
          <a:xfrm>
            <a:off x="2436812" y="3581398"/>
            <a:ext cx="457200" cy="523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68EFC-9BD1-41A8-BFFC-B9262B8D2DE6}"/>
              </a:ext>
            </a:extLst>
          </p:cNvPr>
          <p:cNvCxnSpPr>
            <a:stCxn id="8" idx="5"/>
          </p:cNvCxnSpPr>
          <p:nvPr/>
        </p:nvCxnSpPr>
        <p:spPr>
          <a:xfrm>
            <a:off x="1923816" y="4276445"/>
            <a:ext cx="512996" cy="49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A79C78-DF31-4523-8A63-C4CFA2EB8BD5}"/>
              </a:ext>
            </a:extLst>
          </p:cNvPr>
          <p:cNvSpPr/>
          <p:nvPr/>
        </p:nvSpPr>
        <p:spPr>
          <a:xfrm>
            <a:off x="2210635" y="4600471"/>
            <a:ext cx="457200" cy="49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763996-3C97-4694-BD74-C853FDD28619}"/>
              </a:ext>
            </a:extLst>
          </p:cNvPr>
          <p:cNvSpPr txBox="1"/>
          <p:nvPr/>
        </p:nvSpPr>
        <p:spPr>
          <a:xfrm>
            <a:off x="3579812" y="299061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connected graph has a spanning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have multiple spanning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 see this graph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ADA23-2F92-4364-BA3B-0ED93AAD5B8C}"/>
              </a:ext>
            </a:extLst>
          </p:cNvPr>
          <p:cNvSpPr txBox="1"/>
          <p:nvPr/>
        </p:nvSpPr>
        <p:spPr>
          <a:xfrm>
            <a:off x="1217611" y="5486400"/>
            <a:ext cx="9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EF1B6F-805A-43CC-AEE9-9E3679CFC2E5}"/>
              </a:ext>
            </a:extLst>
          </p:cNvPr>
          <p:cNvCxnSpPr/>
          <p:nvPr/>
        </p:nvCxnSpPr>
        <p:spPr>
          <a:xfrm>
            <a:off x="3656012" y="4772525"/>
            <a:ext cx="0" cy="71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86E7241-5493-4E04-9F7E-7CE26C08E784}"/>
              </a:ext>
            </a:extLst>
          </p:cNvPr>
          <p:cNvSpPr/>
          <p:nvPr/>
        </p:nvSpPr>
        <p:spPr>
          <a:xfrm>
            <a:off x="3484562" y="4409744"/>
            <a:ext cx="342900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81609E1-8A06-49A7-8810-5E51A872653A}"/>
              </a:ext>
            </a:extLst>
          </p:cNvPr>
          <p:cNvSpPr/>
          <p:nvPr/>
        </p:nvSpPr>
        <p:spPr>
          <a:xfrm>
            <a:off x="3488062" y="5421630"/>
            <a:ext cx="377224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6B16AA05-E8CE-46E9-9C94-90E3CAD6CD55}"/>
              </a:ext>
            </a:extLst>
          </p:cNvPr>
          <p:cNvSpPr/>
          <p:nvPr/>
        </p:nvSpPr>
        <p:spPr>
          <a:xfrm>
            <a:off x="4279859" y="4879740"/>
            <a:ext cx="377218" cy="3730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AD8684F-96B1-4FED-8D32-8C068A664530}"/>
              </a:ext>
            </a:extLst>
          </p:cNvPr>
          <p:cNvSpPr/>
          <p:nvPr/>
        </p:nvSpPr>
        <p:spPr>
          <a:xfrm>
            <a:off x="4914708" y="4426043"/>
            <a:ext cx="342900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D07E7D6-E67C-4351-B6FB-3BBC9ED18AEC}"/>
              </a:ext>
            </a:extLst>
          </p:cNvPr>
          <p:cNvSpPr/>
          <p:nvPr/>
        </p:nvSpPr>
        <p:spPr>
          <a:xfrm>
            <a:off x="4948225" y="5349878"/>
            <a:ext cx="406876" cy="4225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1064391-345B-49FD-841B-0978C0AE45AF}"/>
              </a:ext>
            </a:extLst>
          </p:cNvPr>
          <p:cNvSpPr/>
          <p:nvPr/>
        </p:nvSpPr>
        <p:spPr>
          <a:xfrm>
            <a:off x="6360274" y="4438458"/>
            <a:ext cx="342900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C78BAB1-D5EF-4F61-BA04-55397BEB6D2C}"/>
              </a:ext>
            </a:extLst>
          </p:cNvPr>
          <p:cNvSpPr/>
          <p:nvPr/>
        </p:nvSpPr>
        <p:spPr>
          <a:xfrm>
            <a:off x="6328427" y="5399120"/>
            <a:ext cx="377215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B70C00-0211-4E3C-8770-656E1B96B81C}"/>
              </a:ext>
            </a:extLst>
          </p:cNvPr>
          <p:cNvSpPr/>
          <p:nvPr/>
        </p:nvSpPr>
        <p:spPr>
          <a:xfrm>
            <a:off x="6914065" y="4915528"/>
            <a:ext cx="377206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BAB5A6B-81A9-48DA-9065-78973C7222D1}"/>
              </a:ext>
            </a:extLst>
          </p:cNvPr>
          <p:cNvSpPr/>
          <p:nvPr/>
        </p:nvSpPr>
        <p:spPr>
          <a:xfrm>
            <a:off x="7707505" y="4416120"/>
            <a:ext cx="342900" cy="4010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2BF6B5-327D-49F4-9B76-8B5B7DC478D2}"/>
              </a:ext>
            </a:extLst>
          </p:cNvPr>
          <p:cNvSpPr/>
          <p:nvPr/>
        </p:nvSpPr>
        <p:spPr>
          <a:xfrm>
            <a:off x="7762079" y="5390974"/>
            <a:ext cx="342900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CDC1BA-FB0C-415A-A424-6968ED9C95E6}"/>
              </a:ext>
            </a:extLst>
          </p:cNvPr>
          <p:cNvSpPr/>
          <p:nvPr/>
        </p:nvSpPr>
        <p:spPr>
          <a:xfrm>
            <a:off x="9326754" y="4316404"/>
            <a:ext cx="457200" cy="4366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4E00FA7-189F-45C1-811D-282773E2F90E}"/>
              </a:ext>
            </a:extLst>
          </p:cNvPr>
          <p:cNvSpPr/>
          <p:nvPr/>
        </p:nvSpPr>
        <p:spPr>
          <a:xfrm>
            <a:off x="9393888" y="526988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F02C142-1B76-4EE8-B655-C3D1D45C1DE9}"/>
              </a:ext>
            </a:extLst>
          </p:cNvPr>
          <p:cNvSpPr/>
          <p:nvPr/>
        </p:nvSpPr>
        <p:spPr>
          <a:xfrm>
            <a:off x="10109151" y="479560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945127E-D925-442D-9F10-BB73E0CA75F1}"/>
              </a:ext>
            </a:extLst>
          </p:cNvPr>
          <p:cNvSpPr/>
          <p:nvPr/>
        </p:nvSpPr>
        <p:spPr>
          <a:xfrm>
            <a:off x="10831704" y="429588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B2A3285-07DF-472E-AEB9-5553DBAE0744}"/>
              </a:ext>
            </a:extLst>
          </p:cNvPr>
          <p:cNvSpPr/>
          <p:nvPr/>
        </p:nvSpPr>
        <p:spPr>
          <a:xfrm>
            <a:off x="10824414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EE1ED-01B4-468F-B2F0-7A41F74A6230}"/>
              </a:ext>
            </a:extLst>
          </p:cNvPr>
          <p:cNvCxnSpPr>
            <a:stCxn id="28" idx="6"/>
            <a:endCxn id="29" idx="3"/>
          </p:cNvCxnSpPr>
          <p:nvPr/>
        </p:nvCxnSpPr>
        <p:spPr>
          <a:xfrm flipV="1">
            <a:off x="3865286" y="5198173"/>
            <a:ext cx="469815" cy="41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4480BC-3D87-49A7-8805-8846D9421E75}"/>
              </a:ext>
            </a:extLst>
          </p:cNvPr>
          <p:cNvCxnSpPr>
            <a:stCxn id="29" idx="7"/>
            <a:endCxn id="30" idx="2"/>
          </p:cNvCxnSpPr>
          <p:nvPr/>
        </p:nvCxnSpPr>
        <p:spPr>
          <a:xfrm flipV="1">
            <a:off x="4601835" y="4616650"/>
            <a:ext cx="312873" cy="3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C2DAB9-09D3-44F9-B030-6BEC20F59FAE}"/>
              </a:ext>
            </a:extLst>
          </p:cNvPr>
          <p:cNvCxnSpPr>
            <a:stCxn id="29" idx="5"/>
          </p:cNvCxnSpPr>
          <p:nvPr/>
        </p:nvCxnSpPr>
        <p:spPr>
          <a:xfrm>
            <a:off x="4601835" y="5198173"/>
            <a:ext cx="484323" cy="35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138819-1CB5-4C5F-A767-F930B8BEAB5C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6652957" y="4715031"/>
            <a:ext cx="316349" cy="2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992EDE-5CBE-4EBE-944B-E142DA2FC2FA}"/>
              </a:ext>
            </a:extLst>
          </p:cNvPr>
          <p:cNvCxnSpPr/>
          <p:nvPr/>
        </p:nvCxnSpPr>
        <p:spPr>
          <a:xfrm flipV="1">
            <a:off x="7531749" y="4864963"/>
            <a:ext cx="23148" cy="1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4199EF-229F-473D-A860-3086E0FD655E}"/>
              </a:ext>
            </a:extLst>
          </p:cNvPr>
          <p:cNvCxnSpPr>
            <a:stCxn id="34" idx="7"/>
            <a:endCxn id="35" idx="3"/>
          </p:cNvCxnSpPr>
          <p:nvPr/>
        </p:nvCxnSpPr>
        <p:spPr>
          <a:xfrm flipV="1">
            <a:off x="7236030" y="4758447"/>
            <a:ext cx="521692" cy="2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704F21-067C-4711-9499-6B939DBB34A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V="1">
            <a:off x="6650400" y="5240915"/>
            <a:ext cx="318906" cy="20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99A512-5729-409F-BF40-9E9F63B1ED8A}"/>
              </a:ext>
            </a:extLst>
          </p:cNvPr>
          <p:cNvCxnSpPr>
            <a:stCxn id="34" idx="5"/>
            <a:endCxn id="36" idx="1"/>
          </p:cNvCxnSpPr>
          <p:nvPr/>
        </p:nvCxnSpPr>
        <p:spPr>
          <a:xfrm>
            <a:off x="7236030" y="5240915"/>
            <a:ext cx="576266" cy="19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CA8A44-6409-4B80-97FF-CB91064FF92E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9555354" y="4753085"/>
            <a:ext cx="67134" cy="51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1EE7B3-31AE-4E38-9A80-9D5F02F0E751}"/>
              </a:ext>
            </a:extLst>
          </p:cNvPr>
          <p:cNvCxnSpPr>
            <a:stCxn id="37" idx="5"/>
            <a:endCxn id="39" idx="1"/>
          </p:cNvCxnSpPr>
          <p:nvPr/>
        </p:nvCxnSpPr>
        <p:spPr>
          <a:xfrm>
            <a:off x="9716999" y="4689135"/>
            <a:ext cx="459107" cy="17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78ED8E-992F-4D69-BB9C-7100F0D725B3}"/>
              </a:ext>
            </a:extLst>
          </p:cNvPr>
          <p:cNvCxnSpPr>
            <a:cxnSpLocks/>
          </p:cNvCxnSpPr>
          <p:nvPr/>
        </p:nvCxnSpPr>
        <p:spPr>
          <a:xfrm>
            <a:off x="11365546" y="5829928"/>
            <a:ext cx="49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81DC03-1B7B-40B1-9857-5C12CA2147F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10499396" y="4686130"/>
            <a:ext cx="399263" cy="17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7144B5-929B-4B54-82C9-D94B622D5543}"/>
              </a:ext>
            </a:extLst>
          </p:cNvPr>
          <p:cNvCxnSpPr>
            <a:cxnSpLocks/>
            <a:stCxn id="39" idx="5"/>
            <a:endCxn id="41" idx="2"/>
          </p:cNvCxnSpPr>
          <p:nvPr/>
        </p:nvCxnSpPr>
        <p:spPr>
          <a:xfrm>
            <a:off x="10499396" y="5185853"/>
            <a:ext cx="325018" cy="3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031B9C-9B78-47C4-9D83-7461995A9A38}"/>
              </a:ext>
            </a:extLst>
          </p:cNvPr>
          <p:cNvSpPr txBox="1"/>
          <p:nvPr/>
        </p:nvSpPr>
        <p:spPr>
          <a:xfrm>
            <a:off x="3656012" y="6172200"/>
            <a:ext cx="169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6E4EE3-0272-4C42-B8EF-D14615F82634}"/>
              </a:ext>
            </a:extLst>
          </p:cNvPr>
          <p:cNvSpPr txBox="1"/>
          <p:nvPr/>
        </p:nvSpPr>
        <p:spPr>
          <a:xfrm>
            <a:off x="6170612" y="6127468"/>
            <a:ext cx="2178877" cy="37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1525AE-4F29-485A-9120-2213D6328688}"/>
              </a:ext>
            </a:extLst>
          </p:cNvPr>
          <p:cNvSpPr txBox="1"/>
          <p:nvPr/>
        </p:nvSpPr>
        <p:spPr>
          <a:xfrm>
            <a:off x="9165000" y="5981289"/>
            <a:ext cx="24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3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3C6EB-C560-4223-99EC-AAF90876C265}"/>
              </a:ext>
            </a:extLst>
          </p:cNvPr>
          <p:cNvSpPr txBox="1"/>
          <p:nvPr/>
        </p:nvSpPr>
        <p:spPr>
          <a:xfrm>
            <a:off x="3484562" y="266015"/>
            <a:ext cx="516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Basic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F8C07-42B1-4EF0-A31E-9A94F1BC77F4}"/>
              </a:ext>
            </a:extLst>
          </p:cNvPr>
          <p:cNvSpPr txBox="1"/>
          <p:nvPr/>
        </p:nvSpPr>
        <p:spPr>
          <a:xfrm>
            <a:off x="531812" y="1054088"/>
            <a:ext cx="1150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Minimum Spanning </a:t>
            </a:r>
            <a:r>
              <a:rPr lang="en-US" sz="2800" dirty="0"/>
              <a:t>Tree is an undirected connected weighted graph is a spanning tree of minimum weight. Example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820E4E-9D0E-4FD3-BCC4-12D3F186AB0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4219663" y="2467580"/>
            <a:ext cx="60196" cy="50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8DBB802-5725-4258-B2A0-5ED152FFB9C8}"/>
              </a:ext>
            </a:extLst>
          </p:cNvPr>
          <p:cNvSpPr/>
          <p:nvPr/>
        </p:nvSpPr>
        <p:spPr>
          <a:xfrm>
            <a:off x="5067108" y="2472877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FDCB6-99C9-4BA3-ABF1-D9312D8ED093}"/>
              </a:ext>
            </a:extLst>
          </p:cNvPr>
          <p:cNvSpPr/>
          <p:nvPr/>
        </p:nvSpPr>
        <p:spPr>
          <a:xfrm>
            <a:off x="4152708" y="2077336"/>
            <a:ext cx="457200" cy="45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9D688-F88F-4374-8723-225474B6BA9D}"/>
              </a:ext>
            </a:extLst>
          </p:cNvPr>
          <p:cNvCxnSpPr>
            <a:cxnSpLocks/>
            <a:stCxn id="9" idx="5"/>
            <a:endCxn id="8" idx="3"/>
          </p:cNvCxnSpPr>
          <p:nvPr/>
        </p:nvCxnSpPr>
        <p:spPr>
          <a:xfrm>
            <a:off x="4542953" y="2467580"/>
            <a:ext cx="579951" cy="39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A68A06-ECB1-48F3-B979-C45F16D35BE7}"/>
              </a:ext>
            </a:extLst>
          </p:cNvPr>
          <p:cNvSpPr/>
          <p:nvPr/>
        </p:nvSpPr>
        <p:spPr>
          <a:xfrm>
            <a:off x="4013173" y="2976722"/>
            <a:ext cx="533372" cy="42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EA1A61-1DE2-432B-973C-61A69E0BA4DC}"/>
              </a:ext>
            </a:extLst>
          </p:cNvPr>
          <p:cNvCxnSpPr>
            <a:cxnSpLocks/>
            <a:stCxn id="12" idx="6"/>
            <a:endCxn id="8" idx="3"/>
          </p:cNvCxnSpPr>
          <p:nvPr/>
        </p:nvCxnSpPr>
        <p:spPr>
          <a:xfrm flipV="1">
            <a:off x="4546545" y="2863122"/>
            <a:ext cx="576359" cy="32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46B8B-B885-4CB1-9F93-DE777490BAB2}"/>
              </a:ext>
            </a:extLst>
          </p:cNvPr>
          <p:cNvCxnSpPr>
            <a:cxnSpLocks/>
          </p:cNvCxnSpPr>
          <p:nvPr/>
        </p:nvCxnSpPr>
        <p:spPr>
          <a:xfrm flipV="1">
            <a:off x="5349502" y="2425447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405CBD-43F7-4836-A909-9486D36F3082}"/>
              </a:ext>
            </a:extLst>
          </p:cNvPr>
          <p:cNvSpPr/>
          <p:nvPr/>
        </p:nvSpPr>
        <p:spPr>
          <a:xfrm>
            <a:off x="5840161" y="2021848"/>
            <a:ext cx="457200" cy="523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68EFC-9BD1-41A8-BFFC-B9262B8D2DE6}"/>
              </a:ext>
            </a:extLst>
          </p:cNvPr>
          <p:cNvCxnSpPr>
            <a:stCxn id="8" idx="5"/>
          </p:cNvCxnSpPr>
          <p:nvPr/>
        </p:nvCxnSpPr>
        <p:spPr>
          <a:xfrm>
            <a:off x="5392312" y="2863122"/>
            <a:ext cx="512996" cy="49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0A79C78-DF31-4523-8A63-C4CFA2EB8BD5}"/>
              </a:ext>
            </a:extLst>
          </p:cNvPr>
          <p:cNvSpPr/>
          <p:nvPr/>
        </p:nvSpPr>
        <p:spPr>
          <a:xfrm>
            <a:off x="5740732" y="3055197"/>
            <a:ext cx="457200" cy="49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EF1B6F-805A-43CC-AEE9-9E3679CFC2E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758967" y="4438458"/>
            <a:ext cx="0" cy="106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86E7241-5493-4E04-9F7E-7CE26C08E784}"/>
              </a:ext>
            </a:extLst>
          </p:cNvPr>
          <p:cNvSpPr/>
          <p:nvPr/>
        </p:nvSpPr>
        <p:spPr>
          <a:xfrm>
            <a:off x="587517" y="4057244"/>
            <a:ext cx="342900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81609E1-8A06-49A7-8810-5E51A872653A}"/>
              </a:ext>
            </a:extLst>
          </p:cNvPr>
          <p:cNvSpPr/>
          <p:nvPr/>
        </p:nvSpPr>
        <p:spPr>
          <a:xfrm>
            <a:off x="587517" y="5372632"/>
            <a:ext cx="377224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6B16AA05-E8CE-46E9-9C94-90E3CAD6CD55}"/>
              </a:ext>
            </a:extLst>
          </p:cNvPr>
          <p:cNvSpPr/>
          <p:nvPr/>
        </p:nvSpPr>
        <p:spPr>
          <a:xfrm>
            <a:off x="1293780" y="4753085"/>
            <a:ext cx="377218" cy="3730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AD8684F-96B1-4FED-8D32-8C068A664530}"/>
              </a:ext>
            </a:extLst>
          </p:cNvPr>
          <p:cNvSpPr/>
          <p:nvPr/>
        </p:nvSpPr>
        <p:spPr>
          <a:xfrm>
            <a:off x="2254219" y="4153530"/>
            <a:ext cx="342900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D07E7D6-E67C-4351-B6FB-3BBC9ED18AEC}"/>
              </a:ext>
            </a:extLst>
          </p:cNvPr>
          <p:cNvSpPr/>
          <p:nvPr/>
        </p:nvSpPr>
        <p:spPr>
          <a:xfrm>
            <a:off x="2108588" y="5257800"/>
            <a:ext cx="406876" cy="4225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1064391-345B-49FD-841B-0978C0AE45AF}"/>
              </a:ext>
            </a:extLst>
          </p:cNvPr>
          <p:cNvSpPr/>
          <p:nvPr/>
        </p:nvSpPr>
        <p:spPr>
          <a:xfrm>
            <a:off x="4438458" y="4148577"/>
            <a:ext cx="342900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C78BAB1-D5EF-4F61-BA04-55397BEB6D2C}"/>
              </a:ext>
            </a:extLst>
          </p:cNvPr>
          <p:cNvSpPr/>
          <p:nvPr/>
        </p:nvSpPr>
        <p:spPr>
          <a:xfrm>
            <a:off x="4518829" y="5290138"/>
            <a:ext cx="377215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B70C00-0211-4E3C-8770-656E1B96B81C}"/>
              </a:ext>
            </a:extLst>
          </p:cNvPr>
          <p:cNvSpPr/>
          <p:nvPr/>
        </p:nvSpPr>
        <p:spPr>
          <a:xfrm>
            <a:off x="5538117" y="4651715"/>
            <a:ext cx="377206" cy="381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BAB5A6B-81A9-48DA-9065-78973C7222D1}"/>
              </a:ext>
            </a:extLst>
          </p:cNvPr>
          <p:cNvSpPr/>
          <p:nvPr/>
        </p:nvSpPr>
        <p:spPr>
          <a:xfrm>
            <a:off x="6440464" y="3970548"/>
            <a:ext cx="342900" cy="4010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2BF6B5-327D-49F4-9B76-8B5B7DC478D2}"/>
              </a:ext>
            </a:extLst>
          </p:cNvPr>
          <p:cNvSpPr/>
          <p:nvPr/>
        </p:nvSpPr>
        <p:spPr>
          <a:xfrm>
            <a:off x="6472288" y="5341591"/>
            <a:ext cx="342900" cy="3240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CDC1BA-FB0C-415A-A424-6968ED9C95E6}"/>
              </a:ext>
            </a:extLst>
          </p:cNvPr>
          <p:cNvSpPr/>
          <p:nvPr/>
        </p:nvSpPr>
        <p:spPr>
          <a:xfrm>
            <a:off x="8540064" y="3838903"/>
            <a:ext cx="457200" cy="4366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4E00FA7-189F-45C1-811D-282773E2F90E}"/>
              </a:ext>
            </a:extLst>
          </p:cNvPr>
          <p:cNvSpPr/>
          <p:nvPr/>
        </p:nvSpPr>
        <p:spPr>
          <a:xfrm>
            <a:off x="8610718" y="52885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F02C142-1B76-4EE8-B655-C3D1D45C1DE9}"/>
              </a:ext>
            </a:extLst>
          </p:cNvPr>
          <p:cNvSpPr/>
          <p:nvPr/>
        </p:nvSpPr>
        <p:spPr>
          <a:xfrm>
            <a:off x="9620425" y="47485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945127E-D925-442D-9F10-BB73E0CA75F1}"/>
              </a:ext>
            </a:extLst>
          </p:cNvPr>
          <p:cNvSpPr/>
          <p:nvPr/>
        </p:nvSpPr>
        <p:spPr>
          <a:xfrm>
            <a:off x="10611978" y="3818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B2A3285-07DF-472E-AEB9-5553DBAE0744}"/>
              </a:ext>
            </a:extLst>
          </p:cNvPr>
          <p:cNvSpPr/>
          <p:nvPr/>
        </p:nvSpPr>
        <p:spPr>
          <a:xfrm>
            <a:off x="10762698" y="5223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EE1ED-01B4-468F-B2F0-7A41F74A6230}"/>
              </a:ext>
            </a:extLst>
          </p:cNvPr>
          <p:cNvCxnSpPr>
            <a:stCxn id="28" idx="6"/>
            <a:endCxn id="29" idx="3"/>
          </p:cNvCxnSpPr>
          <p:nvPr/>
        </p:nvCxnSpPr>
        <p:spPr>
          <a:xfrm flipV="1">
            <a:off x="964741" y="5071518"/>
            <a:ext cx="384281" cy="4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4480BC-3D87-49A7-8805-8846D9421E75}"/>
              </a:ext>
            </a:extLst>
          </p:cNvPr>
          <p:cNvCxnSpPr>
            <a:stCxn id="29" idx="7"/>
            <a:endCxn id="30" idx="2"/>
          </p:cNvCxnSpPr>
          <p:nvPr/>
        </p:nvCxnSpPr>
        <p:spPr>
          <a:xfrm flipV="1">
            <a:off x="1615756" y="4344137"/>
            <a:ext cx="638463" cy="46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C2DAB9-09D3-44F9-B030-6BEC20F59FAE}"/>
              </a:ext>
            </a:extLst>
          </p:cNvPr>
          <p:cNvCxnSpPr>
            <a:stCxn id="29" idx="5"/>
          </p:cNvCxnSpPr>
          <p:nvPr/>
        </p:nvCxnSpPr>
        <p:spPr>
          <a:xfrm>
            <a:off x="1615756" y="5071518"/>
            <a:ext cx="484323" cy="35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138819-1CB5-4C5F-A767-F930B8BEAB5C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4731141" y="4425150"/>
            <a:ext cx="862217" cy="28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992EDE-5CBE-4EBE-944B-E142DA2FC2FA}"/>
              </a:ext>
            </a:extLst>
          </p:cNvPr>
          <p:cNvCxnSpPr/>
          <p:nvPr/>
        </p:nvCxnSpPr>
        <p:spPr>
          <a:xfrm flipV="1">
            <a:off x="7531749" y="4864963"/>
            <a:ext cx="23148" cy="1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4199EF-229F-473D-A860-3086E0FD655E}"/>
              </a:ext>
            </a:extLst>
          </p:cNvPr>
          <p:cNvCxnSpPr>
            <a:stCxn id="34" idx="7"/>
            <a:endCxn id="35" idx="3"/>
          </p:cNvCxnSpPr>
          <p:nvPr/>
        </p:nvCxnSpPr>
        <p:spPr>
          <a:xfrm flipV="1">
            <a:off x="5860082" y="4312875"/>
            <a:ext cx="630599" cy="39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704F21-067C-4711-9499-6B939DBB34A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V="1">
            <a:off x="4840802" y="4977102"/>
            <a:ext cx="752556" cy="36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99A512-5729-409F-BF40-9E9F63B1ED8A}"/>
              </a:ext>
            </a:extLst>
          </p:cNvPr>
          <p:cNvCxnSpPr>
            <a:cxnSpLocks/>
          </p:cNvCxnSpPr>
          <p:nvPr/>
        </p:nvCxnSpPr>
        <p:spPr>
          <a:xfrm>
            <a:off x="5899779" y="4977102"/>
            <a:ext cx="635951" cy="41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CA8A44-6409-4B80-97FF-CB91064FF92E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8768664" y="4275584"/>
            <a:ext cx="70654" cy="101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1EE7B3-31AE-4E38-9A80-9D5F02F0E751}"/>
              </a:ext>
            </a:extLst>
          </p:cNvPr>
          <p:cNvCxnSpPr>
            <a:stCxn id="37" idx="5"/>
            <a:endCxn id="39" idx="1"/>
          </p:cNvCxnSpPr>
          <p:nvPr/>
        </p:nvCxnSpPr>
        <p:spPr>
          <a:xfrm>
            <a:off x="8930309" y="4211634"/>
            <a:ext cx="757071" cy="60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78ED8E-992F-4D69-BB9C-7100F0D725B3}"/>
              </a:ext>
            </a:extLst>
          </p:cNvPr>
          <p:cNvCxnSpPr>
            <a:cxnSpLocks/>
          </p:cNvCxnSpPr>
          <p:nvPr/>
        </p:nvCxnSpPr>
        <p:spPr>
          <a:xfrm>
            <a:off x="11365546" y="5829928"/>
            <a:ext cx="49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81DC03-1B7B-40B1-9857-5C12CA2147F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10010670" y="4208629"/>
            <a:ext cx="668263" cy="6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7144B5-929B-4B54-82C9-D94B622D5543}"/>
              </a:ext>
            </a:extLst>
          </p:cNvPr>
          <p:cNvCxnSpPr>
            <a:cxnSpLocks/>
            <a:stCxn id="39" idx="5"/>
            <a:endCxn id="41" idx="2"/>
          </p:cNvCxnSpPr>
          <p:nvPr/>
        </p:nvCxnSpPr>
        <p:spPr>
          <a:xfrm>
            <a:off x="10010670" y="5138747"/>
            <a:ext cx="752028" cy="31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031B9C-9B78-47C4-9D83-7461995A9A38}"/>
              </a:ext>
            </a:extLst>
          </p:cNvPr>
          <p:cNvSpPr txBox="1"/>
          <p:nvPr/>
        </p:nvSpPr>
        <p:spPr>
          <a:xfrm>
            <a:off x="658619" y="5870294"/>
            <a:ext cx="169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6E4EE3-0272-4C42-B8EF-D14615F82634}"/>
              </a:ext>
            </a:extLst>
          </p:cNvPr>
          <p:cNvSpPr txBox="1"/>
          <p:nvPr/>
        </p:nvSpPr>
        <p:spPr>
          <a:xfrm>
            <a:off x="4898126" y="5803912"/>
            <a:ext cx="21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2</a:t>
            </a:r>
          </a:p>
          <a:p>
            <a:r>
              <a:rPr lang="en-US" dirty="0"/>
              <a:t>      W = 71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1525AE-4F29-485A-9120-2213D6328688}"/>
              </a:ext>
            </a:extLst>
          </p:cNvPr>
          <p:cNvSpPr txBox="1"/>
          <p:nvPr/>
        </p:nvSpPr>
        <p:spPr>
          <a:xfrm>
            <a:off x="9126288" y="5901107"/>
            <a:ext cx="249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3</a:t>
            </a:r>
          </a:p>
          <a:p>
            <a:r>
              <a:rPr lang="en-US" dirty="0"/>
              <a:t>        W = 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0520B-66D9-427B-8398-3AF1604803A4}"/>
              </a:ext>
            </a:extLst>
          </p:cNvPr>
          <p:cNvSpPr txBox="1"/>
          <p:nvPr/>
        </p:nvSpPr>
        <p:spPr>
          <a:xfrm>
            <a:off x="3548259" y="2467580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969499-26E1-477A-B24C-6836AFEB5467}"/>
              </a:ext>
            </a:extLst>
          </p:cNvPr>
          <p:cNvSpPr txBox="1"/>
          <p:nvPr/>
        </p:nvSpPr>
        <p:spPr>
          <a:xfrm>
            <a:off x="4737060" y="2159900"/>
            <a:ext cx="36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E9A1A-DD03-4F14-9CEF-3F4C1D34C7B3}"/>
              </a:ext>
            </a:extLst>
          </p:cNvPr>
          <p:cNvSpPr txBox="1"/>
          <p:nvPr/>
        </p:nvSpPr>
        <p:spPr>
          <a:xfrm>
            <a:off x="5156363" y="2034531"/>
            <a:ext cx="6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85B4C-B275-44B4-A5DB-C2774FFFB27C}"/>
              </a:ext>
            </a:extLst>
          </p:cNvPr>
          <p:cNvSpPr txBox="1"/>
          <p:nvPr/>
        </p:nvSpPr>
        <p:spPr>
          <a:xfrm>
            <a:off x="5283532" y="2930077"/>
            <a:ext cx="51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B529C-3091-4A43-9D21-C3D54FE64569}"/>
              </a:ext>
            </a:extLst>
          </p:cNvPr>
          <p:cNvSpPr txBox="1"/>
          <p:nvPr/>
        </p:nvSpPr>
        <p:spPr>
          <a:xfrm>
            <a:off x="4737060" y="2863122"/>
            <a:ext cx="36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8042E-09F1-460E-BE81-2DF0E762315E}"/>
              </a:ext>
            </a:extLst>
          </p:cNvPr>
          <p:cNvSpPr txBox="1"/>
          <p:nvPr/>
        </p:nvSpPr>
        <p:spPr>
          <a:xfrm>
            <a:off x="3656012" y="3413009"/>
            <a:ext cx="34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Weighted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0D3245-A2CD-4A4B-A982-63DF034D8678}"/>
              </a:ext>
            </a:extLst>
          </p:cNvPr>
          <p:cNvSpPr txBox="1"/>
          <p:nvPr/>
        </p:nvSpPr>
        <p:spPr>
          <a:xfrm>
            <a:off x="3046412" y="3184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9C82A1-D5F7-4806-B0AB-366B11820E66}"/>
              </a:ext>
            </a:extLst>
          </p:cNvPr>
          <p:cNvSpPr txBox="1"/>
          <p:nvPr/>
        </p:nvSpPr>
        <p:spPr>
          <a:xfrm>
            <a:off x="205176" y="4715031"/>
            <a:ext cx="5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5AFBAE-ED6B-45B6-B9A2-DD0A9C7471F3}"/>
              </a:ext>
            </a:extLst>
          </p:cNvPr>
          <p:cNvSpPr txBox="1"/>
          <p:nvPr/>
        </p:nvSpPr>
        <p:spPr>
          <a:xfrm>
            <a:off x="1615756" y="4057244"/>
            <a:ext cx="6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3906D3-4FE7-4AB5-BBBB-3734BB9C622C}"/>
              </a:ext>
            </a:extLst>
          </p:cNvPr>
          <p:cNvSpPr txBox="1"/>
          <p:nvPr/>
        </p:nvSpPr>
        <p:spPr>
          <a:xfrm>
            <a:off x="1841865" y="4686130"/>
            <a:ext cx="56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23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B3FCE1-F520-44FB-981E-FFE6E453893D}"/>
              </a:ext>
            </a:extLst>
          </p:cNvPr>
          <p:cNvSpPr txBox="1"/>
          <p:nvPr/>
        </p:nvSpPr>
        <p:spPr>
          <a:xfrm>
            <a:off x="1094230" y="5332461"/>
            <a:ext cx="38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765CCD-0982-4B80-BFE1-97ADE89783E1}"/>
              </a:ext>
            </a:extLst>
          </p:cNvPr>
          <p:cNvSpPr txBox="1"/>
          <p:nvPr/>
        </p:nvSpPr>
        <p:spPr>
          <a:xfrm>
            <a:off x="839973" y="6135618"/>
            <a:ext cx="141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 74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61BEE9-9315-4C15-B102-823456205B23}"/>
              </a:ext>
            </a:extLst>
          </p:cNvPr>
          <p:cNvSpPr txBox="1"/>
          <p:nvPr/>
        </p:nvSpPr>
        <p:spPr>
          <a:xfrm>
            <a:off x="5048083" y="4121181"/>
            <a:ext cx="41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3B02E2-A752-475A-BE6F-AE6D33ED679A}"/>
              </a:ext>
            </a:extLst>
          </p:cNvPr>
          <p:cNvSpPr txBox="1"/>
          <p:nvPr/>
        </p:nvSpPr>
        <p:spPr>
          <a:xfrm>
            <a:off x="5740732" y="3987488"/>
            <a:ext cx="69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32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680733-34D4-444E-85A5-C471536C5574}"/>
              </a:ext>
            </a:extLst>
          </p:cNvPr>
          <p:cNvSpPr txBox="1"/>
          <p:nvPr/>
        </p:nvSpPr>
        <p:spPr>
          <a:xfrm>
            <a:off x="5099440" y="508436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5182CB-73FC-4FC1-A622-886224D4F00B}"/>
              </a:ext>
            </a:extLst>
          </p:cNvPr>
          <p:cNvSpPr txBox="1"/>
          <p:nvPr/>
        </p:nvSpPr>
        <p:spPr>
          <a:xfrm>
            <a:off x="5814363" y="5222677"/>
            <a:ext cx="4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3282C6-3820-45FD-BE12-AB4931EC8A20}"/>
              </a:ext>
            </a:extLst>
          </p:cNvPr>
          <p:cNvSpPr txBox="1"/>
          <p:nvPr/>
        </p:nvSpPr>
        <p:spPr>
          <a:xfrm>
            <a:off x="9088256" y="3987488"/>
            <a:ext cx="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121CF1-4FFF-4EB7-B3BD-3BB2B1A16AF2}"/>
              </a:ext>
            </a:extLst>
          </p:cNvPr>
          <p:cNvSpPr txBox="1"/>
          <p:nvPr/>
        </p:nvSpPr>
        <p:spPr>
          <a:xfrm>
            <a:off x="10010670" y="398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1D630E-DDF4-44BB-9B1D-D5E4C6418DD7}"/>
              </a:ext>
            </a:extLst>
          </p:cNvPr>
          <p:cNvSpPr txBox="1"/>
          <p:nvPr/>
        </p:nvSpPr>
        <p:spPr>
          <a:xfrm>
            <a:off x="8304212" y="4831326"/>
            <a:ext cx="7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DF1BE-24DC-4C5C-8E17-0C1AE0D1E79A}"/>
              </a:ext>
            </a:extLst>
          </p:cNvPr>
          <p:cNvSpPr txBox="1"/>
          <p:nvPr/>
        </p:nvSpPr>
        <p:spPr>
          <a:xfrm>
            <a:off x="10161441" y="5138747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08561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717D7F-9870-4DA8-80A3-F89B650C0E6B}"/>
              </a:ext>
            </a:extLst>
          </p:cNvPr>
          <p:cNvSpPr txBox="1"/>
          <p:nvPr/>
        </p:nvSpPr>
        <p:spPr>
          <a:xfrm>
            <a:off x="3275012" y="381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A9D6F-53AB-4785-B538-7820ABEE72DD}"/>
              </a:ext>
            </a:extLst>
          </p:cNvPr>
          <p:cNvSpPr txBox="1"/>
          <p:nvPr/>
        </p:nvSpPr>
        <p:spPr>
          <a:xfrm>
            <a:off x="379412" y="1447800"/>
            <a:ext cx="11353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of a network ( telephone network, computer network, electronic circuitry. Cable TV network)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Finding airline routes.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create high quality mazes.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Routing algorithm.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Study of molecular bonds in chemistry.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Cartography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Geometry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Clustering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Tour/ Travel Management 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796"/>
            <a:ext cx="12188805" cy="685620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654" y="1448316"/>
            <a:ext cx="8823360" cy="332871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1809412" y="5486400"/>
            <a:ext cx="76200" cy="15182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266</TotalTime>
  <Words>332</Words>
  <Application>Microsoft Office PowerPoint</Application>
  <PresentationFormat>Custom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PowerPoint Presentation</vt:lpstr>
      <vt:lpstr>    Presentation           On</vt:lpstr>
      <vt:lpstr>PowerPoint Presentation</vt:lpstr>
      <vt:lpstr>Sub Topics to be covered:</vt:lpstr>
      <vt:lpstr>Introduction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Fahmida Muntasim</dc:creator>
  <cp:lastModifiedBy>Fahmida Muntasim</cp:lastModifiedBy>
  <cp:revision>4</cp:revision>
  <dcterms:created xsi:type="dcterms:W3CDTF">2020-08-15T10:02:19Z</dcterms:created>
  <dcterms:modified xsi:type="dcterms:W3CDTF">2020-08-15T14:28:35Z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