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1" r:id="rId2"/>
    <p:sldId id="257" r:id="rId3"/>
    <p:sldId id="291" r:id="rId4"/>
    <p:sldId id="282" r:id="rId5"/>
    <p:sldId id="267" r:id="rId6"/>
    <p:sldId id="268" r:id="rId7"/>
    <p:sldId id="28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9" r:id="rId16"/>
    <p:sldId id="276" r:id="rId17"/>
    <p:sldId id="277" r:id="rId18"/>
    <p:sldId id="278" r:id="rId19"/>
    <p:sldId id="284" r:id="rId20"/>
    <p:sldId id="285" r:id="rId21"/>
    <p:sldId id="286" r:id="rId22"/>
    <p:sldId id="289" r:id="rId23"/>
    <p:sldId id="288" r:id="rId24"/>
    <p:sldId id="290" r:id="rId25"/>
    <p:sldId id="287" r:id="rId26"/>
  </p:sldIdLst>
  <p:sldSz cx="13411200" cy="10058400"/>
  <p:notesSz cx="10058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7" autoAdjust="0"/>
  </p:normalViewPr>
  <p:slideViewPr>
    <p:cSldViewPr>
      <p:cViewPr varScale="1">
        <p:scale>
          <a:sx n="72" d="100"/>
          <a:sy n="72" d="100"/>
        </p:scale>
        <p:origin x="1758" y="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3BAA9-E602-4691-B8D6-9B3B9552D85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67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4840288"/>
            <a:ext cx="80454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43592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9553575"/>
            <a:ext cx="43592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C2F84-553A-4A27-B76A-965977CD3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C2F84-553A-4A27-B76A-965977CD31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6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2409444"/>
            <a:ext cx="11399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4352544"/>
            <a:ext cx="9387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lang="en-US"/>
              <a:t>-</a:t>
            </a:r>
            <a:r>
              <a:rPr lang="en-US" spc="-35"/>
              <a:t> </a:t>
            </a:r>
            <a:fld id="{81D60167-4931-47E6-BA6A-407CBD079E47}" type="slidenum">
              <a:rPr smtClean="0"/>
              <a:pPr marL="12700">
                <a:lnSpc>
                  <a:spcPts val="1195"/>
                </a:lnSpc>
              </a:pPr>
              <a:t>‹#›</a:t>
            </a:fld>
            <a:r>
              <a:rPr spc="-35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lang="en-US"/>
              <a:t>-</a:t>
            </a:r>
            <a:r>
              <a:rPr lang="en-US" spc="-35"/>
              <a:t> </a:t>
            </a:r>
            <a:fld id="{81D60167-4931-47E6-BA6A-407CBD079E47}" type="slidenum">
              <a:rPr smtClean="0"/>
              <a:pPr marL="12700">
                <a:lnSpc>
                  <a:spcPts val="1195"/>
                </a:lnSpc>
              </a:pPr>
              <a:t>‹#›</a:t>
            </a:fld>
            <a:r>
              <a:rPr spc="-35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1787652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8" y="1787652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lang="en-US"/>
              <a:t>-</a:t>
            </a:r>
            <a:r>
              <a:rPr lang="en-US" spc="-35"/>
              <a:t> </a:t>
            </a:r>
            <a:fld id="{81D60167-4931-47E6-BA6A-407CBD079E47}" type="slidenum">
              <a:rPr smtClean="0"/>
              <a:pPr marL="12700">
                <a:lnSpc>
                  <a:spcPts val="1195"/>
                </a:lnSpc>
              </a:pPr>
              <a:t>‹#›</a:t>
            </a:fld>
            <a:r>
              <a:rPr spc="-35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lang="en-US"/>
              <a:t>-</a:t>
            </a:r>
            <a:r>
              <a:rPr lang="en-US" spc="-35"/>
              <a:t> </a:t>
            </a:r>
            <a:fld id="{81D60167-4931-47E6-BA6A-407CBD079E47}" type="slidenum">
              <a:rPr smtClean="0"/>
              <a:pPr marL="12700">
                <a:lnSpc>
                  <a:spcPts val="1195"/>
                </a:lnSpc>
              </a:pPr>
              <a:t>‹#›</a:t>
            </a:fld>
            <a:r>
              <a:rPr spc="-35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lang="en-US"/>
              <a:t>-</a:t>
            </a:r>
            <a:r>
              <a:rPr lang="en-US" spc="-35"/>
              <a:t> </a:t>
            </a:r>
            <a:fld id="{81D60167-4931-47E6-BA6A-407CBD079E47}" type="slidenum">
              <a:rPr smtClean="0"/>
              <a:pPr marL="12700">
                <a:lnSpc>
                  <a:spcPts val="1195"/>
                </a:lnSpc>
              </a:pPr>
              <a:t>‹#›</a:t>
            </a:fld>
            <a:r>
              <a:rPr spc="-35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560" y="310896"/>
            <a:ext cx="12070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60" y="1787652"/>
            <a:ext cx="12070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9808" y="7228332"/>
            <a:ext cx="42915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7228332"/>
            <a:ext cx="3084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04772" y="7159381"/>
            <a:ext cx="45211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lang="en-US"/>
              <a:t>-</a:t>
            </a:r>
            <a:r>
              <a:rPr lang="en-US" spc="-35"/>
              <a:t> </a:t>
            </a:r>
            <a:fld id="{81D60167-4931-47E6-BA6A-407CBD079E47}" type="slidenum">
              <a:rPr smtClean="0"/>
              <a:pPr marL="12700">
                <a:lnSpc>
                  <a:spcPts val="1195"/>
                </a:lnSpc>
              </a:pPr>
              <a:t>‹#›</a:t>
            </a:fld>
            <a:r>
              <a:rPr spc="-35"/>
              <a:t> </a:t>
            </a:r>
            <a:r>
              <a:t>-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hlW-Jkumto&amp;list=PL_c9BZzLwBRJXk2hEP-U_OUMJAf_TYEiZ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11200" cy="100584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519C2-593F-4005-A9A4-D541FA20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758" y="5460981"/>
            <a:ext cx="11570654" cy="1760483"/>
          </a:xfrm>
        </p:spPr>
        <p:txBody>
          <a:bodyPr vert="horz" wrap="square" lIns="91440" tIns="45720" rIns="91440" bIns="45720" rtlCol="0" anchor="b">
            <a:normAutofit fontScale="9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9200" kern="1200" dirty="0">
                <a:solidFill>
                  <a:schemeClr val="bg1"/>
                </a:solidFill>
              </a:rPr>
              <a:t>Library Database Project</a:t>
            </a:r>
          </a:p>
        </p:txBody>
      </p:sp>
      <p:pic>
        <p:nvPicPr>
          <p:cNvPr id="5" name="Picture 3" descr="Books stacked on a table">
            <a:extLst>
              <a:ext uri="{FF2B5EF4-FFF2-40B4-BE49-F238E27FC236}">
                <a16:creationId xmlns:a16="http://schemas.microsoft.com/office/drawing/2014/main" id="{0453EBDD-B0DB-4D14-9F09-E9FB4CDFB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75"/>
          <a:stretch/>
        </p:blipFill>
        <p:spPr>
          <a:xfrm>
            <a:off x="-578" y="0"/>
            <a:ext cx="13411180" cy="536447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8" y="1257828"/>
            <a:ext cx="13410602" cy="4179964"/>
            <a:chOff x="476" y="-3923157"/>
            <a:chExt cx="10667524" cy="249372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9D1FF20-FE99-4CAA-B30B-E6073D4DB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" y="7478737"/>
            <a:ext cx="2662673" cy="25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B6CF4-5D67-434D-A8D3-14069F57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09600"/>
            <a:ext cx="9601200" cy="426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93789-D105-42C6-8969-3EF1B41AF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724400"/>
            <a:ext cx="876299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5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48DB2-CEAC-4202-B798-635D3594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685800"/>
            <a:ext cx="952500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65E34-1254-410A-ACE1-F76287E33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09600"/>
            <a:ext cx="92964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C45865-07FC-473E-866B-D4A9A0CD2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38401"/>
            <a:ext cx="8382000" cy="595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1947E-1DBB-4E14-81AF-64B78B581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24960"/>
            <a:ext cx="9372600" cy="61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2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07847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3411200" cy="3243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03631" y="915411"/>
            <a:ext cx="0" cy="134112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3F5F30-87A4-4AB8-A11E-9054FCE0AB04}"/>
              </a:ext>
            </a:extLst>
          </p:cNvPr>
          <p:cNvSpPr txBox="1"/>
          <p:nvPr/>
        </p:nvSpPr>
        <p:spPr>
          <a:xfrm>
            <a:off x="5371185" y="519547"/>
            <a:ext cx="7342632" cy="2145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All quires used to establish relation between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5A30C-FB01-4F7C-8CBD-4B3F623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4" y="4627580"/>
            <a:ext cx="5733288" cy="3626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BFC66-567E-48CC-8666-34444C400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29" y="5731237"/>
            <a:ext cx="5733288" cy="1418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B07CA-8453-4F3B-AAD7-137EC626FABF}"/>
              </a:ext>
            </a:extLst>
          </p:cNvPr>
          <p:cNvSpPr txBox="1"/>
          <p:nvPr/>
        </p:nvSpPr>
        <p:spPr>
          <a:xfrm>
            <a:off x="2438400" y="7194709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4- To Table Stock</a:t>
            </a:r>
            <a:endParaRPr lang="en-US" sz="1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79A68-C6A8-4D4B-BE0B-645CA960BD5D}"/>
              </a:ext>
            </a:extLst>
          </p:cNvPr>
          <p:cNvSpPr txBox="1"/>
          <p:nvPr/>
        </p:nvSpPr>
        <p:spPr>
          <a:xfrm>
            <a:off x="665249" y="1002409"/>
            <a:ext cx="38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US" sz="2400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5th step</a:t>
            </a:r>
            <a:r>
              <a:rPr lang="en-US" sz="2400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in</a:t>
            </a:r>
            <a:r>
              <a:rPr lang="en-US" sz="2400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US" sz="2400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database</a:t>
            </a:r>
            <a:r>
              <a:rPr lang="en-US" sz="2400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was to establish relations between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9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03C3B-8F60-4038-B340-3840982A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"/>
            <a:ext cx="9144000" cy="769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651A0-4A2D-4FA6-9A9A-8981A8968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8077200"/>
            <a:ext cx="8686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7F2431-BE5D-4CD6-A32A-3526D78F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38" y="1286620"/>
            <a:ext cx="9838724" cy="59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79FBD-3A82-4FC1-9F72-1F4E4930F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38" y="7439220"/>
            <a:ext cx="9838724" cy="15523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55C1D-E421-4595-9AA0-B88B69951A34}"/>
              </a:ext>
            </a:extLst>
          </p:cNvPr>
          <p:cNvSpPr/>
          <p:nvPr/>
        </p:nvSpPr>
        <p:spPr>
          <a:xfrm>
            <a:off x="0" y="0"/>
            <a:ext cx="13411200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17A2-93AB-470D-814B-C9A9EF12CA6C}"/>
              </a:ext>
            </a:extLst>
          </p:cNvPr>
          <p:cNvSpPr txBox="1"/>
          <p:nvPr/>
        </p:nvSpPr>
        <p:spPr>
          <a:xfrm>
            <a:off x="-228600" y="49024"/>
            <a:ext cx="13411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algn="ctr"/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6th step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in</a:t>
            </a:r>
            <a:r>
              <a:rPr lang="en-US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database</a:t>
            </a:r>
            <a:r>
              <a:rPr lang="en-US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was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US" spc="15" dirty="0">
                <a:solidFill>
                  <a:schemeClr val="bg1"/>
                </a:solidFill>
                <a:latin typeface="Arial MT"/>
                <a:cs typeface="Arial MT"/>
              </a:rPr>
              <a:t> create sequence</a:t>
            </a:r>
          </a:p>
        </p:txBody>
      </p:sp>
    </p:spTree>
    <p:extLst>
      <p:ext uri="{BB962C8B-B14F-4D97-AF65-F5344CB8AC3E}">
        <p14:creationId xmlns:p14="http://schemas.microsoft.com/office/powerpoint/2010/main" val="321332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D29A33-7A4B-4704-B1BF-7CE3D7E27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7"/>
          <a:stretch/>
        </p:blipFill>
        <p:spPr>
          <a:xfrm>
            <a:off x="1905000" y="1055132"/>
            <a:ext cx="9601200" cy="5726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39CB8-A900-4B09-B7A9-E023B3F68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781800"/>
            <a:ext cx="9829800" cy="28324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37192B-1116-4942-B650-819C32D1736D}"/>
              </a:ext>
            </a:extLst>
          </p:cNvPr>
          <p:cNvSpPr/>
          <p:nvPr/>
        </p:nvSpPr>
        <p:spPr>
          <a:xfrm>
            <a:off x="0" y="0"/>
            <a:ext cx="13411200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E9ED5-E877-456F-BD91-6CF377E918DD}"/>
              </a:ext>
            </a:extLst>
          </p:cNvPr>
          <p:cNvSpPr txBox="1"/>
          <p:nvPr/>
        </p:nvSpPr>
        <p:spPr>
          <a:xfrm>
            <a:off x="-228600" y="49024"/>
            <a:ext cx="13411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algn="ctr"/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7th step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in</a:t>
            </a:r>
            <a:r>
              <a:rPr lang="en-US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database</a:t>
            </a:r>
            <a:r>
              <a:rPr lang="en-US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was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US" spc="15" dirty="0">
                <a:solidFill>
                  <a:schemeClr val="bg1"/>
                </a:solidFill>
                <a:latin typeface="Arial MT"/>
                <a:cs typeface="Arial MT"/>
              </a:rPr>
              <a:t> create triggers</a:t>
            </a:r>
          </a:p>
        </p:txBody>
      </p:sp>
    </p:spTree>
    <p:extLst>
      <p:ext uri="{BB962C8B-B14F-4D97-AF65-F5344CB8AC3E}">
        <p14:creationId xmlns:p14="http://schemas.microsoft.com/office/powerpoint/2010/main" val="103088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F4FA9-411C-425B-A615-0848D840D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9906000" cy="3994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36CC6-1F09-4AE0-A1D1-7BAB8A1A29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1"/>
          <a:stretch/>
        </p:blipFill>
        <p:spPr>
          <a:xfrm>
            <a:off x="1752600" y="4606872"/>
            <a:ext cx="9982200" cy="46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8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31A2C-2F98-497D-A7EC-B9F958931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09600"/>
            <a:ext cx="487680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6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BE1CB-EAEF-42ED-8532-527C2855D905}"/>
              </a:ext>
            </a:extLst>
          </p:cNvPr>
          <p:cNvSpPr/>
          <p:nvPr/>
        </p:nvSpPr>
        <p:spPr>
          <a:xfrm>
            <a:off x="0" y="0"/>
            <a:ext cx="13411200" cy="1005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5B28F-CD7F-470B-8D69-87085EA8E0DD}"/>
              </a:ext>
            </a:extLst>
          </p:cNvPr>
          <p:cNvSpPr txBox="1"/>
          <p:nvPr/>
        </p:nvSpPr>
        <p:spPr>
          <a:xfrm>
            <a:off x="-228600" y="49024"/>
            <a:ext cx="13411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algn="ctr"/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8th step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in</a:t>
            </a:r>
            <a:r>
              <a:rPr lang="en-US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database</a:t>
            </a:r>
            <a:r>
              <a:rPr lang="en-US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was</a:t>
            </a:r>
            <a:r>
              <a:rPr lang="en-US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US" spc="15" dirty="0">
                <a:solidFill>
                  <a:schemeClr val="bg1"/>
                </a:solidFill>
                <a:latin typeface="Arial MT"/>
                <a:cs typeface="Arial MT"/>
              </a:rPr>
              <a:t> create front end by using apex application builder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2466B-AF4B-48A8-AB89-D5C5F892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" y="1905000"/>
            <a:ext cx="1342811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F6B4D60-16F8-4C58-A479-4D2261A6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81"/>
            <a:ext cx="13411200" cy="1017016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0DF930D-FAE8-4545-82A5-33BE7CAC8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3436"/>
              </p:ext>
            </p:extLst>
          </p:nvPr>
        </p:nvGraphicFramePr>
        <p:xfrm>
          <a:off x="7086600" y="1447800"/>
          <a:ext cx="3733800" cy="2016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420843673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91795598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1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Aqsa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5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 Aqsa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155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BE1CB-EAEF-42ED-8532-527C2855D905}"/>
              </a:ext>
            </a:extLst>
          </p:cNvPr>
          <p:cNvSpPr/>
          <p:nvPr/>
        </p:nvSpPr>
        <p:spPr>
          <a:xfrm>
            <a:off x="0" y="0"/>
            <a:ext cx="13411200" cy="1005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5B28F-CD7F-470B-8D69-87085EA8E0DD}"/>
              </a:ext>
            </a:extLst>
          </p:cNvPr>
          <p:cNvSpPr txBox="1"/>
          <p:nvPr/>
        </p:nvSpPr>
        <p:spPr>
          <a:xfrm>
            <a:off x="-228600" y="49024"/>
            <a:ext cx="13411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algn="ctr"/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Forms for Insert , Update and Delete records</a:t>
            </a:r>
            <a:endParaRPr lang="en-US" spc="15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80B18-6763-4CE0-A211-0FFC1B5D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134112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43C60-5555-4FEC-AF07-7FDFAC1D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" y="4572000"/>
            <a:ext cx="13411200" cy="2835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39CB8-A2ED-4F97-AB83-BF0E475A2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" y="7407303"/>
            <a:ext cx="13411200" cy="26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BE1CB-EAEF-42ED-8532-527C2855D905}"/>
              </a:ext>
            </a:extLst>
          </p:cNvPr>
          <p:cNvSpPr/>
          <p:nvPr/>
        </p:nvSpPr>
        <p:spPr>
          <a:xfrm>
            <a:off x="0" y="0"/>
            <a:ext cx="13411200" cy="1005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5B28F-CD7F-470B-8D69-87085EA8E0DD}"/>
              </a:ext>
            </a:extLst>
          </p:cNvPr>
          <p:cNvSpPr txBox="1"/>
          <p:nvPr/>
        </p:nvSpPr>
        <p:spPr>
          <a:xfrm>
            <a:off x="-228600" y="49024"/>
            <a:ext cx="13411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algn="ctr"/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Reports</a:t>
            </a:r>
            <a:endParaRPr lang="en-US" spc="15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06FFD-81E5-4F1C-9B43-0B9498E87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13411200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EF96E-37B3-4DC7-9451-8E54F9566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2400"/>
            <a:ext cx="13411200" cy="312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F21E36-C064-4701-8774-ACDF21F12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443" y="7086601"/>
            <a:ext cx="13411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4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A56A2D-6682-4BE1-BFA9-6F9F2DAA0B06}"/>
              </a:ext>
            </a:extLst>
          </p:cNvPr>
          <p:cNvSpPr/>
          <p:nvPr/>
        </p:nvSpPr>
        <p:spPr>
          <a:xfrm>
            <a:off x="0" y="0"/>
            <a:ext cx="13411200" cy="1005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7C5E9-AD8C-4475-BF05-0A12AB95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13411200" cy="4446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F89F5-82CD-4FFF-8A16-E9EB8E85E127}"/>
              </a:ext>
            </a:extLst>
          </p:cNvPr>
          <p:cNvSpPr txBox="1"/>
          <p:nvPr/>
        </p:nvSpPr>
        <p:spPr>
          <a:xfrm>
            <a:off x="-228600" y="49024"/>
            <a:ext cx="13411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algn="ctr"/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Report which get data from many tables</a:t>
            </a:r>
            <a:endParaRPr lang="en-US" spc="15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2789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756BD-0E6A-4025-9924-E0F7A617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411200" cy="1005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6B0AD-944D-4A2B-8AE0-8503DB382696}"/>
              </a:ext>
            </a:extLst>
          </p:cNvPr>
          <p:cNvSpPr txBox="1"/>
          <p:nvPr/>
        </p:nvSpPr>
        <p:spPr>
          <a:xfrm>
            <a:off x="-228600" y="49024"/>
            <a:ext cx="13411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algn="ctr"/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Charts for data analyzing</a:t>
            </a:r>
            <a:endParaRPr lang="en-US" spc="15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7422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66B0AD-944D-4A2B-8AE0-8503DB382696}"/>
              </a:ext>
            </a:extLst>
          </p:cNvPr>
          <p:cNvSpPr txBox="1"/>
          <p:nvPr/>
        </p:nvSpPr>
        <p:spPr>
          <a:xfrm>
            <a:off x="-228600" y="49024"/>
            <a:ext cx="13411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algn="ctr"/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Charts for data analyzing</a:t>
            </a:r>
            <a:endParaRPr lang="en-US" spc="15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72CB3-C525-4006-B41B-6352AFAC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411200" cy="1005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BE828F-98C9-4B0D-9222-B3207A67F2C0}"/>
              </a:ext>
            </a:extLst>
          </p:cNvPr>
          <p:cNvSpPr txBox="1"/>
          <p:nvPr/>
        </p:nvSpPr>
        <p:spPr>
          <a:xfrm>
            <a:off x="-114300" y="-152400"/>
            <a:ext cx="13411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algn="ctr"/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Dashboards</a:t>
            </a:r>
            <a:endParaRPr lang="en-US" spc="15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1008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1619B2-E0E7-443A-8387-242BF10E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4112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D6BCA-62AE-474F-A380-435C239F26B0}"/>
              </a:ext>
            </a:extLst>
          </p:cNvPr>
          <p:cNvSpPr/>
          <p:nvPr/>
        </p:nvSpPr>
        <p:spPr>
          <a:xfrm>
            <a:off x="0" y="0"/>
            <a:ext cx="13411200" cy="1005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C240B-122C-45C9-9C73-187867A5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-6626"/>
            <a:ext cx="9982200" cy="10065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B5D8E7-464C-47A7-9C37-DD870C8D9DD6}"/>
              </a:ext>
            </a:extLst>
          </p:cNvPr>
          <p:cNvSpPr txBox="1"/>
          <p:nvPr/>
        </p:nvSpPr>
        <p:spPr>
          <a:xfrm>
            <a:off x="5562600" y="236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the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1F174-B705-49CD-945B-5B2A7065F217}"/>
              </a:ext>
            </a:extLst>
          </p:cNvPr>
          <p:cNvSpPr txBox="1"/>
          <p:nvPr/>
        </p:nvSpPr>
        <p:spPr>
          <a:xfrm>
            <a:off x="7696200" y="3581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the ERD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A68A2-EC77-424F-AA58-3A447A6B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6248400"/>
            <a:ext cx="1514475" cy="618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176F15-FD27-4124-ABBC-86ACFDA4FC1A}"/>
              </a:ext>
            </a:extLst>
          </p:cNvPr>
          <p:cNvSpPr txBox="1"/>
          <p:nvPr/>
        </p:nvSpPr>
        <p:spPr>
          <a:xfrm>
            <a:off x="7620000" y="5840968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Tables and establish the relations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02689-3414-4FB5-87E4-CFDC08689B21}"/>
              </a:ext>
            </a:extLst>
          </p:cNvPr>
          <p:cNvSpPr txBox="1"/>
          <p:nvPr/>
        </p:nvSpPr>
        <p:spPr>
          <a:xfrm>
            <a:off x="5526157" y="751153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Sequence and triggers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CE0FE-6549-4BBB-A2E4-6C6A631052D8}"/>
              </a:ext>
            </a:extLst>
          </p:cNvPr>
          <p:cNvSpPr txBox="1"/>
          <p:nvPr/>
        </p:nvSpPr>
        <p:spPr>
          <a:xfrm>
            <a:off x="3660913" y="59333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Front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B68F5-38A8-4C66-8B55-3335C06C0181}"/>
              </a:ext>
            </a:extLst>
          </p:cNvPr>
          <p:cNvSpPr txBox="1"/>
          <p:nvPr/>
        </p:nvSpPr>
        <p:spPr>
          <a:xfrm>
            <a:off x="3352800" y="3581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and Documentation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6B13F-85BB-4462-94E2-7831E901D6C0}"/>
              </a:ext>
            </a:extLst>
          </p:cNvPr>
          <p:cNvSpPr txBox="1"/>
          <p:nvPr/>
        </p:nvSpPr>
        <p:spPr>
          <a:xfrm>
            <a:off x="5721626" y="4409411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Library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89C60-4173-4643-ADD7-E92581327786}"/>
              </a:ext>
            </a:extLst>
          </p:cNvPr>
          <p:cNvSpPr txBox="1"/>
          <p:nvPr/>
        </p:nvSpPr>
        <p:spPr>
          <a:xfrm>
            <a:off x="720586" y="468928"/>
            <a:ext cx="7058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Agile methodology  </a:t>
            </a:r>
          </a:p>
        </p:txBody>
      </p:sp>
    </p:spTree>
    <p:extLst>
      <p:ext uri="{BB962C8B-B14F-4D97-AF65-F5344CB8AC3E}">
        <p14:creationId xmlns:p14="http://schemas.microsoft.com/office/powerpoint/2010/main" val="393936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399456"/>
            <a:ext cx="13407706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0607"/>
            <a:ext cx="13411200" cy="254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63140-0429-4CC4-A471-82B893C5DDC5}"/>
              </a:ext>
            </a:extLst>
          </p:cNvPr>
          <p:cNvSpPr txBox="1"/>
          <p:nvPr/>
        </p:nvSpPr>
        <p:spPr>
          <a:xfrm>
            <a:off x="578680" y="717843"/>
            <a:ext cx="12253839" cy="1364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6840" y="2170275"/>
            <a:ext cx="301752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3228722"/>
            <a:ext cx="13407706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334F1F-1E10-4326-BFF6-DD4260B4B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15044"/>
              </p:ext>
            </p:extLst>
          </p:nvPr>
        </p:nvGraphicFramePr>
        <p:xfrm>
          <a:off x="1155545" y="3560393"/>
          <a:ext cx="11039502" cy="5863212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465121">
                  <a:extLst>
                    <a:ext uri="{9D8B030D-6E8A-4147-A177-3AD203B41FA5}">
                      <a16:colId xmlns:a16="http://schemas.microsoft.com/office/drawing/2014/main" val="2285982669"/>
                    </a:ext>
                  </a:extLst>
                </a:gridCol>
                <a:gridCol w="6133054">
                  <a:extLst>
                    <a:ext uri="{9D8B030D-6E8A-4147-A177-3AD203B41FA5}">
                      <a16:colId xmlns:a16="http://schemas.microsoft.com/office/drawing/2014/main" val="2452626884"/>
                    </a:ext>
                  </a:extLst>
                </a:gridCol>
                <a:gridCol w="1839916">
                  <a:extLst>
                    <a:ext uri="{9D8B030D-6E8A-4147-A177-3AD203B41FA5}">
                      <a16:colId xmlns:a16="http://schemas.microsoft.com/office/drawing/2014/main" val="2285750626"/>
                    </a:ext>
                  </a:extLst>
                </a:gridCol>
                <a:gridCol w="1601411">
                  <a:extLst>
                    <a:ext uri="{9D8B030D-6E8A-4147-A177-3AD203B41FA5}">
                      <a16:colId xmlns:a16="http://schemas.microsoft.com/office/drawing/2014/main" val="2257811755"/>
                    </a:ext>
                  </a:extLst>
                </a:gridCol>
              </a:tblGrid>
              <a:tr h="499620">
                <a:tc gridSpan="4">
                  <a:txBody>
                    <a:bodyPr/>
                    <a:lstStyle/>
                    <a:p>
                      <a:pPr algn="ctr" fontAlgn="b"/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1824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Sequence</a:t>
                      </a:r>
                      <a:endParaRPr lang="en-US" sz="19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19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Responsible </a:t>
                      </a:r>
                      <a:endParaRPr lang="en-US" sz="19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784700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1st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Design Tables and entities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Nawid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715461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2nd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Specify the entities Constraints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Shabir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849513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3rd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Create ERD and document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Aqsa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429025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4th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create tables in DBMS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Shabir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816955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5th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Establish the relations between the tables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Shabir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163102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6th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Create Sequence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Aqsa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21540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7th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Insert data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Ali Aqa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35511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8th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search and apply normalization rolles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All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86269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9th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Search and create Traigers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Nawid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314738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10th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Praper queries with description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Aqsa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857119"/>
                  </a:ext>
                </a:extLst>
              </a:tr>
              <a:tr h="446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11th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sng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search about apex application for front making </a:t>
                      </a:r>
                      <a:endParaRPr lang="en-US" sz="1900" b="0" i="0" u="sng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Shabir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Done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10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6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6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11200" cy="33521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35242-1EEB-4082-A5C0-F51CE8E2E269}"/>
              </a:ext>
            </a:extLst>
          </p:cNvPr>
          <p:cNvSpPr txBox="1"/>
          <p:nvPr/>
        </p:nvSpPr>
        <p:spPr>
          <a:xfrm>
            <a:off x="874656" y="703985"/>
            <a:ext cx="3965946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  <a:r>
              <a:rPr lang="en-US" sz="3100" b="1" kern="1200" spc="-4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</a:t>
            </a:r>
            <a:endParaRPr lang="en-US" sz="3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03631" y="1005504"/>
            <a:ext cx="0" cy="134112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/>
          <p:nvPr/>
        </p:nvSpPr>
        <p:spPr>
          <a:xfrm>
            <a:off x="5366661" y="604092"/>
            <a:ext cx="7163491" cy="214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300" spc="-5">
                <a:solidFill>
                  <a:schemeClr val="bg1"/>
                </a:solidFill>
              </a:rPr>
              <a:t>The</a:t>
            </a:r>
            <a:r>
              <a:rPr lang="en-US" sz="2300" spc="10">
                <a:solidFill>
                  <a:schemeClr val="bg1"/>
                </a:solidFill>
              </a:rPr>
              <a:t> </a:t>
            </a:r>
            <a:r>
              <a:rPr lang="en-US" sz="2300" spc="-5">
                <a:solidFill>
                  <a:schemeClr val="bg1"/>
                </a:solidFill>
              </a:rPr>
              <a:t>first</a:t>
            </a:r>
            <a:r>
              <a:rPr lang="en-US" sz="2300" spc="15">
                <a:solidFill>
                  <a:schemeClr val="bg1"/>
                </a:solidFill>
              </a:rPr>
              <a:t> </a:t>
            </a:r>
            <a:r>
              <a:rPr lang="en-US" sz="2300" spc="-5">
                <a:solidFill>
                  <a:schemeClr val="bg1"/>
                </a:solidFill>
              </a:rPr>
              <a:t>step</a:t>
            </a:r>
            <a:r>
              <a:rPr lang="en-US" sz="2300" spc="10">
                <a:solidFill>
                  <a:schemeClr val="bg1"/>
                </a:solidFill>
              </a:rPr>
              <a:t> </a:t>
            </a:r>
            <a:r>
              <a:rPr lang="en-US" sz="2300" spc="-5">
                <a:solidFill>
                  <a:schemeClr val="bg1"/>
                </a:solidFill>
              </a:rPr>
              <a:t>in</a:t>
            </a:r>
            <a:r>
              <a:rPr lang="en-US" sz="2300" spc="15">
                <a:solidFill>
                  <a:schemeClr val="bg1"/>
                </a:solidFill>
              </a:rPr>
              <a:t> </a:t>
            </a:r>
            <a:r>
              <a:rPr lang="en-US" sz="2300" spc="-5">
                <a:solidFill>
                  <a:schemeClr val="bg1"/>
                </a:solidFill>
              </a:rPr>
              <a:t>the</a:t>
            </a:r>
            <a:r>
              <a:rPr lang="en-US" sz="2300" spc="10">
                <a:solidFill>
                  <a:schemeClr val="bg1"/>
                </a:solidFill>
              </a:rPr>
              <a:t> </a:t>
            </a:r>
            <a:r>
              <a:rPr lang="en-US" sz="2300" spc="-5">
                <a:solidFill>
                  <a:schemeClr val="bg1"/>
                </a:solidFill>
              </a:rPr>
              <a:t>database</a:t>
            </a:r>
            <a:r>
              <a:rPr lang="en-US" sz="2300" spc="15">
                <a:solidFill>
                  <a:schemeClr val="bg1"/>
                </a:solidFill>
              </a:rPr>
              <a:t> </a:t>
            </a:r>
            <a:r>
              <a:rPr lang="en-US" sz="2300" spc="-5">
                <a:solidFill>
                  <a:schemeClr val="bg1"/>
                </a:solidFill>
              </a:rPr>
              <a:t>was</a:t>
            </a:r>
            <a:r>
              <a:rPr lang="en-US" sz="2300" spc="10">
                <a:solidFill>
                  <a:schemeClr val="bg1"/>
                </a:solidFill>
              </a:rPr>
              <a:t> </a:t>
            </a:r>
            <a:r>
              <a:rPr lang="en-US" sz="2300" spc="-5">
                <a:solidFill>
                  <a:schemeClr val="bg1"/>
                </a:solidFill>
              </a:rPr>
              <a:t>to</a:t>
            </a:r>
            <a:r>
              <a:rPr lang="en-US" sz="2300" spc="15">
                <a:solidFill>
                  <a:schemeClr val="bg1"/>
                </a:solidFill>
              </a:rPr>
              <a:t> </a:t>
            </a:r>
            <a:r>
              <a:rPr lang="en-US" sz="2300" spc="-5">
                <a:solidFill>
                  <a:schemeClr val="bg1"/>
                </a:solidFill>
              </a:rPr>
              <a:t>Design Tables and entities</a:t>
            </a:r>
            <a:r>
              <a:rPr lang="en-US" sz="2300">
                <a:solidFill>
                  <a:schemeClr val="bg1"/>
                </a:solidFill>
              </a:rPr>
              <a:t>.</a:t>
            </a:r>
          </a:p>
          <a:p>
            <a:pPr marL="184150" indent="-228600">
              <a:lnSpc>
                <a:spcPct val="900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endParaRPr lang="en-US" sz="230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11FB3-2CE2-48E7-B2CC-556623786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6" y="4170657"/>
            <a:ext cx="11655502" cy="4691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399456"/>
            <a:ext cx="13407706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0607"/>
            <a:ext cx="13411200" cy="254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4F06E-FA67-4DC9-B3AE-6A20B4E433F3}"/>
              </a:ext>
            </a:extLst>
          </p:cNvPr>
          <p:cNvSpPr txBox="1"/>
          <p:nvPr/>
        </p:nvSpPr>
        <p:spPr>
          <a:xfrm>
            <a:off x="578680" y="717843"/>
            <a:ext cx="12253839" cy="1364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4300" kern="1200" spc="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Second</a:t>
            </a:r>
            <a:r>
              <a:rPr lang="en-US" sz="4300" kern="1200" spc="1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</a:t>
            </a:r>
            <a:r>
              <a:rPr lang="en-US" sz="4300" kern="1200" spc="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</a:t>
            </a:r>
            <a:r>
              <a:rPr lang="en-US" sz="4300" kern="1200" spc="1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4300" kern="1200" spc="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  <a:r>
              <a:rPr lang="en-US" sz="4300" kern="1200" spc="1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was</a:t>
            </a:r>
            <a:r>
              <a:rPr lang="en-US" sz="4300" kern="1200" spc="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4300" kern="1200" spc="1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Specify the entities Constraints</a:t>
            </a:r>
            <a:endParaRPr lang="en-US" sz="4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6840" y="2170275"/>
            <a:ext cx="301752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3228722"/>
            <a:ext cx="13407706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9509276-A293-4622-9EB9-B278DA1C9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" y="3733807"/>
            <a:ext cx="12646503" cy="49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5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399456"/>
            <a:ext cx="13407706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0607"/>
            <a:ext cx="13411200" cy="254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4EA13-3E7D-4260-A652-B831618E47D3}"/>
              </a:ext>
            </a:extLst>
          </p:cNvPr>
          <p:cNvSpPr txBox="1"/>
          <p:nvPr/>
        </p:nvSpPr>
        <p:spPr>
          <a:xfrm>
            <a:off x="578680" y="717843"/>
            <a:ext cx="12253839" cy="1364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kern="1200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4300" kern="1200" spc="1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Third step</a:t>
            </a:r>
            <a:r>
              <a:rPr lang="en-US" sz="4300" kern="1200" spc="1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</a:t>
            </a:r>
            <a:r>
              <a:rPr lang="en-US" sz="4300" kern="1200" spc="1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4300" kern="1200" spc="1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  <a:r>
              <a:rPr lang="en-US" sz="4300" kern="1200" spc="1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was</a:t>
            </a:r>
            <a:r>
              <a:rPr lang="en-US" sz="4300" kern="1200" spc="1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4300" kern="1200" spc="1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ERD</a:t>
            </a:r>
            <a:endParaRPr lang="en-US" sz="4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6840" y="2170275"/>
            <a:ext cx="301752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3228722"/>
            <a:ext cx="13407706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6DB9E17-8817-4565-9475-9108873C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" y="3772995"/>
            <a:ext cx="12646503" cy="54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4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32638" y="517632"/>
            <a:ext cx="12582673" cy="2704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13860" y="852079"/>
            <a:ext cx="0" cy="201168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9E7818-6194-498A-A666-6ED952C3505F}"/>
              </a:ext>
            </a:extLst>
          </p:cNvPr>
          <p:cNvSpPr txBox="1"/>
          <p:nvPr/>
        </p:nvSpPr>
        <p:spPr>
          <a:xfrm>
            <a:off x="5439869" y="743199"/>
            <a:ext cx="7270913" cy="2239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spc="15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All Queries used in creating the Library Database Project Tables.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A603C-9C8D-4478-9A50-69128ED3C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8" y="5724831"/>
            <a:ext cx="6115428" cy="1452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9A87A7-A247-4774-8DFD-FD00D19FD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09" y="4557885"/>
            <a:ext cx="6101651" cy="3798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55F7B9-A5ED-403C-9FC8-F0B4E04793E4}"/>
              </a:ext>
            </a:extLst>
          </p:cNvPr>
          <p:cNvSpPr txBox="1"/>
          <p:nvPr/>
        </p:nvSpPr>
        <p:spPr>
          <a:xfrm>
            <a:off x="665249" y="1002409"/>
            <a:ext cx="383054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US" sz="2400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Fourth step</a:t>
            </a:r>
            <a:r>
              <a:rPr lang="en-US" sz="2400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in</a:t>
            </a:r>
            <a:r>
              <a:rPr lang="en-US" sz="2400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US" sz="2400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database</a:t>
            </a:r>
            <a:r>
              <a:rPr lang="en-US" sz="2400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was</a:t>
            </a:r>
            <a:r>
              <a:rPr lang="en-US" sz="2400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US" sz="2400" spc="15" dirty="0">
                <a:solidFill>
                  <a:schemeClr val="bg1"/>
                </a:solidFill>
                <a:latin typeface="Arial MT"/>
                <a:cs typeface="Arial MT"/>
              </a:rPr>
              <a:t> create tables in DBMS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6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5C14B-4380-4056-B68F-7EFADF3B6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0"/>
            <a:ext cx="9448800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6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276</Words>
  <Application>Microsoft Office PowerPoint</Application>
  <PresentationFormat>Custom</PresentationFormat>
  <Paragraphs>97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Calibri</vt:lpstr>
      <vt:lpstr>Times New Roman</vt:lpstr>
      <vt:lpstr>Tw Cen MT</vt:lpstr>
      <vt:lpstr>Office Theme</vt:lpstr>
      <vt:lpstr>Library Database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Documentation: Design and Implementation of a REIS for the MBRS Project</dc:title>
  <dc:subject>Database Design Documentation</dc:subject>
  <dc:creator>MBRS Project</dc:creator>
  <cp:keywords>Database, Design, Documentation, Design, Implementation, Regional, Environmental, Information, System, REIS, MBRS</cp:keywords>
  <cp:lastModifiedBy>Amarkhil Saib</cp:lastModifiedBy>
  <cp:revision>29</cp:revision>
  <dcterms:created xsi:type="dcterms:W3CDTF">2021-03-16T10:24:18Z</dcterms:created>
  <dcterms:modified xsi:type="dcterms:W3CDTF">2021-03-18T10:30:34Z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2005-08-04T00:00:00Z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2021-03-16T00:00:00Z</vt:filetime>
  </property>
</Properties>
</file>