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06918238993711"/>
          <c:y val="0.069939243302955"/>
          <c:w val="0.70027906201841"/>
          <c:h val="0.7270091135045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gapWidth val="150"/>
        <c:overlap val="0"/>
        <c:axId val="30520141"/>
        <c:axId val="52659500"/>
      </c:barChart>
      <c:catAx>
        <c:axId val="30520141"/>
        <c:scaling>
          <c:orientation val="minMax"/>
        </c:scaling>
        <c:delete val="0"/>
        <c:axPos val="b"/>
        <c:numFmt formatCode="[$-4009]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52659500"/>
        <c:crosses val="autoZero"/>
        <c:auto val="1"/>
        <c:lblAlgn val="ctr"/>
        <c:lblOffset val="100"/>
      </c:catAx>
      <c:valAx>
        <c:axId val="52659500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30520141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BD0802A-804E-46E6-8540-3199D3383279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3720" cy="231336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400" cy="26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905520" y="6513480"/>
            <a:ext cx="528228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C99E718-BC23-49C9-B451-5D3EA43960B6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7520" cy="685260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2280" cy="316260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8880" cy="685692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400" cy="685692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560" cy="380880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360" cy="685692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200" cy="685692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4960" cy="685692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360" cy="326592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520" cy="685260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280" cy="316260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8880" cy="685692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400" cy="685692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560" cy="380880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360" cy="685692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200" cy="685692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4960" cy="685692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360" cy="326592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876240" y="990720"/>
            <a:ext cx="1742040" cy="1332360"/>
            <a:chOff x="876240" y="990720"/>
            <a:chExt cx="1742040" cy="1332360"/>
          </a:xfrm>
        </p:grpSpPr>
        <p:sp>
          <p:nvSpPr>
            <p:cNvPr id="103" name="CustomShape 2"/>
            <p:cNvSpPr/>
            <p:nvPr/>
          </p:nvSpPr>
          <p:spPr>
            <a:xfrm>
              <a:off x="876240" y="1266840"/>
              <a:ext cx="1227600" cy="105624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3"/>
            <p:cNvSpPr/>
            <p:nvPr/>
          </p:nvSpPr>
          <p:spPr>
            <a:xfrm>
              <a:off x="1971720" y="990720"/>
              <a:ext cx="646560" cy="56088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CustomShape 4"/>
          <p:cNvSpPr/>
          <p:nvPr/>
        </p:nvSpPr>
        <p:spPr>
          <a:xfrm>
            <a:off x="3753000" y="1190520"/>
            <a:ext cx="1665720" cy="143712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3800520" y="5229360"/>
            <a:ext cx="722880" cy="61812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-828720" y="19800"/>
            <a:ext cx="998100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1" lang="en-IN" sz="32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Data Analysis using Excel </a:t>
            </a:r>
            <a:br/>
            <a:endParaRPr b="0" lang="en-IN" sz="3200" spc="-1" strike="noStrike">
              <a:latin typeface="Arial"/>
            </a:endParaRPr>
          </a:p>
        </p:txBody>
      </p:sp>
      <p:pic>
        <p:nvPicPr>
          <p:cNvPr id="108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09" name="CustomShape 7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F5A3ACE3-95F7-4749-BF00-EF7EC9AECCED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2554560" y="3314160"/>
            <a:ext cx="860940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STUDENT NAME:B.SHABIR AHAMED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NO:asunm1323312207769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DEPARTMENT:B.COM[GENERAL]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COLLEGE:QUAID-E-MILLETH COLLEGE FOR MEN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95440" y="1285920"/>
            <a:ext cx="854748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conclusion, employee performance management is a critical aspect of organizational success. By leveraging data-driven insights and advanced modeling techniques, organizations can: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employee performance: Identify areas for growth and development, and provide targeted support.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Enhance talent development: Create personalized development plans and track progress.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Inform strategic decisions: Use data to guide talent acquisition, retention, and succession planning.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Boost employee engagement: Foster a culture of continuous feedback, growth, and recognition.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5. Drive business outcomes: Align employee performance with organizational objectives and goals.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 AND DISCUSSION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95440" y="1214280"/>
            <a:ext cx="854748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Discussion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:- The results demonstrate the effectiveness of using data-driven approaches to predict and manage employee performance.- The key predictors identified by the model align with existing research on employee performance and motivation.- The model's findings suggest that organizations should focus on providing supportive management, opportunities for growth and development, and regular feedback and coaching to enhance employee performance.- The results also highlight the importance of employee engagement and motivation in driving performance outcomes.- Future research could explore the application of this model in different organizational contexts and the development of more advanced predictive analytics techniques.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</a:t>
            </a:r>
            <a:endParaRPr b="0" lang="en-IN" sz="4800" spc="-1" strike="noStrike">
              <a:latin typeface="Arial"/>
            </a:endParaRPr>
          </a:p>
        </p:txBody>
      </p:sp>
      <p:graphicFrame>
        <p:nvGraphicFramePr>
          <p:cNvPr id="201" name="Chart 2"/>
          <p:cNvGraphicFramePr/>
          <p:nvPr/>
        </p:nvGraphicFramePr>
        <p:xfrm>
          <a:off x="523800" y="1214280"/>
          <a:ext cx="8642880" cy="5213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-108000"/>
            <a:ext cx="12191040" cy="685692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" name="Group 2"/>
          <p:cNvGrpSpPr/>
          <p:nvPr/>
        </p:nvGrpSpPr>
        <p:grpSpPr>
          <a:xfrm>
            <a:off x="7448760" y="0"/>
            <a:ext cx="4742640" cy="6857640"/>
            <a:chOff x="7448760" y="0"/>
            <a:chExt cx="4742640" cy="6857640"/>
          </a:xfrm>
        </p:grpSpPr>
        <p:sp>
          <p:nvSpPr>
            <p:cNvPr id="113" name="CustomShape 3"/>
            <p:cNvSpPr/>
            <p:nvPr/>
          </p:nvSpPr>
          <p:spPr>
            <a:xfrm>
              <a:off x="9377280" y="4680"/>
              <a:ext cx="1217520" cy="685260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7448760" y="3695040"/>
              <a:ext cx="4742280" cy="316260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9182160" y="0"/>
              <a:ext cx="3008880" cy="685692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9603000" y="0"/>
              <a:ext cx="2588400" cy="685692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8934480" y="3048120"/>
              <a:ext cx="3256560" cy="380880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8"/>
            <p:cNvSpPr/>
            <p:nvPr/>
          </p:nvSpPr>
          <p:spPr>
            <a:xfrm>
              <a:off x="9338040" y="0"/>
              <a:ext cx="2853360" cy="685692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9"/>
            <p:cNvSpPr/>
            <p:nvPr/>
          </p:nvSpPr>
          <p:spPr>
            <a:xfrm>
              <a:off x="10896480" y="0"/>
              <a:ext cx="1294200" cy="685692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0"/>
            <p:cNvSpPr/>
            <p:nvPr/>
          </p:nvSpPr>
          <p:spPr>
            <a:xfrm>
              <a:off x="10936080" y="0"/>
              <a:ext cx="1254960" cy="685692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1"/>
            <p:cNvSpPr/>
            <p:nvPr/>
          </p:nvSpPr>
          <p:spPr>
            <a:xfrm>
              <a:off x="10372680" y="3591000"/>
              <a:ext cx="1818360" cy="326592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CustomShape 12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3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4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5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6"/>
          <p:cNvSpPr/>
          <p:nvPr/>
        </p:nvSpPr>
        <p:spPr>
          <a:xfrm>
            <a:off x="739800" y="829800"/>
            <a:ext cx="3908520" cy="66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8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4250" spc="18" strike="noStrike">
                <a:solidFill>
                  <a:srgbClr val="000000"/>
                </a:solidFill>
                <a:latin typeface="Trebuchet MS"/>
                <a:ea typeface="DejaVu Sans"/>
              </a:rPr>
              <a:t>TITLE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27" name="Group 17"/>
          <p:cNvGrpSpPr/>
          <p:nvPr/>
        </p:nvGrpSpPr>
        <p:grpSpPr>
          <a:xfrm>
            <a:off x="466560" y="6410160"/>
            <a:ext cx="3704040" cy="294120"/>
            <a:chOff x="466560" y="6410160"/>
            <a:chExt cx="3704040" cy="294120"/>
          </a:xfrm>
        </p:grpSpPr>
        <p:pic>
          <p:nvPicPr>
            <p:cNvPr id="128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000" cy="199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040" cy="294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0" name="CustomShape 18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50F884E-1EA4-4D78-A3C5-0A69CE1895DC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31" name="CustomShape 19"/>
          <p:cNvSpPr/>
          <p:nvPr/>
        </p:nvSpPr>
        <p:spPr>
          <a:xfrm>
            <a:off x="1217520" y="2123280"/>
            <a:ext cx="859212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76320" y="28440"/>
            <a:ext cx="12480480" cy="685692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" name="Group 2"/>
          <p:cNvGrpSpPr/>
          <p:nvPr/>
        </p:nvGrpSpPr>
        <p:grpSpPr>
          <a:xfrm>
            <a:off x="7448760" y="0"/>
            <a:ext cx="4742640" cy="6857640"/>
            <a:chOff x="7448760" y="0"/>
            <a:chExt cx="4742640" cy="6857640"/>
          </a:xfrm>
        </p:grpSpPr>
        <p:sp>
          <p:nvSpPr>
            <p:cNvPr id="134" name="CustomShape 3"/>
            <p:cNvSpPr/>
            <p:nvPr/>
          </p:nvSpPr>
          <p:spPr>
            <a:xfrm>
              <a:off x="9377280" y="4680"/>
              <a:ext cx="1217520" cy="685260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7448760" y="3695040"/>
              <a:ext cx="4742280" cy="316260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182160" y="0"/>
              <a:ext cx="3008880" cy="685692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9603000" y="0"/>
              <a:ext cx="2588400" cy="685692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8934480" y="3048120"/>
              <a:ext cx="3256560" cy="380880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9338040" y="0"/>
              <a:ext cx="2853360" cy="685692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10896480" y="0"/>
              <a:ext cx="1294200" cy="685692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10936080" y="0"/>
              <a:ext cx="1254960" cy="685692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10372680" y="3591000"/>
              <a:ext cx="1818360" cy="326592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CustomShape 12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752400" y="6486120"/>
            <a:ext cx="177264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IN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7362720" y="447840"/>
            <a:ext cx="360720" cy="36072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5"/>
          <p:cNvSpPr/>
          <p:nvPr/>
        </p:nvSpPr>
        <p:spPr>
          <a:xfrm>
            <a:off x="11010960" y="5610240"/>
            <a:ext cx="646560" cy="64656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600" cy="246600"/>
          </a:xfrm>
          <a:prstGeom prst="rect">
            <a:avLst/>
          </a:prstGeom>
          <a:ln>
            <a:noFill/>
          </a:ln>
        </p:spPr>
      </p:pic>
      <p:grpSp>
        <p:nvGrpSpPr>
          <p:cNvPr id="148" name="Group 16"/>
          <p:cNvGrpSpPr/>
          <p:nvPr/>
        </p:nvGrpSpPr>
        <p:grpSpPr>
          <a:xfrm>
            <a:off x="47520" y="3819600"/>
            <a:ext cx="4123080" cy="3008880"/>
            <a:chOff x="47520" y="3819600"/>
            <a:chExt cx="4123080" cy="3008880"/>
          </a:xfrm>
        </p:grpSpPr>
        <p:pic>
          <p:nvPicPr>
            <p:cNvPr id="149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040" cy="294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320" cy="30088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1" name="CustomShape 17"/>
          <p:cNvSpPr/>
          <p:nvPr/>
        </p:nvSpPr>
        <p:spPr>
          <a:xfrm>
            <a:off x="739800" y="445320"/>
            <a:ext cx="235620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18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7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5AE71A8-33ED-45CF-8F49-AAD9336ACFB1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3" name="CustomShape 19"/>
          <p:cNvSpPr/>
          <p:nvPr/>
        </p:nvSpPr>
        <p:spPr>
          <a:xfrm>
            <a:off x="2509920" y="1041480"/>
            <a:ext cx="5028120" cy="42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"/>
          <p:cNvGrpSpPr/>
          <p:nvPr/>
        </p:nvGrpSpPr>
        <p:grpSpPr>
          <a:xfrm>
            <a:off x="7953480" y="3000240"/>
            <a:ext cx="2761200" cy="3256560"/>
            <a:chOff x="7953480" y="3000240"/>
            <a:chExt cx="2761200" cy="3256560"/>
          </a:xfrm>
        </p:grpSpPr>
        <p:sp>
          <p:nvSpPr>
            <p:cNvPr id="155" name="CustomShape 2"/>
            <p:cNvSpPr/>
            <p:nvPr/>
          </p:nvSpPr>
          <p:spPr>
            <a:xfrm>
              <a:off x="9315360" y="5429160"/>
              <a:ext cx="456120" cy="45612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"/>
            <p:cNvSpPr/>
            <p:nvPr/>
          </p:nvSpPr>
          <p:spPr>
            <a:xfrm>
              <a:off x="9315360" y="5962680"/>
              <a:ext cx="180000" cy="18000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7" name="object 5" descr=""/>
            <p:cNvPicPr/>
            <p:nvPr/>
          </p:nvPicPr>
          <p:blipFill>
            <a:blip r:embed="rId1"/>
            <a:stretch/>
          </p:blipFill>
          <p:spPr>
            <a:xfrm>
              <a:off x="7953480" y="3000240"/>
              <a:ext cx="2761200" cy="3256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" name="CustomShape 4"/>
          <p:cNvSpPr/>
          <p:nvPr/>
        </p:nvSpPr>
        <p:spPr>
          <a:xfrm>
            <a:off x="8881920" y="192888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834120" y="574920"/>
            <a:ext cx="563580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P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ROB</a:t>
            </a:r>
            <a:r>
              <a:rPr b="1" lang="en-IN" sz="4250" spc="46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L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1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	</a:t>
            </a:r>
            <a:r>
              <a:rPr b="1" lang="en-IN" sz="4250" spc="4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S</a:t>
            </a:r>
            <a:r>
              <a:rPr b="1" lang="en-IN" sz="4250" spc="-37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375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A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1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ME</a:t>
            </a:r>
            <a:r>
              <a:rPr b="1" lang="en-IN" sz="4250" spc="4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0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61" name="CustomShape 6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970E2618-1FBD-4A11-8121-3E6E5A34F4DF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452520" y="1428840"/>
            <a:ext cx="749988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"How to improve employee productivity and efficiency in meeting job requirements?“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"What are the key factors contributing to low employee engagement and motivation?“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"How to address inconsistent employee performance and achieve more reliable results?“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4. "What strategies can be implemented to enhance employee skills and knowledge in a rapidly changing industry?“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5. "How to reduce employee turnover and improve retention rates?“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6. "What are the barriers to effective communication and collaboration among team members?“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7. "How to create a fair and transparent performance evaluation process?“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8. "What initiatives can be taken to promote employee well-being and work-life balance?“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9. "How to identify and develop future leaders within the organization?“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 "What metrics or KPIs can be used to measure employee performance and progress?"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"/>
          <p:cNvGrpSpPr/>
          <p:nvPr/>
        </p:nvGrpSpPr>
        <p:grpSpPr>
          <a:xfrm>
            <a:off x="8658360" y="2647800"/>
            <a:ext cx="3532680" cy="3808800"/>
            <a:chOff x="8658360" y="2647800"/>
            <a:chExt cx="3532680" cy="3808800"/>
          </a:xfrm>
        </p:grpSpPr>
        <p:sp>
          <p:nvSpPr>
            <p:cNvPr id="164" name="CustomShape 2"/>
            <p:cNvSpPr/>
            <p:nvPr/>
          </p:nvSpPr>
          <p:spPr>
            <a:xfrm>
              <a:off x="9353520" y="5362560"/>
              <a:ext cx="456120" cy="45612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3"/>
            <p:cNvSpPr/>
            <p:nvPr/>
          </p:nvSpPr>
          <p:spPr>
            <a:xfrm>
              <a:off x="9353520" y="5896080"/>
              <a:ext cx="180000" cy="18000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6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2680" cy="3808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CustomShape 4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739800" y="829800"/>
            <a:ext cx="526248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1" lang="en-IN" sz="4250" spc="-21" strike="noStrike">
                <a:solidFill>
                  <a:srgbClr val="000000"/>
                </a:solidFill>
                <a:latin typeface="Trebuchet MS"/>
                <a:ea typeface="DejaVu San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70" name="CustomShape 6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2807CB00-7069-4BED-9A9E-C4BAA22B5E97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990720" y="2133720"/>
            <a:ext cx="79236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309600" y="1500120"/>
            <a:ext cx="735696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Project Objective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Improve employee performance and productivity by 20% within the next 6 months- Enhance employee engagement and motivation- Develop a fair and transparent performance evaluation process- Identify and address skill gaps and training needs- Improve communication and collaboration among team members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Scope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All employees across the organization- Performance management processes and systems- Training and development programs- Communication and collaboration tools and practices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Deliverables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 comprehensive performance management framework- A training and development plan- A communication and collaboration strategy- A performance evaluation and feedback process- A dashboard to track key performance indicators (KPIs)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Timeline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Month 1-2: Analyze current performance management processes and identify areas for improvement- Month 3-4: Develop and implement new performance management framework and training programs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699480" y="891720"/>
            <a:ext cx="501336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18" strike="noStrike">
                <a:solidFill>
                  <a:srgbClr val="000000"/>
                </a:solidFill>
                <a:latin typeface="Trebuchet MS"/>
                <a:ea typeface="DejaVu Sans"/>
              </a:rPr>
              <a:t>W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12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200" spc="-23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AR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200" spc="-15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24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200" spc="-4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3200" spc="4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200" spc="-26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7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160" cy="484560"/>
          </a:xfrm>
          <a:prstGeom prst="rect">
            <a:avLst/>
          </a:prstGeom>
          <a:ln>
            <a:noFill/>
          </a:ln>
        </p:spPr>
      </p:pic>
      <p:sp>
        <p:nvSpPr>
          <p:cNvPr id="178" name="CustomShape 5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BF148A4A-D1D7-40E3-8DBD-EBD0D7988AC1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52520" y="1500120"/>
            <a:ext cx="8499960" cy="42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Primary End-Users:1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 Employees: The individuals whose performance is being evaluated and managed.2. Managers/Supervisors: The individuals responsible for evaluating employee performance, providing feedback, and setting goals.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Secondary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HR Representatives: The individuals responsible for administering the performance management process, providing support, and ensuring compliance.2. Department Heads: The individuals responsible for overseeing performance management within their departments.3. Team Leads: The individuals responsible for guiding and supporting team members in their performance management.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Tertiary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Senior Leadership: The individuals responsible for setting organizational goals and objectives, and ensuring alignment with performance management.2. Training and Development Teams: The individuals responsible for identifying training needs and providing development opportunities.3. IT Support: The individuals responsible for maintaining and troubleshooting the performance management system . These end-users will interact with the performance management system to achieve their specific goals and objectives, such as:- Employees: Track their performance, set goals, and request feedback.- Managers/Supervisors: Evaluate employee performance, provide feedback, and set goals.- HR Representatives: Administer the performance management process, ensure compliance, and provide support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4600" cy="324684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558000" y="857880"/>
            <a:ext cx="976212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R 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600" spc="-34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-7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600" spc="2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5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296" strike="noStrike">
                <a:solidFill>
                  <a:srgbClr val="000000"/>
                </a:solidFill>
                <a:latin typeface="Trebuchet MS"/>
                <a:ea typeface="DejaVu Sans"/>
              </a:rPr>
              <a:t>V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600" spc="-6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85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322782C6-EBC0-49CE-A9D0-3C64B7F342F1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738520" y="1500120"/>
            <a:ext cx="721404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Value Proposition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Improved Performance: Set clear goals, track progress, and receive regular feedback to enhance employee performance.2. Increased Transparency: Clearly communicate expectations, provide regular check-ins, and ensure fair evaluations.3. Enhanced Engagement: Encourage employee participation, recognize achievements, and foster a culture of continuous improvement.4. Data-Driven Decisions: Leverage analytics and insights to inform talent development, succession planning, and strategic workforce decisions.5. Streamlined Processes: Automate administrative tasks, reduce paperwork, and save time for valuable activities.6. Better Alignment: Connect employee goals to organizational objectives, ensuring everyone works towards common targets.7. Development Opportunities: Identify skill gaps, provide targeted training, and support career growth.8. Enhanced Manager-Employee Relationships: Foster open communication, trust, and collaboration.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Solution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Features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Goal Setting and Tracking2. Regular Feedback and Check-Ins3. Performance Evaluations and Ratings4. 360-Degree Feedback5. Analytics and Reporting6. Talent Development and Succession Planning7. Automated Workflows and Reminders8. Mobile Accessibility and User-Friendly Interface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Dataset Description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09640" y="1214280"/>
            <a:ext cx="7356960" cy="43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Dataset Name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Employee Performance Data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Description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This dataset contains information on employee performance, including demographic details, job information, performance ratings, and development plans.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Variables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1. Employee ID (unique identifier)2. Name3. Department4. Job Title5. Hire Date6. Age7. Gender8. Performance Rating (scale: 1-5)9. Performance Review Date10. Goals (list of employee goals)11. Development Plan (list of development activities)12. Training Completed (list of training courses)13. Promotion Eligibility (yes/no)14. Turnover Risk (high/medium/low)15. Salary16. Job Satisfaction (scale: 1-5)17. Engagement Level (scale: 1-5)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240" cy="17676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1277360" y="6473160"/>
            <a:ext cx="22752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DFCCAC18-3CF3-4CD5-9B18-53010DD782C7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39800" y="291240"/>
            <a:ext cx="330300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7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4800" spc="24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0058400" y="52524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380880" y="1071720"/>
            <a:ext cx="876204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Employee performance modeling involves using statistical and machine learning techniques to analyze and predict employee performance. Here's a general outline of the modeling process: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Preparation:    - Collect and integrate relevant data sources (e.g., HRIS, performance reviews, training records)    - Clean and preprocess data (e.g., handle missing values, normalize variables)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Feature Engineering:    - Extract relevant features from the data (e.g., job tenure, training hours, performance ratings)    - Create new features through transformations (e.g., calculate average performance rating)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Model Selection:    - Choose appropriate modeling techniques (e.g., regression, decision trees, clustering)    - Consider factors like data distribution, relationships, and performance metrics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Model Training:    - Train models using the prepared data    - Tune hyperparameters for optimal performance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Model Evaluation:    - Assess model performance using metrics (e.g., accuracy, precision, recall, F1 score)    - Compare models to determine the best approach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6. Model Deployment:    - Implement the chosen model in a production-ready environment    - Monitor and update the model as needed.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Some common employee performance modeling techniques include: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Regression: Predicting continuous performance metrics (e.g., ratings)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Logistic Regression: Predicting binary outcomes (e.g., promotion eligibility)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Decision Trees: Identifying key factors influencing performance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Clustering: Grouping employees by performance profiles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Neural Networks: Modeling complex relationships between variables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Application>Trio_Office/6.2.8.2$Windows_x86 LibreOffice_project/</Application>
  <Words>1335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2024-09-03T12:14:07Z</dcterms:modified>
  <cp:revision>22</cp:revision>
  <dc:subject/>
  <dc:title>Face Mask Detection using Convolutional Neural Network (CNN)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2024-03-29T00:00:00Z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