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3" r:id="rId3"/>
    <p:sldId id="264" r:id="rId4"/>
    <p:sldId id="265" r:id="rId5"/>
    <p:sldId id="266" r:id="rId6"/>
    <p:sldId id="267" r:id="rId7"/>
    <p:sldId id="268" r:id="rId8"/>
    <p:sldId id="269" r:id="rId9"/>
    <p:sldId id="270"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lstStyle>
            <a:lvl1pPr algn="ctr">
              <a:defRPr sz="5400" spc="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10/16/2023</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783516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10/16/2023</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088817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10/16/2023</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46163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10/16/2023</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769905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10/16/2023</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13043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10/16/2023</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737719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10/16/2023</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351264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10/16/2023</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035614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10/16/2023</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605689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10/16/2023</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945221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10/16/2023</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388390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lIns="109728" tIns="109728" rIns="109728" bIns="91440" anchor="ctr"/>
          <a:lstStyle>
            <a:lvl1pPr algn="l">
              <a:defRPr sz="1050" spc="150">
                <a:solidFill>
                  <a:schemeClr val="tx2"/>
                </a:solidFill>
              </a:defRPr>
            </a:lvl1pPr>
          </a:lstStyle>
          <a:p>
            <a:fld id="{B5898F52-2787-4BA2-BBBC-9395E9F86D50}" type="datetimeFigureOut">
              <a:rPr lang="en-US" smtClean="0"/>
              <a:pPr/>
              <a:t>10/16/2023</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lIns="109728" tIns="109728" rIns="109728" bIns="91440" anchor="ctr"/>
          <a:lstStyle>
            <a:lvl1pPr algn="l">
              <a:defRPr sz="1050" spc="1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lIns="109728" tIns="109728" rIns="109728" bIns="9144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2298303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000" b="1" kern="1200" spc="34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spc="15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spc="15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spc="15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spc="15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spc="15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36F3F99-3423-A9AB-0CD5-F4B3EA0DB750}"/>
              </a:ext>
            </a:extLst>
          </p:cNvPr>
          <p:cNvPicPr>
            <a:picLocks noChangeAspect="1"/>
          </p:cNvPicPr>
          <p:nvPr/>
        </p:nvPicPr>
        <p:blipFill rotWithShape="1">
          <a:blip r:embed="rId2"/>
          <a:srcRect t="7400" r="-2" b="8203"/>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AC8494C5-ED44-4EAD-9213-4FBAA4BB7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82" cy="4213412"/>
          </a:xfrm>
          <a:prstGeom prst="rect">
            <a:avLst/>
          </a:prstGeom>
          <a:gradFill>
            <a:gsLst>
              <a:gs pos="100000">
                <a:srgbClr val="000000">
                  <a:alpha val="0"/>
                </a:srgbClr>
              </a:gs>
              <a:gs pos="0">
                <a:schemeClr val="tx1"/>
              </a:gs>
              <a:gs pos="0">
                <a:srgbClr val="000000">
                  <a:alpha val="4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809750" y="573741"/>
            <a:ext cx="8572500" cy="1733178"/>
          </a:xfrm>
        </p:spPr>
        <p:txBody>
          <a:bodyPr anchor="b">
            <a:normAutofit/>
          </a:bodyPr>
          <a:lstStyle/>
          <a:p>
            <a:pPr>
              <a:lnSpc>
                <a:spcPct val="90000"/>
              </a:lnSpc>
            </a:pPr>
            <a:r>
              <a:rPr lang="en-US">
                <a:solidFill>
                  <a:srgbClr val="FFFFFF"/>
                </a:solidFill>
              </a:rPr>
              <a:t>Fake news detection using nlp</a:t>
            </a:r>
          </a:p>
        </p:txBody>
      </p:sp>
    </p:spTree>
    <p:extLst>
      <p:ext uri="{BB962C8B-B14F-4D97-AF65-F5344CB8AC3E}">
        <p14:creationId xmlns:p14="http://schemas.microsoft.com/office/powerpoint/2010/main" val="2450998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ight bulb on yellow background with sketched light beams and cord">
            <a:extLst>
              <a:ext uri="{FF2B5EF4-FFF2-40B4-BE49-F238E27FC236}">
                <a16:creationId xmlns:a16="http://schemas.microsoft.com/office/drawing/2014/main" id="{19C28BA1-EC65-2016-5219-28214D9DBD18}"/>
              </a:ext>
            </a:extLst>
          </p:cNvPr>
          <p:cNvPicPr>
            <a:picLocks noChangeAspect="1"/>
          </p:cNvPicPr>
          <p:nvPr/>
        </p:nvPicPr>
        <p:blipFill rotWithShape="1">
          <a:blip r:embed="rId2">
            <a:alphaModFix amt="60000"/>
          </a:blip>
          <a:srcRect l="47474" r="5145"/>
          <a:stretch/>
        </p:blipFill>
        <p:spPr>
          <a:xfrm>
            <a:off x="-1" y="1"/>
            <a:ext cx="5295331" cy="6875834"/>
          </a:xfrm>
          <a:prstGeom prst="rect">
            <a:avLst/>
          </a:prstGeom>
        </p:spPr>
      </p:pic>
      <p:sp>
        <p:nvSpPr>
          <p:cNvPr id="2" name="Title"/>
          <p:cNvSpPr>
            <a:spLocks noGrp="1"/>
          </p:cNvSpPr>
          <p:nvPr>
            <p:ph type="ctrTitle"/>
          </p:nvPr>
        </p:nvSpPr>
        <p:spPr>
          <a:xfrm>
            <a:off x="591674" y="1395699"/>
            <a:ext cx="4223965" cy="4111831"/>
          </a:xfrm>
        </p:spPr>
        <p:txBody>
          <a:bodyPr>
            <a:normAutofit/>
          </a:bodyPr>
          <a:lstStyle/>
          <a:p>
            <a:pPr algn="ctr"/>
            <a:r>
              <a:rPr lang="en-US" sz="1600">
                <a:solidFill>
                  <a:srgbClr val="FFFFFF"/>
                </a:solidFill>
              </a:rPr>
              <a:t>6) Initialize a PassiveAggressiveClassifier:</a:t>
            </a:r>
          </a:p>
        </p:txBody>
      </p:sp>
      <p:sp>
        <p:nvSpPr>
          <p:cNvPr id="3" name="Content Placeholder"/>
          <p:cNvSpPr>
            <a:spLocks noGrp="1"/>
          </p:cNvSpPr>
          <p:nvPr>
            <p:ph idx="1"/>
          </p:nvPr>
        </p:nvSpPr>
        <p:spPr>
          <a:xfrm>
            <a:off x="6096000" y="876300"/>
            <a:ext cx="5219700" cy="5105400"/>
          </a:xfrm>
        </p:spPr>
        <p:txBody>
          <a:bodyPr>
            <a:normAutofit/>
          </a:bodyPr>
          <a:lstStyle/>
          <a:p>
            <a:pPr lvl="0">
              <a:lnSpc>
                <a:spcPct val="140000"/>
              </a:lnSpc>
            </a:pPr>
            <a:r>
              <a:rPr lang="en-US" sz="1700" dirty="0"/>
              <a:t>Pac=PassiveAggressiveClassifier(max_iter=50)pac.fit(tfidf_train,y_train)#DataFlair – Predict on the test set and calculate accuracyy_pred=pac.predict(tfidf_test)score=accuracy_score(y_test,y_pred)print(f’Accuracy: {round(score*100,2)}%’)Accuracy: 92.5%We got an accuracy of 92.82% with this model. Finally, let’s print out a confusion matrix to gain insight into the number of false and true negatives and positives.</a:t>
            </a:r>
          </a:p>
        </p:txBody>
      </p:sp>
    </p:spTree>
    <p:extLst>
      <p:ext uri="{BB962C8B-B14F-4D97-AF65-F5344CB8AC3E}">
        <p14:creationId xmlns:p14="http://schemas.microsoft.com/office/powerpoint/2010/main" val="2696358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03932" y="571500"/>
            <a:ext cx="5110909" cy="1691969"/>
          </a:xfrm>
        </p:spPr>
        <p:txBody>
          <a:bodyPr>
            <a:normAutofit/>
          </a:bodyPr>
          <a:lstStyle/>
          <a:p>
            <a:pPr algn="ctr"/>
            <a:r>
              <a:rPr lang="en-US" dirty="0"/>
              <a:t>7) Confusion matrix:</a:t>
            </a:r>
          </a:p>
        </p:txBody>
      </p:sp>
      <p:sp>
        <p:nvSpPr>
          <p:cNvPr id="3" name="Content Placeholder"/>
          <p:cNvSpPr>
            <a:spLocks noGrp="1"/>
          </p:cNvSpPr>
          <p:nvPr>
            <p:ph idx="1"/>
          </p:nvPr>
        </p:nvSpPr>
        <p:spPr>
          <a:xfrm>
            <a:off x="1066799" y="2415379"/>
            <a:ext cx="4539129" cy="3699747"/>
          </a:xfrm>
        </p:spPr>
        <p:txBody>
          <a:bodyPr>
            <a:normAutofit/>
          </a:bodyPr>
          <a:lstStyle/>
          <a:p>
            <a:pPr lvl="0"/>
            <a:r>
              <a:rPr lang="en-US" dirty="0"/>
              <a:t>Confusion_matrix(y_test,y_pred, labels=[‘FAKE’,’REAL’])array([[588,  50],       [ 45, 584]])</a:t>
            </a:r>
          </a:p>
        </p:txBody>
      </p:sp>
      <p:pic>
        <p:nvPicPr>
          <p:cNvPr id="6" name="Picture 5" descr="Many question marks on black background">
            <a:extLst>
              <a:ext uri="{FF2B5EF4-FFF2-40B4-BE49-F238E27FC236}">
                <a16:creationId xmlns:a16="http://schemas.microsoft.com/office/drawing/2014/main" id="{94A9C6A0-D6BF-49F5-06A6-6AF5978E8A4E}"/>
              </a:ext>
            </a:extLst>
          </p:cNvPr>
          <p:cNvPicPr>
            <a:picLocks noChangeAspect="1"/>
          </p:cNvPicPr>
          <p:nvPr/>
        </p:nvPicPr>
        <p:blipFill rotWithShape="1">
          <a:blip r:embed="rId2"/>
          <a:srcRect l="50819" r="-3" b="-3"/>
          <a:stretch/>
        </p:blipFill>
        <p:spPr>
          <a:xfrm>
            <a:off x="6645834" y="1"/>
            <a:ext cx="5546166" cy="6866192"/>
          </a:xfrm>
          <a:prstGeom prst="rect">
            <a:avLst/>
          </a:prstGeom>
        </p:spPr>
      </p:pic>
      <p:grpSp>
        <p:nvGrpSpPr>
          <p:cNvPr id="14" name="Group 13">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15"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9039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amera lens">
            <a:extLst>
              <a:ext uri="{FF2B5EF4-FFF2-40B4-BE49-F238E27FC236}">
                <a16:creationId xmlns:a16="http://schemas.microsoft.com/office/drawing/2014/main" id="{38081D4A-421D-EAA5-5E94-139D058833B5}"/>
              </a:ext>
            </a:extLst>
          </p:cNvPr>
          <p:cNvPicPr>
            <a:picLocks noChangeAspect="1"/>
          </p:cNvPicPr>
          <p:nvPr/>
        </p:nvPicPr>
        <p:blipFill rotWithShape="1">
          <a:blip r:embed="rId2">
            <a:alphaModFix amt="60000"/>
          </a:blip>
          <a:srcRect l="11811" r="36857" b="-5"/>
          <a:stretch/>
        </p:blipFill>
        <p:spPr>
          <a:xfrm>
            <a:off x="-1" y="1"/>
            <a:ext cx="5295331" cy="6875834"/>
          </a:xfrm>
          <a:prstGeom prst="rect">
            <a:avLst/>
          </a:prstGeom>
        </p:spPr>
      </p:pic>
      <p:sp>
        <p:nvSpPr>
          <p:cNvPr id="2" name="Title"/>
          <p:cNvSpPr>
            <a:spLocks noGrp="1"/>
          </p:cNvSpPr>
          <p:nvPr>
            <p:ph type="ctrTitle"/>
          </p:nvPr>
        </p:nvSpPr>
        <p:spPr>
          <a:xfrm>
            <a:off x="591674" y="1395699"/>
            <a:ext cx="4223965" cy="4111831"/>
          </a:xfrm>
        </p:spPr>
        <p:txBody>
          <a:bodyPr>
            <a:normAutofit/>
          </a:bodyPr>
          <a:lstStyle/>
          <a:p>
            <a:pPr algn="ctr"/>
            <a:r>
              <a:rPr lang="en-US">
                <a:solidFill>
                  <a:srgbClr val="FFFFFF"/>
                </a:solidFill>
              </a:rPr>
              <a:t>Fake News Detection:</a:t>
            </a:r>
          </a:p>
        </p:txBody>
      </p:sp>
      <p:sp>
        <p:nvSpPr>
          <p:cNvPr id="3" name="Content Placeholder"/>
          <p:cNvSpPr>
            <a:spLocks noGrp="1"/>
          </p:cNvSpPr>
          <p:nvPr>
            <p:ph idx="1"/>
          </p:nvPr>
        </p:nvSpPr>
        <p:spPr>
          <a:xfrm>
            <a:off x="6096000" y="876300"/>
            <a:ext cx="5219700" cy="5105400"/>
          </a:xfrm>
        </p:spPr>
        <p:txBody>
          <a:bodyPr>
            <a:normAutofit/>
          </a:bodyPr>
          <a:lstStyle/>
          <a:p>
            <a:pPr lvl="0">
              <a:lnSpc>
                <a:spcPct val="140000"/>
              </a:lnSpc>
            </a:pPr>
            <a:r>
              <a:rPr lang="en-US" dirty="0"/>
              <a:t>Fake News Detection is a natural language processing task that involves identifying and classifying news articles or other types of text as real or fake. The goal of fake news detection is to develop algorithms that can automatically identify and flag fake news articles, which can be used to combat misinformation and promote the dissemination of accurate information.</a:t>
            </a:r>
          </a:p>
        </p:txBody>
      </p:sp>
    </p:spTree>
    <p:extLst>
      <p:ext uri="{BB962C8B-B14F-4D97-AF65-F5344CB8AC3E}">
        <p14:creationId xmlns:p14="http://schemas.microsoft.com/office/powerpoint/2010/main" val="105975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Yellow python">
            <a:extLst>
              <a:ext uri="{FF2B5EF4-FFF2-40B4-BE49-F238E27FC236}">
                <a16:creationId xmlns:a16="http://schemas.microsoft.com/office/drawing/2014/main" id="{DCF69F54-E534-2E1B-2F3D-08788A6EDA9C}"/>
              </a:ext>
            </a:extLst>
          </p:cNvPr>
          <p:cNvPicPr>
            <a:picLocks noChangeAspect="1"/>
          </p:cNvPicPr>
          <p:nvPr/>
        </p:nvPicPr>
        <p:blipFill rotWithShape="1">
          <a:blip r:embed="rId2">
            <a:alphaModFix amt="60000"/>
          </a:blip>
          <a:srcRect l="20081" r="28217" b="8"/>
          <a:stretch/>
        </p:blipFill>
        <p:spPr>
          <a:xfrm>
            <a:off x="-1" y="1"/>
            <a:ext cx="5295331" cy="6875834"/>
          </a:xfrm>
          <a:prstGeom prst="rect">
            <a:avLst/>
          </a:prstGeom>
        </p:spPr>
      </p:pic>
      <p:sp>
        <p:nvSpPr>
          <p:cNvPr id="2" name="Title"/>
          <p:cNvSpPr>
            <a:spLocks noGrp="1"/>
          </p:cNvSpPr>
          <p:nvPr>
            <p:ph type="ctrTitle"/>
          </p:nvPr>
        </p:nvSpPr>
        <p:spPr>
          <a:xfrm>
            <a:off x="591674" y="1395699"/>
            <a:ext cx="4223965" cy="4111831"/>
          </a:xfrm>
        </p:spPr>
        <p:txBody>
          <a:bodyPr>
            <a:normAutofit/>
          </a:bodyPr>
          <a:lstStyle/>
          <a:p>
            <a:pPr algn="ctr"/>
            <a:r>
              <a:rPr lang="en-US">
                <a:solidFill>
                  <a:srgbClr val="FFFFFF"/>
                </a:solidFill>
              </a:rPr>
              <a:t>Advanced Python  – Detecting Fake News:</a:t>
            </a:r>
          </a:p>
        </p:txBody>
      </p:sp>
      <p:sp>
        <p:nvSpPr>
          <p:cNvPr id="3" name="Content Placeholder"/>
          <p:cNvSpPr>
            <a:spLocks noGrp="1"/>
          </p:cNvSpPr>
          <p:nvPr>
            <p:ph idx="1"/>
          </p:nvPr>
        </p:nvSpPr>
        <p:spPr>
          <a:xfrm>
            <a:off x="6096000" y="876300"/>
            <a:ext cx="5219700" cy="5105400"/>
          </a:xfrm>
        </p:spPr>
        <p:txBody>
          <a:bodyPr>
            <a:normAutofit/>
          </a:bodyPr>
          <a:lstStyle/>
          <a:p>
            <a:pPr lvl="0">
              <a:lnSpc>
                <a:spcPct val="140000"/>
              </a:lnSpc>
            </a:pPr>
            <a:r>
              <a:rPr lang="en-US" sz="1000" dirty="0"/>
              <a:t>By practicing this advanced python project of detecting fake news, you will easily make a difference between real and fake news. Before moving ahead in this advanced Python project, get aware of the terms related to it like fake news, tfidfvectorizer, PassiveAggressive Classifier.</a:t>
            </a:r>
          </a:p>
          <a:p>
            <a:pPr lvl="0">
              <a:lnSpc>
                <a:spcPct val="140000"/>
              </a:lnSpc>
            </a:pPr>
            <a:r>
              <a:rPr lang="en-US" sz="1000" dirty="0"/>
              <a:t>TF:(Term Frequency): The number of times a word appears in a document is its Term Frequency. A higher value means a term appears more often than others, and so, the document is a good match when the term is part of the search terms.</a:t>
            </a:r>
          </a:p>
          <a:p>
            <a:pPr lvl="0">
              <a:lnSpc>
                <a:spcPct val="140000"/>
              </a:lnSpc>
            </a:pPr>
            <a:r>
              <a:rPr lang="en-US" sz="1000" dirty="0"/>
              <a:t>IDF:(Inverse Document Frequency): Words that occur many times a document, but also occur many times in many others, may be irrelevant. IDF is a measure of how significant a term is in the entire corpus.The TfidfVectorizer converts a collection of raw documents into a matrix of TF-IDF features.</a:t>
            </a:r>
          </a:p>
          <a:p>
            <a:pPr lvl="0">
              <a:lnSpc>
                <a:spcPct val="140000"/>
              </a:lnSpc>
            </a:pPr>
            <a:r>
              <a:rPr lang="en-US" sz="1000" dirty="0"/>
              <a:t>Passive Aggressive algorithms are online learning algorithms. Such an algorithm remains passive for a correct classification outcome, and turns aggressive in the event of a miscalculation, updating and adjusting. Unlike most other algorithms, it does not converge. Its purpose is to make updates that correct the loss, causing very little change in the norm of the weight vector.</a:t>
            </a:r>
          </a:p>
        </p:txBody>
      </p:sp>
    </p:spTree>
    <p:extLst>
      <p:ext uri="{BB962C8B-B14F-4D97-AF65-F5344CB8AC3E}">
        <p14:creationId xmlns:p14="http://schemas.microsoft.com/office/powerpoint/2010/main" val="181099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rogramming data on computer monitor">
            <a:extLst>
              <a:ext uri="{FF2B5EF4-FFF2-40B4-BE49-F238E27FC236}">
                <a16:creationId xmlns:a16="http://schemas.microsoft.com/office/drawing/2014/main" id="{54E24F92-8EF1-9245-49BB-B32C31A4A080}"/>
              </a:ext>
            </a:extLst>
          </p:cNvPr>
          <p:cNvPicPr>
            <a:picLocks noChangeAspect="1"/>
          </p:cNvPicPr>
          <p:nvPr/>
        </p:nvPicPr>
        <p:blipFill rotWithShape="1">
          <a:blip r:embed="rId2">
            <a:alphaModFix amt="60000"/>
          </a:blip>
          <a:srcRect l="42552" r="6116" b="-5"/>
          <a:stretch/>
        </p:blipFill>
        <p:spPr>
          <a:xfrm>
            <a:off x="-1" y="1"/>
            <a:ext cx="5295331" cy="6875834"/>
          </a:xfrm>
          <a:prstGeom prst="rect">
            <a:avLst/>
          </a:prstGeom>
        </p:spPr>
      </p:pic>
      <p:sp>
        <p:nvSpPr>
          <p:cNvPr id="2" name="Title"/>
          <p:cNvSpPr>
            <a:spLocks noGrp="1"/>
          </p:cNvSpPr>
          <p:nvPr>
            <p:ph type="ctrTitle"/>
          </p:nvPr>
        </p:nvSpPr>
        <p:spPr>
          <a:xfrm>
            <a:off x="591674" y="1395699"/>
            <a:ext cx="4223965" cy="4111831"/>
          </a:xfrm>
        </p:spPr>
        <p:txBody>
          <a:bodyPr>
            <a:normAutofit/>
          </a:bodyPr>
          <a:lstStyle/>
          <a:p>
            <a:pPr algn="ctr"/>
            <a:r>
              <a:rPr lang="en-US">
                <a:solidFill>
                  <a:srgbClr val="FFFFFF"/>
                </a:solidFill>
              </a:rPr>
              <a:t>The Dataset:</a:t>
            </a:r>
          </a:p>
        </p:txBody>
      </p:sp>
      <p:sp>
        <p:nvSpPr>
          <p:cNvPr id="3" name="Content Placeholder"/>
          <p:cNvSpPr>
            <a:spLocks noGrp="1"/>
          </p:cNvSpPr>
          <p:nvPr>
            <p:ph idx="1"/>
          </p:nvPr>
        </p:nvSpPr>
        <p:spPr>
          <a:xfrm>
            <a:off x="6096000" y="876300"/>
            <a:ext cx="5219700" cy="5105400"/>
          </a:xfrm>
        </p:spPr>
        <p:txBody>
          <a:bodyPr>
            <a:normAutofit/>
          </a:bodyPr>
          <a:lstStyle/>
          <a:p>
            <a:pPr lvl="0"/>
            <a:r>
              <a:rPr lang="en-US" dirty="0"/>
              <a:t>The dataset we’ll use for this python project- we’ll call it news.csv. This dataset has a shape of 7796×4. The first column identifies the news, the second and third are the title and text, and the fourth column has labels denoting whether the news is REAL or FAKE.  </a:t>
            </a:r>
          </a:p>
          <a:p>
            <a:endParaRPr lang="en-US" dirty="0"/>
          </a:p>
        </p:txBody>
      </p:sp>
    </p:spTree>
    <p:extLst>
      <p:ext uri="{BB962C8B-B14F-4D97-AF65-F5344CB8AC3E}">
        <p14:creationId xmlns:p14="http://schemas.microsoft.com/office/powerpoint/2010/main" val="169436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ight bulb on yellow background with sketched light beams and cord">
            <a:extLst>
              <a:ext uri="{FF2B5EF4-FFF2-40B4-BE49-F238E27FC236}">
                <a16:creationId xmlns:a16="http://schemas.microsoft.com/office/drawing/2014/main" id="{91C4B266-422B-B5DE-0330-AB75F32DE9B7}"/>
              </a:ext>
            </a:extLst>
          </p:cNvPr>
          <p:cNvPicPr>
            <a:picLocks noChangeAspect="1"/>
          </p:cNvPicPr>
          <p:nvPr/>
        </p:nvPicPr>
        <p:blipFill rotWithShape="1">
          <a:blip r:embed="rId2">
            <a:alphaModFix amt="60000"/>
          </a:blip>
          <a:srcRect l="47474" r="5145"/>
          <a:stretch/>
        </p:blipFill>
        <p:spPr>
          <a:xfrm>
            <a:off x="-1" y="1"/>
            <a:ext cx="5295331" cy="6875834"/>
          </a:xfrm>
          <a:prstGeom prst="rect">
            <a:avLst/>
          </a:prstGeom>
        </p:spPr>
      </p:pic>
      <p:sp>
        <p:nvSpPr>
          <p:cNvPr id="2" name="Title"/>
          <p:cNvSpPr>
            <a:spLocks noGrp="1"/>
          </p:cNvSpPr>
          <p:nvPr>
            <p:ph type="ctrTitle"/>
          </p:nvPr>
        </p:nvSpPr>
        <p:spPr>
          <a:xfrm>
            <a:off x="591674" y="1395699"/>
            <a:ext cx="4223965" cy="4111831"/>
          </a:xfrm>
        </p:spPr>
        <p:txBody>
          <a:bodyPr>
            <a:normAutofit/>
          </a:bodyPr>
          <a:lstStyle/>
          <a:p>
            <a:pPr algn="ctr"/>
            <a:r>
              <a:rPr lang="en-US">
                <a:solidFill>
                  <a:srgbClr val="FFFFFF"/>
                </a:solidFill>
              </a:rPr>
              <a:t>Steps 1 for detecting fake news with Python:</a:t>
            </a:r>
          </a:p>
        </p:txBody>
      </p:sp>
      <p:sp>
        <p:nvSpPr>
          <p:cNvPr id="3" name="Content Placeholder"/>
          <p:cNvSpPr>
            <a:spLocks noGrp="1"/>
          </p:cNvSpPr>
          <p:nvPr>
            <p:ph idx="1"/>
          </p:nvPr>
        </p:nvSpPr>
        <p:spPr>
          <a:xfrm>
            <a:off x="6096000" y="876300"/>
            <a:ext cx="5219700" cy="5105400"/>
          </a:xfrm>
        </p:spPr>
        <p:txBody>
          <a:bodyPr>
            <a:normAutofit/>
          </a:bodyPr>
          <a:lstStyle/>
          <a:p>
            <a:pPr lvl="0">
              <a:lnSpc>
                <a:spcPct val="140000"/>
              </a:lnSpc>
            </a:pPr>
            <a:r>
              <a:rPr lang="en-US" sz="1700" dirty="0"/>
              <a:t>Import numpy as npimport pandas as pdimport matplotlib.pyplot as pltimport matplotlibimport seaborn as snsimport itertoolsfrom sklearn.model_selection import train_test_splitfrom sklearn.feature_extraction.text import TfidfVectorizerfrom sklearn.linear_model import PassiveAggressiveClassifierfrom sklearn.metrics import accuracy_score, confusion_matrix acy_score, confusion_matrix</a:t>
            </a:r>
          </a:p>
          <a:p>
            <a:pPr>
              <a:lnSpc>
                <a:spcPct val="140000"/>
              </a:lnSpc>
            </a:pPr>
            <a:endParaRPr lang="en-US" sz="1700" dirty="0"/>
          </a:p>
        </p:txBody>
      </p:sp>
    </p:spTree>
    <p:extLst>
      <p:ext uri="{BB962C8B-B14F-4D97-AF65-F5344CB8AC3E}">
        <p14:creationId xmlns:p14="http://schemas.microsoft.com/office/powerpoint/2010/main" val="1753051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03932" y="571500"/>
            <a:ext cx="5110909" cy="1691969"/>
          </a:xfrm>
        </p:spPr>
        <p:txBody>
          <a:bodyPr>
            <a:normAutofit/>
          </a:bodyPr>
          <a:lstStyle/>
          <a:p>
            <a:pPr algn="ctr">
              <a:lnSpc>
                <a:spcPct val="90000"/>
              </a:lnSpc>
            </a:pPr>
            <a:r>
              <a:rPr lang="en-US" sz="2200" dirty="0"/>
              <a:t>2) Now, let’s read the data into a DataFrame, and get the shape of the data and the first 5 records:</a:t>
            </a:r>
          </a:p>
        </p:txBody>
      </p:sp>
      <p:sp>
        <p:nvSpPr>
          <p:cNvPr id="3" name="Content Placeholder"/>
          <p:cNvSpPr>
            <a:spLocks noGrp="1"/>
          </p:cNvSpPr>
          <p:nvPr>
            <p:ph idx="1"/>
          </p:nvPr>
        </p:nvSpPr>
        <p:spPr>
          <a:xfrm>
            <a:off x="1066799" y="2415379"/>
            <a:ext cx="4539129" cy="3699747"/>
          </a:xfrm>
        </p:spPr>
        <p:txBody>
          <a:bodyPr>
            <a:normAutofit/>
          </a:bodyPr>
          <a:lstStyle/>
          <a:p>
            <a:pPr lvl="0">
              <a:lnSpc>
                <a:spcPct val="140000"/>
              </a:lnSpc>
            </a:pPr>
            <a:r>
              <a:rPr lang="en-US" sz="1000" dirty="0"/>
              <a:t>Unnamed: 0	title	text	label0	8476	You Can Smell Hillary’s Fear	Daniel Greenfield, a Shillman Journalism Fello...	FAKE1	10294	Watch The Exact Moment Paul Ryan Committed Pol...	Google Pinterest Digg Linkedin Reddit Stumbleu...	FAKE2	3608	Kerry to go to Paris in gesture of sympathy	U.S. Secretary of State John F. Kerry said Mon...	REAL3	10142	Bernie supporters on Twitter erupt in anger ag...	— Kaydee King (@KaydeeKing) November 9, 2016 T...	FAKE4	875	The Battle of New York: Why This Primary Matters	It’s primary day in New York and front-runners...	REAL 5	The Battle of New York: Why This Primary Matters	It’s primary day in New York and front-runners...	REAL</a:t>
            </a:r>
          </a:p>
        </p:txBody>
      </p:sp>
      <p:pic>
        <p:nvPicPr>
          <p:cNvPr id="6" name="Picture 5" descr="Front steps and columns of a majestic city building">
            <a:extLst>
              <a:ext uri="{FF2B5EF4-FFF2-40B4-BE49-F238E27FC236}">
                <a16:creationId xmlns:a16="http://schemas.microsoft.com/office/drawing/2014/main" id="{D01B5340-4FD2-D00D-6DC6-0DDCCECC9480}"/>
              </a:ext>
            </a:extLst>
          </p:cNvPr>
          <p:cNvPicPr>
            <a:picLocks noChangeAspect="1"/>
          </p:cNvPicPr>
          <p:nvPr/>
        </p:nvPicPr>
        <p:blipFill rotWithShape="1">
          <a:blip r:embed="rId2"/>
          <a:srcRect l="29125" r="17036" b="-4"/>
          <a:stretch/>
        </p:blipFill>
        <p:spPr>
          <a:xfrm>
            <a:off x="6645834" y="1"/>
            <a:ext cx="5546166" cy="6866192"/>
          </a:xfrm>
          <a:prstGeom prst="rect">
            <a:avLst/>
          </a:prstGeom>
        </p:spPr>
      </p:pic>
      <p:grpSp>
        <p:nvGrpSpPr>
          <p:cNvPr id="14" name="Group 13">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15"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8070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Exclamation mark on a yellow background">
            <a:extLst>
              <a:ext uri="{FF2B5EF4-FFF2-40B4-BE49-F238E27FC236}">
                <a16:creationId xmlns:a16="http://schemas.microsoft.com/office/drawing/2014/main" id="{6AF4F9A1-142C-1F1B-4FB1-46A2DBC1DC3B}"/>
              </a:ext>
            </a:extLst>
          </p:cNvPr>
          <p:cNvPicPr>
            <a:picLocks noChangeAspect="1"/>
          </p:cNvPicPr>
          <p:nvPr/>
        </p:nvPicPr>
        <p:blipFill rotWithShape="1">
          <a:blip r:embed="rId2">
            <a:alphaModFix amt="60000"/>
          </a:blip>
          <a:srcRect l="27659" r="14575" b="-10"/>
          <a:stretch/>
        </p:blipFill>
        <p:spPr>
          <a:xfrm>
            <a:off x="-1" y="1"/>
            <a:ext cx="5295331" cy="6875834"/>
          </a:xfrm>
          <a:prstGeom prst="rect">
            <a:avLst/>
          </a:prstGeom>
        </p:spPr>
      </p:pic>
      <p:sp>
        <p:nvSpPr>
          <p:cNvPr id="2" name="Title"/>
          <p:cNvSpPr>
            <a:spLocks noGrp="1"/>
          </p:cNvSpPr>
          <p:nvPr>
            <p:ph type="ctrTitle"/>
          </p:nvPr>
        </p:nvSpPr>
        <p:spPr>
          <a:xfrm>
            <a:off x="591674" y="1395699"/>
            <a:ext cx="4223965" cy="4111831"/>
          </a:xfrm>
        </p:spPr>
        <p:txBody>
          <a:bodyPr>
            <a:normAutofit/>
          </a:bodyPr>
          <a:lstStyle/>
          <a:p>
            <a:pPr algn="ctr"/>
            <a:r>
              <a:rPr lang="en-US">
                <a:solidFill>
                  <a:srgbClr val="FFFFFF"/>
                </a:solidFill>
              </a:rPr>
              <a:t>3) get the labels from the DataFrame:</a:t>
            </a:r>
          </a:p>
        </p:txBody>
      </p:sp>
      <p:sp>
        <p:nvSpPr>
          <p:cNvPr id="3" name="Content Placeholder"/>
          <p:cNvSpPr>
            <a:spLocks noGrp="1"/>
          </p:cNvSpPr>
          <p:nvPr>
            <p:ph idx="1"/>
          </p:nvPr>
        </p:nvSpPr>
        <p:spPr>
          <a:xfrm>
            <a:off x="6096000" y="876300"/>
            <a:ext cx="5219700" cy="5105400"/>
          </a:xfrm>
        </p:spPr>
        <p:txBody>
          <a:bodyPr>
            <a:normAutofit/>
          </a:bodyPr>
          <a:lstStyle/>
          <a:p>
            <a:pPr lvl="0"/>
            <a:r>
              <a:rPr lang="en-US" dirty="0"/>
              <a:t>Labels=df.labellabels.head()0    FAKE1    FAKE2    REAL3    FAKE4    REALName: label, dtype: object</a:t>
            </a:r>
          </a:p>
          <a:p>
            <a:pPr lvl="0"/>
            <a:r>
              <a:rPr lang="en-US" dirty="0"/>
              <a:t>Target=df.label.value_counts()targetREAL    3171FAKE    3164Name: label, dtype: int64</a:t>
            </a:r>
          </a:p>
          <a:p>
            <a:endParaRPr lang="en-US" dirty="0"/>
          </a:p>
        </p:txBody>
      </p:sp>
    </p:spTree>
    <p:extLst>
      <p:ext uri="{BB962C8B-B14F-4D97-AF65-F5344CB8AC3E}">
        <p14:creationId xmlns:p14="http://schemas.microsoft.com/office/powerpoint/2010/main" val="90756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ubble sheet test paper and pencil">
            <a:extLst>
              <a:ext uri="{FF2B5EF4-FFF2-40B4-BE49-F238E27FC236}">
                <a16:creationId xmlns:a16="http://schemas.microsoft.com/office/drawing/2014/main" id="{BF09D58B-C091-694D-CF82-7C77DB65B431}"/>
              </a:ext>
            </a:extLst>
          </p:cNvPr>
          <p:cNvPicPr>
            <a:picLocks noChangeAspect="1"/>
          </p:cNvPicPr>
          <p:nvPr/>
        </p:nvPicPr>
        <p:blipFill rotWithShape="1">
          <a:blip r:embed="rId2">
            <a:alphaModFix amt="60000"/>
          </a:blip>
          <a:srcRect l="50021" r="6" b="6"/>
          <a:stretch/>
        </p:blipFill>
        <p:spPr>
          <a:xfrm>
            <a:off x="-1" y="1"/>
            <a:ext cx="5295331" cy="6875834"/>
          </a:xfrm>
          <a:prstGeom prst="rect">
            <a:avLst/>
          </a:prstGeom>
        </p:spPr>
      </p:pic>
      <p:sp>
        <p:nvSpPr>
          <p:cNvPr id="2" name="Title"/>
          <p:cNvSpPr>
            <a:spLocks noGrp="1"/>
          </p:cNvSpPr>
          <p:nvPr>
            <p:ph type="ctrTitle"/>
          </p:nvPr>
        </p:nvSpPr>
        <p:spPr>
          <a:xfrm>
            <a:off x="591674" y="1395699"/>
            <a:ext cx="4223965" cy="4111831"/>
          </a:xfrm>
        </p:spPr>
        <p:txBody>
          <a:bodyPr>
            <a:normAutofit/>
          </a:bodyPr>
          <a:lstStyle/>
          <a:p>
            <a:pPr algn="ctr"/>
            <a:r>
              <a:rPr lang="en-US">
                <a:solidFill>
                  <a:srgbClr val="FFFFFF"/>
                </a:solidFill>
              </a:rPr>
              <a:t>4) Split the dataset into training and testing sets:</a:t>
            </a:r>
          </a:p>
        </p:txBody>
      </p:sp>
      <p:sp>
        <p:nvSpPr>
          <p:cNvPr id="3" name="Content Placeholder"/>
          <p:cNvSpPr>
            <a:spLocks noGrp="1"/>
          </p:cNvSpPr>
          <p:nvPr>
            <p:ph idx="1"/>
          </p:nvPr>
        </p:nvSpPr>
        <p:spPr>
          <a:xfrm>
            <a:off x="6096000" y="876300"/>
            <a:ext cx="5219700" cy="5105400"/>
          </a:xfrm>
        </p:spPr>
        <p:txBody>
          <a:bodyPr>
            <a:normAutofit/>
          </a:bodyPr>
          <a:lstStyle/>
          <a:p>
            <a:pPr lvl="0"/>
            <a:r>
              <a:rPr lang="en-US" dirty="0"/>
              <a:t>X_train,x_test,y_train,y_test=train_test_split(df[‘text’], labels, test_size=0.2, random_state=7)</a:t>
            </a:r>
          </a:p>
        </p:txBody>
      </p:sp>
    </p:spTree>
    <p:extLst>
      <p:ext uri="{BB962C8B-B14F-4D97-AF65-F5344CB8AC3E}">
        <p14:creationId xmlns:p14="http://schemas.microsoft.com/office/powerpoint/2010/main" val="2085180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ream of paper forming a curve">
            <a:extLst>
              <a:ext uri="{FF2B5EF4-FFF2-40B4-BE49-F238E27FC236}">
                <a16:creationId xmlns:a16="http://schemas.microsoft.com/office/drawing/2014/main" id="{DA62B7A9-75C2-CEBE-87FF-A8396FE5ABAA}"/>
              </a:ext>
            </a:extLst>
          </p:cNvPr>
          <p:cNvPicPr>
            <a:picLocks noChangeAspect="1"/>
          </p:cNvPicPr>
          <p:nvPr/>
        </p:nvPicPr>
        <p:blipFill rotWithShape="1">
          <a:blip r:embed="rId2">
            <a:alphaModFix amt="60000"/>
          </a:blip>
          <a:srcRect l="25260" r="23407" b="-5"/>
          <a:stretch/>
        </p:blipFill>
        <p:spPr>
          <a:xfrm>
            <a:off x="-1" y="1"/>
            <a:ext cx="5295331" cy="6875834"/>
          </a:xfrm>
          <a:prstGeom prst="rect">
            <a:avLst/>
          </a:prstGeom>
        </p:spPr>
      </p:pic>
      <p:sp>
        <p:nvSpPr>
          <p:cNvPr id="2" name="Title"/>
          <p:cNvSpPr>
            <a:spLocks noGrp="1"/>
          </p:cNvSpPr>
          <p:nvPr>
            <p:ph type="ctrTitle"/>
          </p:nvPr>
        </p:nvSpPr>
        <p:spPr>
          <a:xfrm>
            <a:off x="591674" y="1395699"/>
            <a:ext cx="4223965" cy="4111831"/>
          </a:xfrm>
        </p:spPr>
        <p:txBody>
          <a:bodyPr>
            <a:normAutofit/>
          </a:bodyPr>
          <a:lstStyle/>
          <a:p>
            <a:pPr algn="ctr"/>
            <a:r>
              <a:rPr lang="en-US" sz="3700">
                <a:solidFill>
                  <a:srgbClr val="FFFFFF"/>
                </a:solidFill>
              </a:rPr>
              <a:t>5) Initialize a TfidfVectorizer:</a:t>
            </a:r>
          </a:p>
        </p:txBody>
      </p:sp>
      <p:sp>
        <p:nvSpPr>
          <p:cNvPr id="3" name="Content Placeholder"/>
          <p:cNvSpPr>
            <a:spLocks noGrp="1"/>
          </p:cNvSpPr>
          <p:nvPr>
            <p:ph idx="1"/>
          </p:nvPr>
        </p:nvSpPr>
        <p:spPr>
          <a:xfrm>
            <a:off x="6096000" y="876300"/>
            <a:ext cx="5219700" cy="5105400"/>
          </a:xfrm>
        </p:spPr>
        <p:txBody>
          <a:bodyPr>
            <a:normAutofit/>
          </a:bodyPr>
          <a:lstStyle/>
          <a:p>
            <a:pPr lvl="0">
              <a:lnSpc>
                <a:spcPct val="140000"/>
              </a:lnSpc>
            </a:pPr>
            <a:r>
              <a:rPr lang="en-US" sz="1400" dirty="0"/>
              <a:t>from the English language and a maximum document frequency of 0.7 (terms with a higher document frequency will be discarded). Stop words are the most common words in a language that are to be filtered out before processing the natural language data. And a TfidfVectorizer turns a collection of raw documents into a matrix of TF-IDF features. Now, fit and transform the vectorizer on the train set, and transform the vectorizer on the test set. </a:t>
            </a:r>
          </a:p>
          <a:p>
            <a:pPr lvl="0">
              <a:lnSpc>
                <a:spcPct val="140000"/>
              </a:lnSpc>
            </a:pPr>
            <a:r>
              <a:rPr lang="en-US" sz="1400" dirty="0"/>
              <a:t>Tfidf_vectorizer=TfidfVectorizer(stop_words=‘english’, max_df=0.7)#DataFlair – Fit and transform train set, transform test settfidf_train=tfidf_vectorizer.fit_transform(x_train) tfidf_test=tfidf_vectorizer.transform(x_test) </a:t>
            </a:r>
          </a:p>
        </p:txBody>
      </p:sp>
    </p:spTree>
    <p:extLst>
      <p:ext uri="{BB962C8B-B14F-4D97-AF65-F5344CB8AC3E}">
        <p14:creationId xmlns:p14="http://schemas.microsoft.com/office/powerpoint/2010/main" val="1435489293"/>
      </p:ext>
    </p:extLst>
  </p:cSld>
  <p:clrMapOvr>
    <a:masterClrMapping/>
  </p:clrMapOvr>
</p:sld>
</file>

<file path=ppt/theme/theme1.xml><?xml version="1.0" encoding="utf-8"?>
<a:theme xmlns:a="http://schemas.openxmlformats.org/drawingml/2006/main" name="BohemianVTI">
  <a:themeElements>
    <a:clrScheme name="AnalogousFromDarkSeedLeftStep">
      <a:dk1>
        <a:srgbClr val="000000"/>
      </a:dk1>
      <a:lt1>
        <a:srgbClr val="FFFFFF"/>
      </a:lt1>
      <a:dk2>
        <a:srgbClr val="243341"/>
      </a:dk2>
      <a:lt2>
        <a:srgbClr val="E8E5E2"/>
      </a:lt2>
      <a:accent1>
        <a:srgbClr val="4D89C3"/>
      </a:accent1>
      <a:accent2>
        <a:srgbClr val="3BA9B1"/>
      </a:accent2>
      <a:accent3>
        <a:srgbClr val="47B58F"/>
      </a:accent3>
      <a:accent4>
        <a:srgbClr val="3BB157"/>
      </a:accent4>
      <a:accent5>
        <a:srgbClr val="5BB648"/>
      </a:accent5>
      <a:accent6>
        <a:srgbClr val="81B13B"/>
      </a:accent6>
      <a:hlink>
        <a:srgbClr val="329331"/>
      </a:hlink>
      <a:folHlink>
        <a:srgbClr val="7F7F7F"/>
      </a:folHlink>
    </a:clrScheme>
    <a:fontScheme name="modern love avenir">
      <a:majorFont>
        <a:latin typeface="DengXian"/>
        <a:ea typeface=""/>
        <a:cs typeface=""/>
      </a:majorFont>
      <a:minorFont>
        <a:latin typeface="DengXi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BohemianVTI</vt:lpstr>
      <vt:lpstr>Fake news detection using nlp</vt:lpstr>
      <vt:lpstr>Fake News Detection:</vt:lpstr>
      <vt:lpstr>Advanced Python  – Detecting Fake News:</vt:lpstr>
      <vt:lpstr>The Dataset:</vt:lpstr>
      <vt:lpstr>Steps 1 for detecting fake news with Python:</vt:lpstr>
      <vt:lpstr>2) Now, let’s read the data into a DataFrame, and get the shape of the data and the first 5 records:</vt:lpstr>
      <vt:lpstr>3) get the labels from the DataFrame:</vt:lpstr>
      <vt:lpstr>4) Split the dataset into training and testing sets:</vt:lpstr>
      <vt:lpstr>5) Initialize a TfidfVectorizer:</vt:lpstr>
      <vt:lpstr>6) Initialize a PassiveAggressiveClassifier:</vt:lpstr>
      <vt:lpstr>7) Confusion matrix: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nlp</dc:title>
  <dc:creator>Guest User</dc:creator>
  <cp:lastModifiedBy>Guest User</cp:lastModifiedBy>
  <cp:revision>1</cp:revision>
  <dcterms:created xsi:type="dcterms:W3CDTF">2023-10-16T14:45:25Z</dcterms:created>
  <dcterms:modified xsi:type="dcterms:W3CDTF">2023-10-16T15:00:28Z</dcterms:modified>
</cp:coreProperties>
</file>