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1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2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3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4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Ex1.xml" ContentType="application/vnd.ms-office.chartex+xml"/>
  <Override PartName="/ppt/charts/style13.xml" ContentType="application/vnd.ms-office.chartstyle+xml"/>
  <Override PartName="/ppt/charts/colors13.xml" ContentType="application/vnd.ms-office.chartcolorstyle+xml"/>
  <Override PartName="/ppt/charts/chartEx2.xml" ContentType="application/vnd.ms-office.chartex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3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4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60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3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package" Target="../embeddings/Microsoft_Excel_Worksheet14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package" Target="../embeddings/Microsoft_Excel_Worksheet1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80-4176-BA07-AC5940DF5D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80-4176-BA07-AC5940DF5D6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80-4176-BA07-AC5940DF5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6980640"/>
        <c:axId val="976980312"/>
      </c:barChart>
      <c:catAx>
        <c:axId val="976980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980312"/>
        <c:crosses val="autoZero"/>
        <c:auto val="1"/>
        <c:lblAlgn val="ctr"/>
        <c:lblOffset val="100"/>
        <c:noMultiLvlLbl val="0"/>
      </c:catAx>
      <c:valAx>
        <c:axId val="976980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1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980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solidFill>
            <a:schemeClr val="tx1">
              <a:lumMod val="85000"/>
              <a:lumOff val="1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>
                <a:outerShdw blurRad="508000" dist="254000" dir="5400000" algn="t" rotWithShape="0">
                  <a:schemeClr val="accent1">
                    <a:alpha val="30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87A-4B7A-BF64-6308BF549F94}"/>
              </c:ext>
            </c:extLst>
          </c:dPt>
          <c:dPt>
            <c:idx val="1"/>
            <c:bubble3D val="0"/>
            <c:spPr>
              <a:solidFill>
                <a:schemeClr val="tx1">
                  <a:lumMod val="50000"/>
                  <a:lumOff val="50000"/>
                  <a:alpha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87A-4B7A-BF64-6308BF549F9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87A-4B7A-BF64-6308BF549F9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87A-4B7A-BF64-6308BF549F94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87A-4B7A-BF64-6308BF549F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>
                <a:outerShdw blurRad="508000" dist="254000" dir="5400000" algn="t" rotWithShape="0">
                  <a:schemeClr val="accent1">
                    <a:alpha val="30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59D-42F3-9281-C114735211BC}"/>
              </c:ext>
            </c:extLst>
          </c:dPt>
          <c:dPt>
            <c:idx val="1"/>
            <c:bubble3D val="0"/>
            <c:spPr>
              <a:solidFill>
                <a:schemeClr val="tx1">
                  <a:lumMod val="50000"/>
                  <a:lumOff val="50000"/>
                  <a:alpha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9D-42F3-9281-C114735211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59D-42F3-9281-C114735211B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59D-42F3-9281-C114735211BC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53</c:v>
                </c:pt>
                <c:pt idx="1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59D-42F3-9281-C114735211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>
                <a:outerShdw blurRad="508000" dist="254000" dir="5400000" algn="t" rotWithShape="0">
                  <a:schemeClr val="accent1">
                    <a:alpha val="30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87A-4B7A-BF64-6308BF549F94}"/>
              </c:ext>
            </c:extLst>
          </c:dPt>
          <c:dPt>
            <c:idx val="1"/>
            <c:bubble3D val="0"/>
            <c:spPr>
              <a:solidFill>
                <a:schemeClr val="tx1">
                  <a:lumMod val="50000"/>
                  <a:lumOff val="50000"/>
                  <a:alpha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87A-4B7A-BF64-6308BF549F9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87A-4B7A-BF64-6308BF549F9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87A-4B7A-BF64-6308BF549F94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87A-4B7A-BF64-6308BF549F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>
                <a:outerShdw blurRad="508000" dist="254000" dir="5400000" algn="t" rotWithShape="0">
                  <a:schemeClr val="accent1">
                    <a:alpha val="30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59D-42F3-9281-C114735211BC}"/>
              </c:ext>
            </c:extLst>
          </c:dPt>
          <c:dPt>
            <c:idx val="1"/>
            <c:bubble3D val="0"/>
            <c:spPr>
              <a:solidFill>
                <a:schemeClr val="tx1">
                  <a:lumMod val="50000"/>
                  <a:lumOff val="50000"/>
                  <a:alpha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9D-42F3-9281-C114735211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59D-42F3-9281-C114735211B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59D-42F3-9281-C114735211BC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53</c:v>
                </c:pt>
                <c:pt idx="1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59D-42F3-9281-C114735211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</c:v>
                </c:pt>
                <c:pt idx="1">
                  <c:v>16</c:v>
                </c:pt>
                <c:pt idx="2">
                  <c:v>30</c:v>
                </c:pt>
                <c:pt idx="3">
                  <c:v>27</c:v>
                </c:pt>
                <c:pt idx="4">
                  <c:v>44</c:v>
                </c:pt>
                <c:pt idx="5">
                  <c:v>25</c:v>
                </c:pt>
                <c:pt idx="6">
                  <c:v>16</c:v>
                </c:pt>
                <c:pt idx="7">
                  <c:v>50</c:v>
                </c:pt>
                <c:pt idx="8">
                  <c:v>13</c:v>
                </c:pt>
                <c:pt idx="9">
                  <c:v>55</c:v>
                </c:pt>
                <c:pt idx="10">
                  <c:v>68</c:v>
                </c:pt>
                <c:pt idx="1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6A-454E-8E31-1684BD2B0F7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17</c:v>
                </c:pt>
                <c:pt idx="1">
                  <c:v>14</c:v>
                </c:pt>
                <c:pt idx="2">
                  <c:v>28</c:v>
                </c:pt>
                <c:pt idx="3">
                  <c:v>25</c:v>
                </c:pt>
                <c:pt idx="4">
                  <c:v>46</c:v>
                </c:pt>
                <c:pt idx="5">
                  <c:v>27</c:v>
                </c:pt>
                <c:pt idx="6">
                  <c:v>14</c:v>
                </c:pt>
                <c:pt idx="7">
                  <c:v>48</c:v>
                </c:pt>
                <c:pt idx="8">
                  <c:v>15</c:v>
                </c:pt>
                <c:pt idx="9">
                  <c:v>57</c:v>
                </c:pt>
                <c:pt idx="10">
                  <c:v>70</c:v>
                </c:pt>
                <c:pt idx="11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6A-454E-8E31-1684BD2B0F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5522656"/>
        <c:axId val="131552823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34</c:v>
                </c:pt>
                <c:pt idx="1">
                  <c:v>28</c:v>
                </c:pt>
                <c:pt idx="2">
                  <c:v>56</c:v>
                </c:pt>
                <c:pt idx="3">
                  <c:v>50</c:v>
                </c:pt>
                <c:pt idx="4">
                  <c:v>72</c:v>
                </c:pt>
                <c:pt idx="5">
                  <c:v>54</c:v>
                </c:pt>
                <c:pt idx="6">
                  <c:v>28</c:v>
                </c:pt>
                <c:pt idx="7">
                  <c:v>74</c:v>
                </c:pt>
                <c:pt idx="8">
                  <c:v>30</c:v>
                </c:pt>
                <c:pt idx="9">
                  <c:v>80</c:v>
                </c:pt>
                <c:pt idx="10">
                  <c:v>87</c:v>
                </c:pt>
                <c:pt idx="11">
                  <c:v>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F6A-454E-8E31-1684BD2B0F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5522656"/>
        <c:axId val="1315528232"/>
      </c:lineChart>
      <c:catAx>
        <c:axId val="131552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bg1">
                <a:lumMod val="65000"/>
                <a:alpha val="3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5528232"/>
        <c:crosses val="autoZero"/>
        <c:auto val="1"/>
        <c:lblAlgn val="ctr"/>
        <c:lblOffset val="100"/>
        <c:noMultiLvlLbl val="0"/>
      </c:catAx>
      <c:valAx>
        <c:axId val="1315528232"/>
        <c:scaling>
          <c:orientation val="minMax"/>
          <c:max val="100"/>
        </c:scaling>
        <c:delete val="0"/>
        <c:axPos val="l"/>
        <c:majorGridlines>
          <c:spPr>
            <a:ln w="3175" cap="flat" cmpd="sng" algn="ctr">
              <a:solidFill>
                <a:schemeClr val="bg1">
                  <a:lumMod val="65000"/>
                  <a:alpha val="3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3175">
            <a:solidFill>
              <a:schemeClr val="bg1">
                <a:lumMod val="65000"/>
                <a:alpha val="3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5522656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883005566333188E-2"/>
          <c:y val="8.2862523540489647E-2"/>
          <c:w val="0.90979332293608228"/>
          <c:h val="0.757690288713910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40A-46CE-B4EC-B393E96E295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40A-46CE-B4EC-B393E96E295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40A-46CE-B4EC-B393E96E295C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40A-46CE-B4EC-B393E96E295C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40A-46CE-B4EC-B393E96E295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40A-46CE-B4EC-B393E96E295C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040A-46CE-B4EC-B393E96E295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040A-46CE-B4EC-B393E96E295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040A-46CE-B4EC-B393E96E295C}"/>
              </c:ext>
            </c:extLst>
          </c:dPt>
          <c:cat>
            <c:numRef>
              <c:f>Sheet1!$A$2:$A$15</c:f>
              <c:numCache>
                <c:formatCode>mmm\ yyyy</c:formatCode>
                <c:ptCount val="14"/>
                <c:pt idx="0">
                  <c:v>44105</c:v>
                </c:pt>
                <c:pt idx="1">
                  <c:v>44136</c:v>
                </c:pt>
                <c:pt idx="2">
                  <c:v>44166</c:v>
                </c:pt>
                <c:pt idx="3">
                  <c:v>44197</c:v>
                </c:pt>
                <c:pt idx="4">
                  <c:v>44228</c:v>
                </c:pt>
                <c:pt idx="5">
                  <c:v>44256</c:v>
                </c:pt>
                <c:pt idx="6">
                  <c:v>44287</c:v>
                </c:pt>
                <c:pt idx="7">
                  <c:v>44317</c:v>
                </c:pt>
                <c:pt idx="8">
                  <c:v>44348</c:v>
                </c:pt>
                <c:pt idx="9">
                  <c:v>44378</c:v>
                </c:pt>
                <c:pt idx="10">
                  <c:v>44409</c:v>
                </c:pt>
                <c:pt idx="11">
                  <c:v>44440</c:v>
                </c:pt>
                <c:pt idx="12">
                  <c:v>44470</c:v>
                </c:pt>
                <c:pt idx="13">
                  <c:v>44501</c:v>
                </c:pt>
              </c:numCache>
            </c:numRef>
          </c:cat>
          <c:val>
            <c:numRef>
              <c:f>Sheet1!$B$2:$B$15</c:f>
              <c:numCache>
                <c:formatCode>0.00%</c:formatCode>
                <c:ptCount val="14"/>
                <c:pt idx="0">
                  <c:v>0.6</c:v>
                </c:pt>
                <c:pt idx="1">
                  <c:v>0.7</c:v>
                </c:pt>
                <c:pt idx="2">
                  <c:v>0.4</c:v>
                </c:pt>
                <c:pt idx="3">
                  <c:v>0.4</c:v>
                </c:pt>
                <c:pt idx="4">
                  <c:v>0.23</c:v>
                </c:pt>
                <c:pt idx="5">
                  <c:v>0.13</c:v>
                </c:pt>
                <c:pt idx="6">
                  <c:v>0.9</c:v>
                </c:pt>
                <c:pt idx="7">
                  <c:v>0.6</c:v>
                </c:pt>
                <c:pt idx="8">
                  <c:v>0.5</c:v>
                </c:pt>
                <c:pt idx="9">
                  <c:v>0.32</c:v>
                </c:pt>
                <c:pt idx="10">
                  <c:v>0.7</c:v>
                </c:pt>
                <c:pt idx="11">
                  <c:v>0.56000000000000005</c:v>
                </c:pt>
                <c:pt idx="12">
                  <c:v>0.89</c:v>
                </c:pt>
                <c:pt idx="13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040A-46CE-B4EC-B393E96E2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2417120"/>
        <c:axId val="452414496"/>
      </c:barChart>
      <c:dateAx>
        <c:axId val="452417120"/>
        <c:scaling>
          <c:orientation val="minMax"/>
        </c:scaling>
        <c:delete val="1"/>
        <c:axPos val="b"/>
        <c:numFmt formatCode="mmm\ yyyy" sourceLinked="1"/>
        <c:majorTickMark val="none"/>
        <c:minorTickMark val="none"/>
        <c:tickLblPos val="nextTo"/>
        <c:crossAx val="452414496"/>
        <c:crosses val="autoZero"/>
        <c:auto val="1"/>
        <c:lblOffset val="100"/>
        <c:baseTimeUnit val="months"/>
        <c:majorUnit val="1"/>
        <c:majorTimeUnit val="days"/>
      </c:dateAx>
      <c:valAx>
        <c:axId val="452414496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prstDash val="lgDash"/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41712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883005566333188E-2"/>
          <c:y val="8.2862523540489647E-2"/>
          <c:w val="0.90979332293608228"/>
          <c:h val="0.757690288713910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40A-46CE-B4EC-B393E96E295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40A-46CE-B4EC-B393E96E295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40A-46CE-B4EC-B393E96E295C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40A-46CE-B4EC-B393E96E295C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40A-46CE-B4EC-B393E96E295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40A-46CE-B4EC-B393E96E295C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040A-46CE-B4EC-B393E96E295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040A-46CE-B4EC-B393E96E295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040A-46CE-B4EC-B393E96E295C}"/>
              </c:ext>
            </c:extLst>
          </c:dPt>
          <c:cat>
            <c:numRef>
              <c:f>Sheet1!$A$2:$A$15</c:f>
              <c:numCache>
                <c:formatCode>mmm\ yyyy</c:formatCode>
                <c:ptCount val="14"/>
                <c:pt idx="0">
                  <c:v>44105</c:v>
                </c:pt>
                <c:pt idx="1">
                  <c:v>44136</c:v>
                </c:pt>
                <c:pt idx="2">
                  <c:v>44166</c:v>
                </c:pt>
                <c:pt idx="3">
                  <c:v>44197</c:v>
                </c:pt>
                <c:pt idx="4">
                  <c:v>44228</c:v>
                </c:pt>
                <c:pt idx="5">
                  <c:v>44256</c:v>
                </c:pt>
                <c:pt idx="6">
                  <c:v>44287</c:v>
                </c:pt>
                <c:pt idx="7">
                  <c:v>44317</c:v>
                </c:pt>
                <c:pt idx="8">
                  <c:v>44348</c:v>
                </c:pt>
                <c:pt idx="9">
                  <c:v>44378</c:v>
                </c:pt>
                <c:pt idx="10">
                  <c:v>44409</c:v>
                </c:pt>
                <c:pt idx="11">
                  <c:v>44440</c:v>
                </c:pt>
                <c:pt idx="12">
                  <c:v>44470</c:v>
                </c:pt>
                <c:pt idx="13">
                  <c:v>44501</c:v>
                </c:pt>
              </c:numCache>
            </c:numRef>
          </c:cat>
          <c:val>
            <c:numRef>
              <c:f>Sheet1!$B$2:$B$15</c:f>
              <c:numCache>
                <c:formatCode>0.00%</c:formatCode>
                <c:ptCount val="14"/>
                <c:pt idx="0">
                  <c:v>0.6</c:v>
                </c:pt>
                <c:pt idx="1">
                  <c:v>0.7</c:v>
                </c:pt>
                <c:pt idx="2">
                  <c:v>0.4</c:v>
                </c:pt>
                <c:pt idx="3">
                  <c:v>0.4</c:v>
                </c:pt>
                <c:pt idx="4">
                  <c:v>0.23</c:v>
                </c:pt>
                <c:pt idx="5">
                  <c:v>0.13</c:v>
                </c:pt>
                <c:pt idx="6">
                  <c:v>0.9</c:v>
                </c:pt>
                <c:pt idx="7">
                  <c:v>0.6</c:v>
                </c:pt>
                <c:pt idx="8">
                  <c:v>0.5</c:v>
                </c:pt>
                <c:pt idx="9">
                  <c:v>0.32</c:v>
                </c:pt>
                <c:pt idx="10">
                  <c:v>0.7</c:v>
                </c:pt>
                <c:pt idx="11">
                  <c:v>0.56000000000000005</c:v>
                </c:pt>
                <c:pt idx="12">
                  <c:v>0.89</c:v>
                </c:pt>
                <c:pt idx="13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040A-46CE-B4EC-B393E96E2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2417120"/>
        <c:axId val="452414496"/>
      </c:barChart>
      <c:dateAx>
        <c:axId val="452417120"/>
        <c:scaling>
          <c:orientation val="minMax"/>
        </c:scaling>
        <c:delete val="1"/>
        <c:axPos val="b"/>
        <c:numFmt formatCode="mmm\ yyyy" sourceLinked="1"/>
        <c:majorTickMark val="none"/>
        <c:minorTickMark val="none"/>
        <c:tickLblPos val="nextTo"/>
        <c:crossAx val="452414496"/>
        <c:crosses val="autoZero"/>
        <c:auto val="1"/>
        <c:lblOffset val="100"/>
        <c:baseTimeUnit val="months"/>
        <c:majorUnit val="1"/>
        <c:majorTimeUnit val="days"/>
      </c:dateAx>
      <c:valAx>
        <c:axId val="452414496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prstDash val="lgDash"/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41712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7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571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57150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E4-41EB-A279-24F3CB0B44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571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57150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E4-41EB-A279-24F3CB0B44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571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57150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8E4-41EB-A279-24F3CB0B44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5438448"/>
        <c:axId val="375439104"/>
      </c:lineChart>
      <c:catAx>
        <c:axId val="375438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375439104"/>
        <c:crosses val="autoZero"/>
        <c:auto val="1"/>
        <c:lblAlgn val="ctr"/>
        <c:lblOffset val="100"/>
        <c:noMultiLvlLbl val="0"/>
      </c:catAx>
      <c:valAx>
        <c:axId val="375439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375438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>
              <a:alpha val="50000"/>
            </a:schemeClr>
          </a:solidFill>
          <a:latin typeface="+mj-lt"/>
          <a:cs typeface="Segoe UI Light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2304716648857101E-2"/>
          <c:y val="2.8406154246320089E-2"/>
          <c:w val="0.90944010096989791"/>
          <c:h val="0.8531039748323030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xVal>
          <c:yVal>
            <c:numRef>
              <c:f>Sheet1!$B$2:$B$13</c:f>
              <c:numCache>
                <c:formatCode>General</c:formatCode>
                <c:ptCount val="12"/>
                <c:pt idx="0">
                  <c:v>10</c:v>
                </c:pt>
                <c:pt idx="1">
                  <c:v>15</c:v>
                </c:pt>
                <c:pt idx="2">
                  <c:v>5</c:v>
                </c:pt>
                <c:pt idx="3">
                  <c:v>38</c:v>
                </c:pt>
                <c:pt idx="4">
                  <c:v>25</c:v>
                </c:pt>
                <c:pt idx="5">
                  <c:v>35</c:v>
                </c:pt>
                <c:pt idx="6">
                  <c:v>58</c:v>
                </c:pt>
                <c:pt idx="7">
                  <c:v>48.142857142857103</c:v>
                </c:pt>
                <c:pt idx="8">
                  <c:v>35</c:v>
                </c:pt>
                <c:pt idx="9">
                  <c:v>20</c:v>
                </c:pt>
                <c:pt idx="10">
                  <c:v>35</c:v>
                </c:pt>
                <c:pt idx="11">
                  <c:v>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6C7-40C5-9E6B-86827C2723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xVal>
          <c:yVal>
            <c:numRef>
              <c:f>Sheet1!$C$2:$C$13</c:f>
              <c:numCache>
                <c:formatCode>General</c:formatCode>
                <c:ptCount val="12"/>
                <c:pt idx="0">
                  <c:v>4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15</c:v>
                </c:pt>
                <c:pt idx="5">
                  <c:v>12</c:v>
                </c:pt>
                <c:pt idx="6">
                  <c:v>8</c:v>
                </c:pt>
                <c:pt idx="7">
                  <c:v>70</c:v>
                </c:pt>
                <c:pt idx="8">
                  <c:v>51.535714285714299</c:v>
                </c:pt>
                <c:pt idx="9">
                  <c:v>65</c:v>
                </c:pt>
                <c:pt idx="10">
                  <c:v>75</c:v>
                </c:pt>
                <c:pt idx="11">
                  <c:v>69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6C7-40C5-9E6B-86827C2723F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xVal>
          <c:yVal>
            <c:numRef>
              <c:f>Sheet1!$D$2:$D$13</c:f>
              <c:numCache>
                <c:formatCode>General</c:formatCode>
                <c:ptCount val="12"/>
                <c:pt idx="0">
                  <c:v>3</c:v>
                </c:pt>
                <c:pt idx="1">
                  <c:v>5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8</c:v>
                </c:pt>
                <c:pt idx="6">
                  <c:v>15</c:v>
                </c:pt>
                <c:pt idx="7">
                  <c:v>60.714285714285701</c:v>
                </c:pt>
                <c:pt idx="8">
                  <c:v>80</c:v>
                </c:pt>
                <c:pt idx="9">
                  <c:v>80</c:v>
                </c:pt>
                <c:pt idx="10">
                  <c:v>85.999999999999901</c:v>
                </c:pt>
                <c:pt idx="11">
                  <c:v>94.428571428571402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6C7-40C5-9E6B-86827C2723F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xVal>
          <c:yVal>
            <c:numRef>
              <c:f>Sheet1!$E$2:$E$13</c:f>
              <c:numCache>
                <c:formatCode>General</c:formatCode>
                <c:ptCount val="12"/>
                <c:pt idx="0">
                  <c:v>10</c:v>
                </c:pt>
                <c:pt idx="1">
                  <c:v>15</c:v>
                </c:pt>
                <c:pt idx="2">
                  <c:v>5</c:v>
                </c:pt>
                <c:pt idx="3">
                  <c:v>38</c:v>
                </c:pt>
                <c:pt idx="4">
                  <c:v>25</c:v>
                </c:pt>
                <c:pt idx="5">
                  <c:v>35</c:v>
                </c:pt>
                <c:pt idx="6">
                  <c:v>58</c:v>
                </c:pt>
                <c:pt idx="7">
                  <c:v>48.142857142857103</c:v>
                </c:pt>
                <c:pt idx="8">
                  <c:v>35</c:v>
                </c:pt>
                <c:pt idx="9">
                  <c:v>20</c:v>
                </c:pt>
                <c:pt idx="10">
                  <c:v>35</c:v>
                </c:pt>
                <c:pt idx="11">
                  <c:v>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46C7-40C5-9E6B-86827C2723F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xVal>
          <c:yVal>
            <c:numRef>
              <c:f>Sheet1!$F$2:$F$13</c:f>
              <c:numCache>
                <c:formatCode>General</c:formatCode>
                <c:ptCount val="12"/>
                <c:pt idx="0">
                  <c:v>4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15</c:v>
                </c:pt>
                <c:pt idx="5">
                  <c:v>12</c:v>
                </c:pt>
                <c:pt idx="6">
                  <c:v>8</c:v>
                </c:pt>
                <c:pt idx="7">
                  <c:v>70</c:v>
                </c:pt>
                <c:pt idx="8">
                  <c:v>51.535714285714299</c:v>
                </c:pt>
                <c:pt idx="9">
                  <c:v>65</c:v>
                </c:pt>
                <c:pt idx="10">
                  <c:v>75</c:v>
                </c:pt>
                <c:pt idx="11">
                  <c:v>69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46C7-40C5-9E6B-86827C2723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600864"/>
        <c:axId val="47603584"/>
      </c:scatterChart>
      <c:valAx>
        <c:axId val="476008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65000"/>
                <a:alpha val="4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pPr>
            <a:endParaRPr lang="en-US"/>
          </a:p>
        </c:txPr>
        <c:crossAx val="47603584"/>
        <c:crosses val="autoZero"/>
        <c:crossBetween val="midCat"/>
      </c:valAx>
      <c:valAx>
        <c:axId val="476035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65000"/>
                <a:alpha val="4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pPr>
            <a:endParaRPr lang="en-US"/>
          </a:p>
        </c:txPr>
        <c:crossAx val="47600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90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597043315205898E-2"/>
          <c:y val="3.3329338478240142E-2"/>
          <c:w val="0.92880591336958818"/>
          <c:h val="0.9333413230435196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alpha val="2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720-4E96-9B3D-755F31C92425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720-4E96-9B3D-755F31C9242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20-4E96-9B3D-755F31C924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F09-4596-BB2D-954E792AE0C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F09-4596-BB2D-954E792AE0C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F09-4596-BB2D-954E792AE0C2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F09-4596-BB2D-954E792AE0C2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30</c:v>
                </c:pt>
                <c:pt idx="2">
                  <c:v>20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F09-4596-BB2D-954E792AE0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597043315205898E-2"/>
          <c:y val="3.3329338478240142E-2"/>
          <c:w val="0.92880591336958818"/>
          <c:h val="0.9333413230435196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bg1">
                  <a:alpha val="2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8F3-42D8-B653-1AC8478753C6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8F3-42D8-B653-1AC8478753C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8F3-42D8-B653-1AC8478753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2.526304354836794E-2"/>
          <c:y val="3.7735817827314645E-2"/>
          <c:w val="0.9531937477300475"/>
          <c:h val="0.93153524734055848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Category A</c:v>
                </c:pt>
              </c:strCache>
            </c:strRef>
          </c:tx>
          <c:spPr>
            <a:noFill/>
          </c:spPr>
          <c:cat>
            <c:numRef>
              <c:f>Sheet1!$A$2:$A$30</c:f>
              <c:numCache>
                <c:formatCode>m/d/yyyy</c:formatCode>
                <c:ptCount val="29"/>
                <c:pt idx="0">
                  <c:v>42268</c:v>
                </c:pt>
                <c:pt idx="1">
                  <c:v>42269</c:v>
                </c:pt>
                <c:pt idx="2">
                  <c:v>42270</c:v>
                </c:pt>
                <c:pt idx="3">
                  <c:v>42271</c:v>
                </c:pt>
                <c:pt idx="4">
                  <c:v>42272</c:v>
                </c:pt>
                <c:pt idx="5">
                  <c:v>42273</c:v>
                </c:pt>
                <c:pt idx="6">
                  <c:v>42274</c:v>
                </c:pt>
                <c:pt idx="7">
                  <c:v>42275</c:v>
                </c:pt>
                <c:pt idx="8">
                  <c:v>42276</c:v>
                </c:pt>
                <c:pt idx="9">
                  <c:v>42277</c:v>
                </c:pt>
                <c:pt idx="10">
                  <c:v>42278</c:v>
                </c:pt>
                <c:pt idx="11">
                  <c:v>42279</c:v>
                </c:pt>
                <c:pt idx="12">
                  <c:v>42280</c:v>
                </c:pt>
                <c:pt idx="13">
                  <c:v>42281</c:v>
                </c:pt>
                <c:pt idx="14">
                  <c:v>42282</c:v>
                </c:pt>
                <c:pt idx="15">
                  <c:v>42283</c:v>
                </c:pt>
                <c:pt idx="16">
                  <c:v>42284</c:v>
                </c:pt>
                <c:pt idx="17">
                  <c:v>42285</c:v>
                </c:pt>
                <c:pt idx="18">
                  <c:v>42286</c:v>
                </c:pt>
                <c:pt idx="19">
                  <c:v>42287</c:v>
                </c:pt>
                <c:pt idx="20">
                  <c:v>42288</c:v>
                </c:pt>
                <c:pt idx="21">
                  <c:v>42289</c:v>
                </c:pt>
                <c:pt idx="22">
                  <c:v>42290</c:v>
                </c:pt>
                <c:pt idx="23">
                  <c:v>42291</c:v>
                </c:pt>
                <c:pt idx="24">
                  <c:v>42292</c:v>
                </c:pt>
                <c:pt idx="25">
                  <c:v>42293</c:v>
                </c:pt>
                <c:pt idx="26">
                  <c:v>42294</c:v>
                </c:pt>
                <c:pt idx="27">
                  <c:v>42295</c:v>
                </c:pt>
                <c:pt idx="28">
                  <c:v>42296</c:v>
                </c:pt>
              </c:numCache>
            </c:numRef>
          </c:cat>
          <c:val>
            <c:numRef>
              <c:f>Sheet1!$B$2:$B$30</c:f>
              <c:numCache>
                <c:formatCode>General</c:formatCode>
                <c:ptCount val="29"/>
                <c:pt idx="0">
                  <c:v>5</c:v>
                </c:pt>
                <c:pt idx="1">
                  <c:v>5</c:v>
                </c:pt>
                <c:pt idx="2">
                  <c:v>8</c:v>
                </c:pt>
                <c:pt idx="3">
                  <c:v>5</c:v>
                </c:pt>
                <c:pt idx="4">
                  <c:v>9</c:v>
                </c:pt>
                <c:pt idx="5">
                  <c:v>14</c:v>
                </c:pt>
                <c:pt idx="6">
                  <c:v>11</c:v>
                </c:pt>
                <c:pt idx="7">
                  <c:v>16</c:v>
                </c:pt>
                <c:pt idx="8">
                  <c:v>14</c:v>
                </c:pt>
                <c:pt idx="9">
                  <c:v>11</c:v>
                </c:pt>
                <c:pt idx="10">
                  <c:v>7</c:v>
                </c:pt>
                <c:pt idx="11">
                  <c:v>14</c:v>
                </c:pt>
                <c:pt idx="12">
                  <c:v>20</c:v>
                </c:pt>
                <c:pt idx="13">
                  <c:v>22</c:v>
                </c:pt>
                <c:pt idx="14">
                  <c:v>28</c:v>
                </c:pt>
                <c:pt idx="15">
                  <c:v>33</c:v>
                </c:pt>
                <c:pt idx="16">
                  <c:v>56</c:v>
                </c:pt>
                <c:pt idx="17">
                  <c:v>144</c:v>
                </c:pt>
                <c:pt idx="18">
                  <c:v>134</c:v>
                </c:pt>
                <c:pt idx="19">
                  <c:v>104</c:v>
                </c:pt>
                <c:pt idx="20">
                  <c:v>110</c:v>
                </c:pt>
                <c:pt idx="21">
                  <c:v>60</c:v>
                </c:pt>
                <c:pt idx="22">
                  <c:v>45</c:v>
                </c:pt>
                <c:pt idx="23">
                  <c:v>50</c:v>
                </c:pt>
                <c:pt idx="24">
                  <c:v>40</c:v>
                </c:pt>
                <c:pt idx="25">
                  <c:v>22</c:v>
                </c:pt>
                <c:pt idx="26">
                  <c:v>12</c:v>
                </c:pt>
                <c:pt idx="27">
                  <c:v>8</c:v>
                </c:pt>
                <c:pt idx="2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8D-45DD-9B9D-CFEC452C584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Category B Fill</c:v>
                </c:pt>
              </c:strCache>
            </c:strRef>
          </c:tx>
          <c:spPr>
            <a:noFill/>
          </c:spPr>
          <c:cat>
            <c:numRef>
              <c:f>Sheet1!$A$2:$A$30</c:f>
              <c:numCache>
                <c:formatCode>m/d/yyyy</c:formatCode>
                <c:ptCount val="29"/>
                <c:pt idx="0">
                  <c:v>42268</c:v>
                </c:pt>
                <c:pt idx="1">
                  <c:v>42269</c:v>
                </c:pt>
                <c:pt idx="2">
                  <c:v>42270</c:v>
                </c:pt>
                <c:pt idx="3">
                  <c:v>42271</c:v>
                </c:pt>
                <c:pt idx="4">
                  <c:v>42272</c:v>
                </c:pt>
                <c:pt idx="5">
                  <c:v>42273</c:v>
                </c:pt>
                <c:pt idx="6">
                  <c:v>42274</c:v>
                </c:pt>
                <c:pt idx="7">
                  <c:v>42275</c:v>
                </c:pt>
                <c:pt idx="8">
                  <c:v>42276</c:v>
                </c:pt>
                <c:pt idx="9">
                  <c:v>42277</c:v>
                </c:pt>
                <c:pt idx="10">
                  <c:v>42278</c:v>
                </c:pt>
                <c:pt idx="11">
                  <c:v>42279</c:v>
                </c:pt>
                <c:pt idx="12">
                  <c:v>42280</c:v>
                </c:pt>
                <c:pt idx="13">
                  <c:v>42281</c:v>
                </c:pt>
                <c:pt idx="14">
                  <c:v>42282</c:v>
                </c:pt>
                <c:pt idx="15">
                  <c:v>42283</c:v>
                </c:pt>
                <c:pt idx="16">
                  <c:v>42284</c:v>
                </c:pt>
                <c:pt idx="17">
                  <c:v>42285</c:v>
                </c:pt>
                <c:pt idx="18">
                  <c:v>42286</c:v>
                </c:pt>
                <c:pt idx="19">
                  <c:v>42287</c:v>
                </c:pt>
                <c:pt idx="20">
                  <c:v>42288</c:v>
                </c:pt>
                <c:pt idx="21">
                  <c:v>42289</c:v>
                </c:pt>
                <c:pt idx="22">
                  <c:v>42290</c:v>
                </c:pt>
                <c:pt idx="23">
                  <c:v>42291</c:v>
                </c:pt>
                <c:pt idx="24">
                  <c:v>42292</c:v>
                </c:pt>
                <c:pt idx="25">
                  <c:v>42293</c:v>
                </c:pt>
                <c:pt idx="26">
                  <c:v>42294</c:v>
                </c:pt>
                <c:pt idx="27">
                  <c:v>42295</c:v>
                </c:pt>
                <c:pt idx="28">
                  <c:v>42296</c:v>
                </c:pt>
              </c:numCache>
            </c:numRef>
          </c:cat>
          <c:val>
            <c:numRef>
              <c:f>Sheet1!$E$2:$E$30</c:f>
              <c:numCache>
                <c:formatCode>General</c:formatCode>
                <c:ptCount val="29"/>
                <c:pt idx="0">
                  <c:v>10</c:v>
                </c:pt>
                <c:pt idx="1">
                  <c:v>2</c:v>
                </c:pt>
                <c:pt idx="2">
                  <c:v>2</c:v>
                </c:pt>
                <c:pt idx="3">
                  <c:v>8</c:v>
                </c:pt>
                <c:pt idx="4">
                  <c:v>13</c:v>
                </c:pt>
                <c:pt idx="5">
                  <c:v>20</c:v>
                </c:pt>
                <c:pt idx="6">
                  <c:v>19</c:v>
                </c:pt>
                <c:pt idx="7">
                  <c:v>34</c:v>
                </c:pt>
                <c:pt idx="8">
                  <c:v>12</c:v>
                </c:pt>
                <c:pt idx="9">
                  <c:v>40</c:v>
                </c:pt>
                <c:pt idx="10">
                  <c:v>22</c:v>
                </c:pt>
                <c:pt idx="11">
                  <c:v>35</c:v>
                </c:pt>
                <c:pt idx="12">
                  <c:v>35</c:v>
                </c:pt>
                <c:pt idx="13">
                  <c:v>30</c:v>
                </c:pt>
                <c:pt idx="14">
                  <c:v>33</c:v>
                </c:pt>
                <c:pt idx="15">
                  <c:v>40</c:v>
                </c:pt>
                <c:pt idx="16">
                  <c:v>80</c:v>
                </c:pt>
                <c:pt idx="17">
                  <c:v>105</c:v>
                </c:pt>
                <c:pt idx="18">
                  <c:v>80</c:v>
                </c:pt>
                <c:pt idx="19">
                  <c:v>70</c:v>
                </c:pt>
                <c:pt idx="20">
                  <c:v>40</c:v>
                </c:pt>
                <c:pt idx="21">
                  <c:v>30</c:v>
                </c:pt>
                <c:pt idx="22">
                  <c:v>35</c:v>
                </c:pt>
                <c:pt idx="23">
                  <c:v>39</c:v>
                </c:pt>
                <c:pt idx="24">
                  <c:v>37</c:v>
                </c:pt>
                <c:pt idx="25">
                  <c:v>45</c:v>
                </c:pt>
                <c:pt idx="26">
                  <c:v>30</c:v>
                </c:pt>
                <c:pt idx="27">
                  <c:v>25</c:v>
                </c:pt>
                <c:pt idx="28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8D-45DD-9B9D-CFEC452C58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49360232"/>
        <c:axId val="-2049437480"/>
      </c:area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Category A Fill</c:v>
                </c:pt>
              </c:strCache>
            </c:strRef>
          </c:tx>
          <c:spPr>
            <a:ln w="19050"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 w="3175">
                <a:solidFill>
                  <a:schemeClr val="accent2"/>
                </a:solidFill>
              </a:ln>
            </c:spPr>
          </c:marker>
          <c:cat>
            <c:numRef>
              <c:f>Sheet1!$A$2:$A$30</c:f>
              <c:numCache>
                <c:formatCode>m/d/yyyy</c:formatCode>
                <c:ptCount val="29"/>
                <c:pt idx="0">
                  <c:v>42268</c:v>
                </c:pt>
                <c:pt idx="1">
                  <c:v>42269</c:v>
                </c:pt>
                <c:pt idx="2">
                  <c:v>42270</c:v>
                </c:pt>
                <c:pt idx="3">
                  <c:v>42271</c:v>
                </c:pt>
                <c:pt idx="4">
                  <c:v>42272</c:v>
                </c:pt>
                <c:pt idx="5">
                  <c:v>42273</c:v>
                </c:pt>
                <c:pt idx="6">
                  <c:v>42274</c:v>
                </c:pt>
                <c:pt idx="7">
                  <c:v>42275</c:v>
                </c:pt>
                <c:pt idx="8">
                  <c:v>42276</c:v>
                </c:pt>
                <c:pt idx="9">
                  <c:v>42277</c:v>
                </c:pt>
                <c:pt idx="10">
                  <c:v>42278</c:v>
                </c:pt>
                <c:pt idx="11">
                  <c:v>42279</c:v>
                </c:pt>
                <c:pt idx="12">
                  <c:v>42280</c:v>
                </c:pt>
                <c:pt idx="13">
                  <c:v>42281</c:v>
                </c:pt>
                <c:pt idx="14">
                  <c:v>42282</c:v>
                </c:pt>
                <c:pt idx="15">
                  <c:v>42283</c:v>
                </c:pt>
                <c:pt idx="16">
                  <c:v>42284</c:v>
                </c:pt>
                <c:pt idx="17">
                  <c:v>42285</c:v>
                </c:pt>
                <c:pt idx="18">
                  <c:v>42286</c:v>
                </c:pt>
                <c:pt idx="19">
                  <c:v>42287</c:v>
                </c:pt>
                <c:pt idx="20">
                  <c:v>42288</c:v>
                </c:pt>
                <c:pt idx="21">
                  <c:v>42289</c:v>
                </c:pt>
                <c:pt idx="22">
                  <c:v>42290</c:v>
                </c:pt>
                <c:pt idx="23">
                  <c:v>42291</c:v>
                </c:pt>
                <c:pt idx="24">
                  <c:v>42292</c:v>
                </c:pt>
                <c:pt idx="25">
                  <c:v>42293</c:v>
                </c:pt>
                <c:pt idx="26">
                  <c:v>42294</c:v>
                </c:pt>
                <c:pt idx="27">
                  <c:v>42295</c:v>
                </c:pt>
                <c:pt idx="28">
                  <c:v>42296</c:v>
                </c:pt>
              </c:numCache>
            </c:numRef>
          </c:cat>
          <c:val>
            <c:numRef>
              <c:f>Sheet1!$C$2:$C$30</c:f>
              <c:numCache>
                <c:formatCode>General</c:formatCode>
                <c:ptCount val="29"/>
                <c:pt idx="0">
                  <c:v>5</c:v>
                </c:pt>
                <c:pt idx="1">
                  <c:v>5</c:v>
                </c:pt>
                <c:pt idx="2">
                  <c:v>8</c:v>
                </c:pt>
                <c:pt idx="3">
                  <c:v>5</c:v>
                </c:pt>
                <c:pt idx="4">
                  <c:v>9</c:v>
                </c:pt>
                <c:pt idx="5">
                  <c:v>14</c:v>
                </c:pt>
                <c:pt idx="6">
                  <c:v>11</c:v>
                </c:pt>
                <c:pt idx="7">
                  <c:v>16</c:v>
                </c:pt>
                <c:pt idx="8">
                  <c:v>14</c:v>
                </c:pt>
                <c:pt idx="9">
                  <c:v>11</c:v>
                </c:pt>
                <c:pt idx="10">
                  <c:v>7</c:v>
                </c:pt>
                <c:pt idx="11">
                  <c:v>14</c:v>
                </c:pt>
                <c:pt idx="12">
                  <c:v>20</c:v>
                </c:pt>
                <c:pt idx="13">
                  <c:v>22</c:v>
                </c:pt>
                <c:pt idx="14">
                  <c:v>28</c:v>
                </c:pt>
                <c:pt idx="15">
                  <c:v>33</c:v>
                </c:pt>
                <c:pt idx="16">
                  <c:v>56</c:v>
                </c:pt>
                <c:pt idx="17">
                  <c:v>144</c:v>
                </c:pt>
                <c:pt idx="18">
                  <c:v>134</c:v>
                </c:pt>
                <c:pt idx="19">
                  <c:v>104</c:v>
                </c:pt>
                <c:pt idx="20">
                  <c:v>110</c:v>
                </c:pt>
                <c:pt idx="21">
                  <c:v>60</c:v>
                </c:pt>
                <c:pt idx="22">
                  <c:v>45</c:v>
                </c:pt>
                <c:pt idx="23">
                  <c:v>50</c:v>
                </c:pt>
                <c:pt idx="24">
                  <c:v>40</c:v>
                </c:pt>
                <c:pt idx="25">
                  <c:v>22</c:v>
                </c:pt>
                <c:pt idx="26">
                  <c:v>12</c:v>
                </c:pt>
                <c:pt idx="27">
                  <c:v>8</c:v>
                </c:pt>
                <c:pt idx="28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F8D-45DD-9B9D-CFEC452C584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Category B</c:v>
                </c:pt>
              </c:strCache>
            </c:strRef>
          </c:tx>
          <c:spPr>
            <a:ln w="19050">
              <a:solidFill>
                <a:schemeClr val="accent1"/>
              </a:solidFill>
            </a:ln>
          </c:spPr>
          <c:marker>
            <c:symbol val="circle"/>
            <c:size val="4"/>
            <c:spPr>
              <a:ln w="12700"/>
            </c:spPr>
          </c:marker>
          <c:cat>
            <c:numRef>
              <c:f>Sheet1!$A$2:$A$30</c:f>
              <c:numCache>
                <c:formatCode>m/d/yyyy</c:formatCode>
                <c:ptCount val="29"/>
                <c:pt idx="0">
                  <c:v>42268</c:v>
                </c:pt>
                <c:pt idx="1">
                  <c:v>42269</c:v>
                </c:pt>
                <c:pt idx="2">
                  <c:v>42270</c:v>
                </c:pt>
                <c:pt idx="3">
                  <c:v>42271</c:v>
                </c:pt>
                <c:pt idx="4">
                  <c:v>42272</c:v>
                </c:pt>
                <c:pt idx="5">
                  <c:v>42273</c:v>
                </c:pt>
                <c:pt idx="6">
                  <c:v>42274</c:v>
                </c:pt>
                <c:pt idx="7">
                  <c:v>42275</c:v>
                </c:pt>
                <c:pt idx="8">
                  <c:v>42276</c:v>
                </c:pt>
                <c:pt idx="9">
                  <c:v>42277</c:v>
                </c:pt>
                <c:pt idx="10">
                  <c:v>42278</c:v>
                </c:pt>
                <c:pt idx="11">
                  <c:v>42279</c:v>
                </c:pt>
                <c:pt idx="12">
                  <c:v>42280</c:v>
                </c:pt>
                <c:pt idx="13">
                  <c:v>42281</c:v>
                </c:pt>
                <c:pt idx="14">
                  <c:v>42282</c:v>
                </c:pt>
                <c:pt idx="15">
                  <c:v>42283</c:v>
                </c:pt>
                <c:pt idx="16">
                  <c:v>42284</c:v>
                </c:pt>
                <c:pt idx="17">
                  <c:v>42285</c:v>
                </c:pt>
                <c:pt idx="18">
                  <c:v>42286</c:v>
                </c:pt>
                <c:pt idx="19">
                  <c:v>42287</c:v>
                </c:pt>
                <c:pt idx="20">
                  <c:v>42288</c:v>
                </c:pt>
                <c:pt idx="21">
                  <c:v>42289</c:v>
                </c:pt>
                <c:pt idx="22">
                  <c:v>42290</c:v>
                </c:pt>
                <c:pt idx="23">
                  <c:v>42291</c:v>
                </c:pt>
                <c:pt idx="24">
                  <c:v>42292</c:v>
                </c:pt>
                <c:pt idx="25">
                  <c:v>42293</c:v>
                </c:pt>
                <c:pt idx="26">
                  <c:v>42294</c:v>
                </c:pt>
                <c:pt idx="27">
                  <c:v>42295</c:v>
                </c:pt>
                <c:pt idx="28">
                  <c:v>42296</c:v>
                </c:pt>
              </c:numCache>
            </c:numRef>
          </c:cat>
          <c:val>
            <c:numRef>
              <c:f>Sheet1!$D$2:$D$30</c:f>
              <c:numCache>
                <c:formatCode>General</c:formatCode>
                <c:ptCount val="29"/>
                <c:pt idx="0">
                  <c:v>10</c:v>
                </c:pt>
                <c:pt idx="1">
                  <c:v>2</c:v>
                </c:pt>
                <c:pt idx="2">
                  <c:v>2</c:v>
                </c:pt>
                <c:pt idx="3">
                  <c:v>8</c:v>
                </c:pt>
                <c:pt idx="4">
                  <c:v>13</c:v>
                </c:pt>
                <c:pt idx="5">
                  <c:v>20</c:v>
                </c:pt>
                <c:pt idx="6">
                  <c:v>19</c:v>
                </c:pt>
                <c:pt idx="7">
                  <c:v>34</c:v>
                </c:pt>
                <c:pt idx="8">
                  <c:v>12</c:v>
                </c:pt>
                <c:pt idx="9">
                  <c:v>40</c:v>
                </c:pt>
                <c:pt idx="10">
                  <c:v>22</c:v>
                </c:pt>
                <c:pt idx="11">
                  <c:v>35</c:v>
                </c:pt>
                <c:pt idx="12">
                  <c:v>35</c:v>
                </c:pt>
                <c:pt idx="13">
                  <c:v>30</c:v>
                </c:pt>
                <c:pt idx="14">
                  <c:v>33</c:v>
                </c:pt>
                <c:pt idx="15">
                  <c:v>40</c:v>
                </c:pt>
                <c:pt idx="16">
                  <c:v>80</c:v>
                </c:pt>
                <c:pt idx="17">
                  <c:v>105</c:v>
                </c:pt>
                <c:pt idx="18">
                  <c:v>80</c:v>
                </c:pt>
                <c:pt idx="19">
                  <c:v>70</c:v>
                </c:pt>
                <c:pt idx="20">
                  <c:v>40</c:v>
                </c:pt>
                <c:pt idx="21">
                  <c:v>30</c:v>
                </c:pt>
                <c:pt idx="22">
                  <c:v>35</c:v>
                </c:pt>
                <c:pt idx="23">
                  <c:v>39</c:v>
                </c:pt>
                <c:pt idx="24">
                  <c:v>37</c:v>
                </c:pt>
                <c:pt idx="25">
                  <c:v>45</c:v>
                </c:pt>
                <c:pt idx="26">
                  <c:v>30</c:v>
                </c:pt>
                <c:pt idx="27">
                  <c:v>25</c:v>
                </c:pt>
                <c:pt idx="28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F8D-45DD-9B9D-CFEC452C58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49360232"/>
        <c:axId val="-2049437480"/>
      </c:lineChart>
      <c:dateAx>
        <c:axId val="-2049360232"/>
        <c:scaling>
          <c:orientation val="minMax"/>
        </c:scaling>
        <c:delete val="1"/>
        <c:axPos val="b"/>
        <c:numFmt formatCode="m/d/yyyy" sourceLinked="1"/>
        <c:majorTickMark val="none"/>
        <c:minorTickMark val="none"/>
        <c:tickLblPos val="nextTo"/>
        <c:crossAx val="-2049437480"/>
        <c:crosses val="autoZero"/>
        <c:auto val="1"/>
        <c:lblOffset val="100"/>
        <c:baseTimeUnit val="days"/>
        <c:majorUnit val="7"/>
        <c:majorTimeUnit val="days"/>
      </c:dateAx>
      <c:valAx>
        <c:axId val="-2049437480"/>
        <c:scaling>
          <c:orientation val="minMax"/>
          <c:max val="160"/>
        </c:scaling>
        <c:delete val="1"/>
        <c:axPos val="l"/>
        <c:numFmt formatCode="General" sourceLinked="1"/>
        <c:majorTickMark val="none"/>
        <c:minorTickMark val="none"/>
        <c:tickLblPos val="nextTo"/>
        <c:crossAx val="-2049360232"/>
        <c:crosses val="autoZero"/>
        <c:crossBetween val="midCat"/>
        <c:majorUnit val="40"/>
      </c:valAx>
      <c:spPr>
        <a:ln>
          <a:noFill/>
        </a:ln>
      </c:spPr>
    </c:plotArea>
    <c:plotVisOnly val="1"/>
    <c:dispBlanksAs val="zero"/>
    <c:showDLblsOverMax val="0"/>
  </c:chart>
  <c:spPr>
    <a:ln>
      <a:noFill/>
    </a:ln>
  </c:spPr>
  <c:txPr>
    <a:bodyPr/>
    <a:lstStyle/>
    <a:p>
      <a:pPr>
        <a:defRPr sz="1000">
          <a:solidFill>
            <a:schemeClr val="tx1">
              <a:lumMod val="65000"/>
              <a:lumOff val="35000"/>
            </a:schemeClr>
          </a:solidFill>
          <a:latin typeface="Montserrat Light"/>
          <a:cs typeface="Montserrat Light"/>
        </a:defRPr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395607606997336E-2"/>
          <c:y val="3.8933690657474936E-2"/>
          <c:w val="0.94260439239300264"/>
          <c:h val="0.859460803221268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ADBBB"/>
            </a:solidFill>
            <a:ln>
              <a:noFill/>
            </a:ln>
            <a:effectLst/>
          </c:spPr>
          <c:invertIfNegative val="1"/>
          <c:dPt>
            <c:idx val="0"/>
            <c:invertIfNegative val="1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0F5-4982-BC8F-29734A53FF94}"/>
              </c:ext>
            </c:extLst>
          </c:dPt>
          <c:dPt>
            <c:idx val="1"/>
            <c:invertIfNegative val="1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0F5-4982-BC8F-29734A53FF94}"/>
              </c:ext>
            </c:extLst>
          </c:dPt>
          <c:dPt>
            <c:idx val="2"/>
            <c:invertIfNegative val="1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0F5-4982-BC8F-29734A53FF94}"/>
              </c:ext>
            </c:extLst>
          </c:dPt>
          <c:dPt>
            <c:idx val="3"/>
            <c:invertIfNegative val="1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0F5-4982-BC8F-29734A53FF94}"/>
              </c:ext>
            </c:extLst>
          </c:dPt>
          <c:dPt>
            <c:idx val="4"/>
            <c:invertIfNegative val="1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0F5-4982-BC8F-29734A53FF94}"/>
              </c:ext>
            </c:extLst>
          </c:dPt>
          <c:cat>
            <c:strRef>
              <c:f>Sheet1!$A$2:$A$6</c:f>
              <c:strCache>
                <c:ptCount val="5"/>
                <c:pt idx="0">
                  <c:v>Jan</c:v>
                </c:pt>
                <c:pt idx="1">
                  <c:v>Feb</c:v>
                </c:pt>
                <c:pt idx="2">
                  <c:v>Ma</c:v>
                </c:pt>
                <c:pt idx="3">
                  <c:v>Apr</c:v>
                </c:pt>
                <c:pt idx="4">
                  <c:v>Mei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7</c:v>
                </c:pt>
                <c:pt idx="4">
                  <c:v>4.9000000000000004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1ADBBB"/>
                  </a:solidFill>
                  <a:ln>
                    <a:noFill/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A-E0F5-4982-BC8F-29734A53FF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4714512"/>
        <c:axId val="-4722128"/>
      </c:barChart>
      <c:catAx>
        <c:axId val="-4714512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alpha val="22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alpha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Segoe UI Light" panose="020B0502040204020203" pitchFamily="34" charset="0"/>
              </a:defRPr>
            </a:pPr>
            <a:endParaRPr lang="en-US"/>
          </a:p>
        </c:txPr>
        <c:crossAx val="-4722128"/>
        <c:crosses val="autoZero"/>
        <c:auto val="1"/>
        <c:lblAlgn val="ctr"/>
        <c:lblOffset val="100"/>
        <c:noMultiLvlLbl val="0"/>
      </c:catAx>
      <c:valAx>
        <c:axId val="-47221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alpha val="4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Segoe UI Light" panose="020B0502040204020203" pitchFamily="34" charset="0"/>
              </a:defRPr>
            </a:pPr>
            <a:endParaRPr lang="en-US"/>
          </a:p>
        </c:txPr>
        <c:crossAx val="-4714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solidFill>
            <a:schemeClr val="tx1"/>
          </a:solidFill>
          <a:latin typeface="+mn-lt"/>
          <a:ea typeface="Open Sans Light" panose="020B0306030504020204" pitchFamily="34" charset="0"/>
          <a:cs typeface="Segoe UI Light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009588997098678"/>
          <c:y val="0.1767356419510922"/>
          <c:w val="0.78497699996788206"/>
          <c:h val="0.605293706602885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3.3</c:v>
                </c:pt>
                <c:pt idx="1">
                  <c:v>3.5</c:v>
                </c:pt>
                <c:pt idx="2">
                  <c:v>3.8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C7-421A-B5B8-3F55E287F3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2.6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C7-421A-B5B8-3F55E287F37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9EC7-421A-B5B8-3F55E287F3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0002160"/>
        <c:axId val="930000848"/>
      </c:barChart>
      <c:catAx>
        <c:axId val="930002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alpha val="2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000848"/>
        <c:crosses val="autoZero"/>
        <c:auto val="1"/>
        <c:lblAlgn val="ctr"/>
        <c:lblOffset val="100"/>
        <c:noMultiLvlLbl val="0"/>
      </c:catAx>
      <c:valAx>
        <c:axId val="930000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002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ayout>
        <c:manualLayout>
          <c:xMode val="edge"/>
          <c:yMode val="edge"/>
          <c:x val="0.38910288003654353"/>
          <c:y val="0.9148212000667475"/>
          <c:w val="0.33224383885808301"/>
          <c:h val="5.60426953874130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395607606997336E-2"/>
          <c:y val="3.8933690657474936E-2"/>
          <c:w val="0.94260439239300264"/>
          <c:h val="0.859460803221268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D84-4C78-A4E1-F0D1F9FABD5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D84-4C78-A4E1-F0D1F9FABD5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D84-4C78-A4E1-F0D1F9FABD5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D84-4C78-A4E1-F0D1F9FABD5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D84-4C78-A4E1-F0D1F9FABD5B}"/>
              </c:ext>
            </c:extLst>
          </c:dPt>
          <c:cat>
            <c:numRef>
              <c:f>Sheet1!$A$2:$A$6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7</c:v>
                </c:pt>
                <c:pt idx="4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D84-4C78-A4E1-F0D1F9FABD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4714512"/>
        <c:axId val="-4722128"/>
      </c:barChart>
      <c:catAx>
        <c:axId val="-4714512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alpha val="20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  <a:alpha val="2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Segoe UI Light" panose="020B0502040204020203" pitchFamily="34" charset="0"/>
              </a:defRPr>
            </a:pPr>
            <a:endParaRPr lang="en-US"/>
          </a:p>
        </c:txPr>
        <c:crossAx val="-4722128"/>
        <c:crosses val="autoZero"/>
        <c:auto val="1"/>
        <c:lblAlgn val="ctr"/>
        <c:lblOffset val="100"/>
        <c:noMultiLvlLbl val="0"/>
      </c:catAx>
      <c:valAx>
        <c:axId val="-47221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75000"/>
                <a:alpha val="2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Open Sans Light" panose="020B0306030504020204" pitchFamily="34" charset="0"/>
                <a:cs typeface="Segoe UI Light" panose="020B0502040204020203" pitchFamily="34" charset="0"/>
              </a:defRPr>
            </a:pPr>
            <a:endParaRPr lang="en-US"/>
          </a:p>
        </c:txPr>
        <c:crossAx val="-4714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solidFill>
            <a:schemeClr val="bg1"/>
          </a:solidFill>
          <a:latin typeface="+mn-lt"/>
          <a:ea typeface="Open Sans Light" panose="020B0306030504020204" pitchFamily="34" charset="0"/>
          <a:cs typeface="Segoe UI Light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Category A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>
                  <a:lumMod val="85000"/>
                </a:schemeClr>
              </a:solidFill>
            </a:ln>
          </c:spPr>
          <c:cat>
            <c:numRef>
              <c:f>Sheet1!$A$2:$A$30</c:f>
              <c:numCache>
                <c:formatCode>m/d/yyyy</c:formatCode>
                <c:ptCount val="29"/>
                <c:pt idx="0">
                  <c:v>42268</c:v>
                </c:pt>
                <c:pt idx="1">
                  <c:v>42269</c:v>
                </c:pt>
                <c:pt idx="2">
                  <c:v>42270</c:v>
                </c:pt>
                <c:pt idx="3">
                  <c:v>42271</c:v>
                </c:pt>
                <c:pt idx="4">
                  <c:v>42272</c:v>
                </c:pt>
                <c:pt idx="5">
                  <c:v>42273</c:v>
                </c:pt>
                <c:pt idx="6">
                  <c:v>42274</c:v>
                </c:pt>
                <c:pt idx="7">
                  <c:v>42275</c:v>
                </c:pt>
                <c:pt idx="8">
                  <c:v>42276</c:v>
                </c:pt>
                <c:pt idx="9">
                  <c:v>42277</c:v>
                </c:pt>
                <c:pt idx="10">
                  <c:v>42278</c:v>
                </c:pt>
                <c:pt idx="11">
                  <c:v>42279</c:v>
                </c:pt>
                <c:pt idx="12">
                  <c:v>42280</c:v>
                </c:pt>
                <c:pt idx="13">
                  <c:v>42281</c:v>
                </c:pt>
                <c:pt idx="14">
                  <c:v>42282</c:v>
                </c:pt>
                <c:pt idx="15">
                  <c:v>42283</c:v>
                </c:pt>
                <c:pt idx="16">
                  <c:v>42284</c:v>
                </c:pt>
                <c:pt idx="17">
                  <c:v>42285</c:v>
                </c:pt>
                <c:pt idx="18">
                  <c:v>42286</c:v>
                </c:pt>
                <c:pt idx="19">
                  <c:v>42287</c:v>
                </c:pt>
                <c:pt idx="20">
                  <c:v>42288</c:v>
                </c:pt>
                <c:pt idx="21">
                  <c:v>42289</c:v>
                </c:pt>
                <c:pt idx="22">
                  <c:v>42290</c:v>
                </c:pt>
                <c:pt idx="23">
                  <c:v>42291</c:v>
                </c:pt>
                <c:pt idx="24">
                  <c:v>42292</c:v>
                </c:pt>
                <c:pt idx="25">
                  <c:v>42293</c:v>
                </c:pt>
                <c:pt idx="26">
                  <c:v>42294</c:v>
                </c:pt>
                <c:pt idx="27">
                  <c:v>42295</c:v>
                </c:pt>
                <c:pt idx="28">
                  <c:v>42296</c:v>
                </c:pt>
              </c:numCache>
            </c:numRef>
          </c:cat>
          <c:val>
            <c:numRef>
              <c:f>Sheet1!$B$2:$B$30</c:f>
              <c:numCache>
                <c:formatCode>General</c:formatCode>
                <c:ptCount val="29"/>
                <c:pt idx="0">
                  <c:v>5</c:v>
                </c:pt>
                <c:pt idx="1">
                  <c:v>5</c:v>
                </c:pt>
                <c:pt idx="2">
                  <c:v>8</c:v>
                </c:pt>
                <c:pt idx="3">
                  <c:v>5</c:v>
                </c:pt>
                <c:pt idx="4">
                  <c:v>9</c:v>
                </c:pt>
                <c:pt idx="5">
                  <c:v>14</c:v>
                </c:pt>
                <c:pt idx="6">
                  <c:v>11</c:v>
                </c:pt>
                <c:pt idx="7">
                  <c:v>16</c:v>
                </c:pt>
                <c:pt idx="8">
                  <c:v>14</c:v>
                </c:pt>
                <c:pt idx="9">
                  <c:v>11</c:v>
                </c:pt>
                <c:pt idx="10">
                  <c:v>7</c:v>
                </c:pt>
                <c:pt idx="11">
                  <c:v>14</c:v>
                </c:pt>
                <c:pt idx="12">
                  <c:v>20</c:v>
                </c:pt>
                <c:pt idx="13">
                  <c:v>22</c:v>
                </c:pt>
                <c:pt idx="14">
                  <c:v>28</c:v>
                </c:pt>
                <c:pt idx="15">
                  <c:v>33</c:v>
                </c:pt>
                <c:pt idx="16">
                  <c:v>56</c:v>
                </c:pt>
                <c:pt idx="17">
                  <c:v>144</c:v>
                </c:pt>
                <c:pt idx="18">
                  <c:v>134</c:v>
                </c:pt>
                <c:pt idx="19">
                  <c:v>104</c:v>
                </c:pt>
                <c:pt idx="20">
                  <c:v>110</c:v>
                </c:pt>
                <c:pt idx="21">
                  <c:v>60</c:v>
                </c:pt>
                <c:pt idx="22">
                  <c:v>45</c:v>
                </c:pt>
                <c:pt idx="23">
                  <c:v>50</c:v>
                </c:pt>
                <c:pt idx="24">
                  <c:v>40</c:v>
                </c:pt>
                <c:pt idx="25">
                  <c:v>22</c:v>
                </c:pt>
                <c:pt idx="26">
                  <c:v>12</c:v>
                </c:pt>
                <c:pt idx="27">
                  <c:v>8</c:v>
                </c:pt>
                <c:pt idx="2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B3-4C4C-A2D5-40C25C27B5B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Category B Fill</c:v>
                </c:pt>
              </c:strCache>
            </c:strRef>
          </c:tx>
          <c:spPr>
            <a:solidFill>
              <a:schemeClr val="accent1"/>
            </a:solidFill>
          </c:spPr>
          <c:cat>
            <c:numRef>
              <c:f>Sheet1!$A$2:$A$30</c:f>
              <c:numCache>
                <c:formatCode>m/d/yyyy</c:formatCode>
                <c:ptCount val="29"/>
                <c:pt idx="0">
                  <c:v>42268</c:v>
                </c:pt>
                <c:pt idx="1">
                  <c:v>42269</c:v>
                </c:pt>
                <c:pt idx="2">
                  <c:v>42270</c:v>
                </c:pt>
                <c:pt idx="3">
                  <c:v>42271</c:v>
                </c:pt>
                <c:pt idx="4">
                  <c:v>42272</c:v>
                </c:pt>
                <c:pt idx="5">
                  <c:v>42273</c:v>
                </c:pt>
                <c:pt idx="6">
                  <c:v>42274</c:v>
                </c:pt>
                <c:pt idx="7">
                  <c:v>42275</c:v>
                </c:pt>
                <c:pt idx="8">
                  <c:v>42276</c:v>
                </c:pt>
                <c:pt idx="9">
                  <c:v>42277</c:v>
                </c:pt>
                <c:pt idx="10">
                  <c:v>42278</c:v>
                </c:pt>
                <c:pt idx="11">
                  <c:v>42279</c:v>
                </c:pt>
                <c:pt idx="12">
                  <c:v>42280</c:v>
                </c:pt>
                <c:pt idx="13">
                  <c:v>42281</c:v>
                </c:pt>
                <c:pt idx="14">
                  <c:v>42282</c:v>
                </c:pt>
                <c:pt idx="15">
                  <c:v>42283</c:v>
                </c:pt>
                <c:pt idx="16">
                  <c:v>42284</c:v>
                </c:pt>
                <c:pt idx="17">
                  <c:v>42285</c:v>
                </c:pt>
                <c:pt idx="18">
                  <c:v>42286</c:v>
                </c:pt>
                <c:pt idx="19">
                  <c:v>42287</c:v>
                </c:pt>
                <c:pt idx="20">
                  <c:v>42288</c:v>
                </c:pt>
                <c:pt idx="21">
                  <c:v>42289</c:v>
                </c:pt>
                <c:pt idx="22">
                  <c:v>42290</c:v>
                </c:pt>
                <c:pt idx="23">
                  <c:v>42291</c:v>
                </c:pt>
                <c:pt idx="24">
                  <c:v>42292</c:v>
                </c:pt>
                <c:pt idx="25">
                  <c:v>42293</c:v>
                </c:pt>
                <c:pt idx="26">
                  <c:v>42294</c:v>
                </c:pt>
                <c:pt idx="27">
                  <c:v>42295</c:v>
                </c:pt>
                <c:pt idx="28">
                  <c:v>42296</c:v>
                </c:pt>
              </c:numCache>
            </c:numRef>
          </c:cat>
          <c:val>
            <c:numRef>
              <c:f>Sheet1!$E$2:$E$30</c:f>
              <c:numCache>
                <c:formatCode>General</c:formatCode>
                <c:ptCount val="29"/>
                <c:pt idx="0">
                  <c:v>10</c:v>
                </c:pt>
                <c:pt idx="1">
                  <c:v>2</c:v>
                </c:pt>
                <c:pt idx="2">
                  <c:v>2</c:v>
                </c:pt>
                <c:pt idx="3">
                  <c:v>8</c:v>
                </c:pt>
                <c:pt idx="4">
                  <c:v>13</c:v>
                </c:pt>
                <c:pt idx="5">
                  <c:v>20</c:v>
                </c:pt>
                <c:pt idx="6">
                  <c:v>19</c:v>
                </c:pt>
                <c:pt idx="7">
                  <c:v>34</c:v>
                </c:pt>
                <c:pt idx="8">
                  <c:v>12</c:v>
                </c:pt>
                <c:pt idx="9">
                  <c:v>40</c:v>
                </c:pt>
                <c:pt idx="10">
                  <c:v>22</c:v>
                </c:pt>
                <c:pt idx="11">
                  <c:v>35</c:v>
                </c:pt>
                <c:pt idx="12">
                  <c:v>35</c:v>
                </c:pt>
                <c:pt idx="13">
                  <c:v>30</c:v>
                </c:pt>
                <c:pt idx="14">
                  <c:v>33</c:v>
                </c:pt>
                <c:pt idx="15">
                  <c:v>40</c:v>
                </c:pt>
                <c:pt idx="16">
                  <c:v>80</c:v>
                </c:pt>
                <c:pt idx="17">
                  <c:v>105</c:v>
                </c:pt>
                <c:pt idx="18">
                  <c:v>80</c:v>
                </c:pt>
                <c:pt idx="19">
                  <c:v>70</c:v>
                </c:pt>
                <c:pt idx="20">
                  <c:v>40</c:v>
                </c:pt>
                <c:pt idx="21">
                  <c:v>30</c:v>
                </c:pt>
                <c:pt idx="22">
                  <c:v>35</c:v>
                </c:pt>
                <c:pt idx="23">
                  <c:v>39</c:v>
                </c:pt>
                <c:pt idx="24">
                  <c:v>37</c:v>
                </c:pt>
                <c:pt idx="25">
                  <c:v>45</c:v>
                </c:pt>
                <c:pt idx="26">
                  <c:v>30</c:v>
                </c:pt>
                <c:pt idx="27">
                  <c:v>25</c:v>
                </c:pt>
                <c:pt idx="28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B3-4C4C-A2D5-40C25C27B5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604672"/>
        <c:axId val="47605216"/>
      </c:area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Category A Fill</c:v>
                </c:pt>
              </c:strCache>
            </c:strRef>
          </c:tx>
          <c:spPr>
            <a:ln w="6350">
              <a:solidFill>
                <a:schemeClr val="accent1"/>
              </a:solidFill>
            </a:ln>
          </c:spPr>
          <c:marker>
            <c:symbol val="circle"/>
            <c:size val="5"/>
            <c:spPr>
              <a:solidFill>
                <a:schemeClr val="accent1"/>
              </a:solidFill>
              <a:ln w="3175">
                <a:noFill/>
              </a:ln>
            </c:spPr>
          </c:marker>
          <c:cat>
            <c:numRef>
              <c:f>Sheet1!$A$2:$A$30</c:f>
              <c:numCache>
                <c:formatCode>m/d/yyyy</c:formatCode>
                <c:ptCount val="29"/>
                <c:pt idx="0">
                  <c:v>42268</c:v>
                </c:pt>
                <c:pt idx="1">
                  <c:v>42269</c:v>
                </c:pt>
                <c:pt idx="2">
                  <c:v>42270</c:v>
                </c:pt>
                <c:pt idx="3">
                  <c:v>42271</c:v>
                </c:pt>
                <c:pt idx="4">
                  <c:v>42272</c:v>
                </c:pt>
                <c:pt idx="5">
                  <c:v>42273</c:v>
                </c:pt>
                <c:pt idx="6">
                  <c:v>42274</c:v>
                </c:pt>
                <c:pt idx="7">
                  <c:v>42275</c:v>
                </c:pt>
                <c:pt idx="8">
                  <c:v>42276</c:v>
                </c:pt>
                <c:pt idx="9">
                  <c:v>42277</c:v>
                </c:pt>
                <c:pt idx="10">
                  <c:v>42278</c:v>
                </c:pt>
                <c:pt idx="11">
                  <c:v>42279</c:v>
                </c:pt>
                <c:pt idx="12">
                  <c:v>42280</c:v>
                </c:pt>
                <c:pt idx="13">
                  <c:v>42281</c:v>
                </c:pt>
                <c:pt idx="14">
                  <c:v>42282</c:v>
                </c:pt>
                <c:pt idx="15">
                  <c:v>42283</c:v>
                </c:pt>
                <c:pt idx="16">
                  <c:v>42284</c:v>
                </c:pt>
                <c:pt idx="17">
                  <c:v>42285</c:v>
                </c:pt>
                <c:pt idx="18">
                  <c:v>42286</c:v>
                </c:pt>
                <c:pt idx="19">
                  <c:v>42287</c:v>
                </c:pt>
                <c:pt idx="20">
                  <c:v>42288</c:v>
                </c:pt>
                <c:pt idx="21">
                  <c:v>42289</c:v>
                </c:pt>
                <c:pt idx="22">
                  <c:v>42290</c:v>
                </c:pt>
                <c:pt idx="23">
                  <c:v>42291</c:v>
                </c:pt>
                <c:pt idx="24">
                  <c:v>42292</c:v>
                </c:pt>
                <c:pt idx="25">
                  <c:v>42293</c:v>
                </c:pt>
                <c:pt idx="26">
                  <c:v>42294</c:v>
                </c:pt>
                <c:pt idx="27">
                  <c:v>42295</c:v>
                </c:pt>
                <c:pt idx="28">
                  <c:v>42296</c:v>
                </c:pt>
              </c:numCache>
            </c:numRef>
          </c:cat>
          <c:val>
            <c:numRef>
              <c:f>Sheet1!$C$2:$C$30</c:f>
              <c:numCache>
                <c:formatCode>General</c:formatCode>
                <c:ptCount val="29"/>
                <c:pt idx="0">
                  <c:v>5</c:v>
                </c:pt>
                <c:pt idx="1">
                  <c:v>5</c:v>
                </c:pt>
                <c:pt idx="2">
                  <c:v>8</c:v>
                </c:pt>
                <c:pt idx="3">
                  <c:v>5</c:v>
                </c:pt>
                <c:pt idx="4">
                  <c:v>9</c:v>
                </c:pt>
                <c:pt idx="5">
                  <c:v>14</c:v>
                </c:pt>
                <c:pt idx="6">
                  <c:v>11</c:v>
                </c:pt>
                <c:pt idx="7">
                  <c:v>16</c:v>
                </c:pt>
                <c:pt idx="8">
                  <c:v>14</c:v>
                </c:pt>
                <c:pt idx="9">
                  <c:v>11</c:v>
                </c:pt>
                <c:pt idx="10">
                  <c:v>7</c:v>
                </c:pt>
                <c:pt idx="11">
                  <c:v>14</c:v>
                </c:pt>
                <c:pt idx="12">
                  <c:v>20</c:v>
                </c:pt>
                <c:pt idx="13">
                  <c:v>22</c:v>
                </c:pt>
                <c:pt idx="14">
                  <c:v>28</c:v>
                </c:pt>
                <c:pt idx="15">
                  <c:v>33</c:v>
                </c:pt>
                <c:pt idx="16">
                  <c:v>56</c:v>
                </c:pt>
                <c:pt idx="17">
                  <c:v>144</c:v>
                </c:pt>
                <c:pt idx="18">
                  <c:v>134</c:v>
                </c:pt>
                <c:pt idx="19">
                  <c:v>104</c:v>
                </c:pt>
                <c:pt idx="20">
                  <c:v>110</c:v>
                </c:pt>
                <c:pt idx="21">
                  <c:v>60</c:v>
                </c:pt>
                <c:pt idx="22">
                  <c:v>45</c:v>
                </c:pt>
                <c:pt idx="23">
                  <c:v>50</c:v>
                </c:pt>
                <c:pt idx="24">
                  <c:v>40</c:v>
                </c:pt>
                <c:pt idx="25">
                  <c:v>22</c:v>
                </c:pt>
                <c:pt idx="26">
                  <c:v>12</c:v>
                </c:pt>
                <c:pt idx="27">
                  <c:v>8</c:v>
                </c:pt>
                <c:pt idx="28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9B3-4C4C-A2D5-40C25C27B5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Category B</c:v>
                </c:pt>
              </c:strCache>
            </c:strRef>
          </c:tx>
          <c:spPr>
            <a:ln w="6350">
              <a:solidFill>
                <a:schemeClr val="accent2"/>
              </a:solidFill>
            </a:ln>
          </c:spPr>
          <c:marker>
            <c:symbol val="circle"/>
            <c:size val="4"/>
            <c:spPr>
              <a:solidFill>
                <a:schemeClr val="accent2"/>
              </a:solidFill>
              <a:ln>
                <a:noFill/>
              </a:ln>
            </c:spPr>
          </c:marker>
          <c:cat>
            <c:numRef>
              <c:f>Sheet1!$A$2:$A$30</c:f>
              <c:numCache>
                <c:formatCode>m/d/yyyy</c:formatCode>
                <c:ptCount val="29"/>
                <c:pt idx="0">
                  <c:v>42268</c:v>
                </c:pt>
                <c:pt idx="1">
                  <c:v>42269</c:v>
                </c:pt>
                <c:pt idx="2">
                  <c:v>42270</c:v>
                </c:pt>
                <c:pt idx="3">
                  <c:v>42271</c:v>
                </c:pt>
                <c:pt idx="4">
                  <c:v>42272</c:v>
                </c:pt>
                <c:pt idx="5">
                  <c:v>42273</c:v>
                </c:pt>
                <c:pt idx="6">
                  <c:v>42274</c:v>
                </c:pt>
                <c:pt idx="7">
                  <c:v>42275</c:v>
                </c:pt>
                <c:pt idx="8">
                  <c:v>42276</c:v>
                </c:pt>
                <c:pt idx="9">
                  <c:v>42277</c:v>
                </c:pt>
                <c:pt idx="10">
                  <c:v>42278</c:v>
                </c:pt>
                <c:pt idx="11">
                  <c:v>42279</c:v>
                </c:pt>
                <c:pt idx="12">
                  <c:v>42280</c:v>
                </c:pt>
                <c:pt idx="13">
                  <c:v>42281</c:v>
                </c:pt>
                <c:pt idx="14">
                  <c:v>42282</c:v>
                </c:pt>
                <c:pt idx="15">
                  <c:v>42283</c:v>
                </c:pt>
                <c:pt idx="16">
                  <c:v>42284</c:v>
                </c:pt>
                <c:pt idx="17">
                  <c:v>42285</c:v>
                </c:pt>
                <c:pt idx="18">
                  <c:v>42286</c:v>
                </c:pt>
                <c:pt idx="19">
                  <c:v>42287</c:v>
                </c:pt>
                <c:pt idx="20">
                  <c:v>42288</c:v>
                </c:pt>
                <c:pt idx="21">
                  <c:v>42289</c:v>
                </c:pt>
                <c:pt idx="22">
                  <c:v>42290</c:v>
                </c:pt>
                <c:pt idx="23">
                  <c:v>42291</c:v>
                </c:pt>
                <c:pt idx="24">
                  <c:v>42292</c:v>
                </c:pt>
                <c:pt idx="25">
                  <c:v>42293</c:v>
                </c:pt>
                <c:pt idx="26">
                  <c:v>42294</c:v>
                </c:pt>
                <c:pt idx="27">
                  <c:v>42295</c:v>
                </c:pt>
                <c:pt idx="28">
                  <c:v>42296</c:v>
                </c:pt>
              </c:numCache>
            </c:numRef>
          </c:cat>
          <c:val>
            <c:numRef>
              <c:f>Sheet1!$D$2:$D$30</c:f>
              <c:numCache>
                <c:formatCode>General</c:formatCode>
                <c:ptCount val="29"/>
                <c:pt idx="0">
                  <c:v>10</c:v>
                </c:pt>
                <c:pt idx="1">
                  <c:v>2</c:v>
                </c:pt>
                <c:pt idx="2">
                  <c:v>2</c:v>
                </c:pt>
                <c:pt idx="3">
                  <c:v>8</c:v>
                </c:pt>
                <c:pt idx="4">
                  <c:v>13</c:v>
                </c:pt>
                <c:pt idx="5">
                  <c:v>20</c:v>
                </c:pt>
                <c:pt idx="6">
                  <c:v>19</c:v>
                </c:pt>
                <c:pt idx="7">
                  <c:v>34</c:v>
                </c:pt>
                <c:pt idx="8">
                  <c:v>12</c:v>
                </c:pt>
                <c:pt idx="9">
                  <c:v>40</c:v>
                </c:pt>
                <c:pt idx="10">
                  <c:v>22</c:v>
                </c:pt>
                <c:pt idx="11">
                  <c:v>35</c:v>
                </c:pt>
                <c:pt idx="12">
                  <c:v>35</c:v>
                </c:pt>
                <c:pt idx="13">
                  <c:v>30</c:v>
                </c:pt>
                <c:pt idx="14">
                  <c:v>33</c:v>
                </c:pt>
                <c:pt idx="15">
                  <c:v>40</c:v>
                </c:pt>
                <c:pt idx="16">
                  <c:v>80</c:v>
                </c:pt>
                <c:pt idx="17">
                  <c:v>105</c:v>
                </c:pt>
                <c:pt idx="18">
                  <c:v>80</c:v>
                </c:pt>
                <c:pt idx="19">
                  <c:v>70</c:v>
                </c:pt>
                <c:pt idx="20">
                  <c:v>40</c:v>
                </c:pt>
                <c:pt idx="21">
                  <c:v>30</c:v>
                </c:pt>
                <c:pt idx="22">
                  <c:v>35</c:v>
                </c:pt>
                <c:pt idx="23">
                  <c:v>39</c:v>
                </c:pt>
                <c:pt idx="24">
                  <c:v>37</c:v>
                </c:pt>
                <c:pt idx="25">
                  <c:v>45</c:v>
                </c:pt>
                <c:pt idx="26">
                  <c:v>30</c:v>
                </c:pt>
                <c:pt idx="27">
                  <c:v>25</c:v>
                </c:pt>
                <c:pt idx="28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9B3-4C4C-A2D5-40C25C27B5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604672"/>
        <c:axId val="47605216"/>
      </c:lineChart>
      <c:dateAx>
        <c:axId val="47604672"/>
        <c:scaling>
          <c:orientation val="minMax"/>
        </c:scaling>
        <c:delete val="1"/>
        <c:axPos val="b"/>
        <c:numFmt formatCode="m/d/yyyy" sourceLinked="1"/>
        <c:majorTickMark val="none"/>
        <c:minorTickMark val="none"/>
        <c:tickLblPos val="nextTo"/>
        <c:crossAx val="47605216"/>
        <c:crosses val="autoZero"/>
        <c:auto val="1"/>
        <c:lblOffset val="100"/>
        <c:baseTimeUnit val="days"/>
        <c:majorUnit val="7"/>
        <c:majorTimeUnit val="days"/>
      </c:dateAx>
      <c:valAx>
        <c:axId val="47605216"/>
        <c:scaling>
          <c:orientation val="minMax"/>
          <c:max val="160"/>
        </c:scaling>
        <c:delete val="1"/>
        <c:axPos val="l"/>
        <c:numFmt formatCode="General" sourceLinked="1"/>
        <c:majorTickMark val="none"/>
        <c:minorTickMark val="none"/>
        <c:tickLblPos val="nextTo"/>
        <c:crossAx val="47604672"/>
        <c:crosses val="autoZero"/>
        <c:crossBetween val="midCat"/>
        <c:majorUnit val="40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1200"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5400"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</a:ln>
          </c:spPr>
          <c:marker>
            <c:symbol val="none"/>
          </c:marker>
          <c:xVal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Okt</c:v>
                </c:pt>
                <c:pt idx="10">
                  <c:v>Nov</c:v>
                </c:pt>
                <c:pt idx="11">
                  <c:v>Dec</c:v>
                </c:pt>
              </c:strCache>
            </c:strRef>
          </c:xVal>
          <c:y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5</c:v>
                </c:pt>
                <c:pt idx="4">
                  <c:v>2</c:v>
                </c:pt>
                <c:pt idx="5">
                  <c:v>4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E62-494B-81D9-0CB4170CFFAA}"/>
            </c:ext>
          </c:extLst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5400"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</c:spPr>
          <c:marker>
            <c:symbol val="none"/>
          </c:marker>
          <c:xVal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Okt</c:v>
                </c:pt>
                <c:pt idx="10">
                  <c:v>Nov</c:v>
                </c:pt>
                <c:pt idx="11">
                  <c:v>Dec</c:v>
                </c:pt>
              </c:strCache>
            </c:strRef>
          </c:xVal>
          <c:yVal>
            <c:numRef>
              <c:f>Sheet1!$C$2:$C$13</c:f>
              <c:numCache>
                <c:formatCode>General</c:formatCode>
                <c:ptCount val="12"/>
                <c:pt idx="0">
                  <c:v>2</c:v>
                </c:pt>
                <c:pt idx="1">
                  <c:v>1.3</c:v>
                </c:pt>
                <c:pt idx="2">
                  <c:v>2.5</c:v>
                </c:pt>
                <c:pt idx="3">
                  <c:v>2.2000000000000002</c:v>
                </c:pt>
                <c:pt idx="4">
                  <c:v>4</c:v>
                </c:pt>
                <c:pt idx="5">
                  <c:v>4.3</c:v>
                </c:pt>
                <c:pt idx="6">
                  <c:v>4</c:v>
                </c:pt>
                <c:pt idx="7">
                  <c:v>4.5</c:v>
                </c:pt>
                <c:pt idx="8">
                  <c:v>5</c:v>
                </c:pt>
                <c:pt idx="9">
                  <c:v>4</c:v>
                </c:pt>
                <c:pt idx="10">
                  <c:v>3.6</c:v>
                </c:pt>
                <c:pt idx="11">
                  <c:v>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E62-494B-81D9-0CB4170CFF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8131000"/>
        <c:axId val="2068134008"/>
      </c:scatterChart>
      <c:valAx>
        <c:axId val="2068131000"/>
        <c:scaling>
          <c:orientation val="minMax"/>
          <c:max val="14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65000"/>
                <a:alpha val="20000"/>
              </a:schemeClr>
            </a:solidFill>
          </a:ln>
        </c:spPr>
        <c:crossAx val="2068134008"/>
        <c:crosses val="autoZero"/>
        <c:crossBetween val="midCat"/>
        <c:majorUnit val="2"/>
      </c:valAx>
      <c:valAx>
        <c:axId val="2068134008"/>
        <c:scaling>
          <c:orientation val="minMax"/>
        </c:scaling>
        <c:delete val="1"/>
        <c:axPos val="l"/>
        <c:majorGridlines>
          <c:spPr>
            <a:ln>
              <a:solidFill>
                <a:schemeClr val="bg1">
                  <a:lumMod val="65000"/>
                  <a:alpha val="2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crossAx val="206813100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050">
          <a:solidFill>
            <a:schemeClr val="tx1"/>
          </a:solidFill>
          <a:latin typeface="+mn-lt"/>
          <a:cs typeface="Segoe UI Light" panose="020B0502040204020203" pitchFamily="34" charset="0"/>
        </a:defRPr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50800">
              <a:solidFill>
                <a:schemeClr val="accent2">
                  <a:alpha val="99000"/>
                </a:schemeClr>
              </a:solidFill>
            </a:ln>
          </c:spPr>
          <c:marker>
            <c:symbol val="none"/>
          </c:marker>
          <c:xVal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Okt</c:v>
                </c:pt>
                <c:pt idx="10">
                  <c:v>Nov</c:v>
                </c:pt>
                <c:pt idx="11">
                  <c:v>Dec</c:v>
                </c:pt>
              </c:strCache>
            </c:strRef>
          </c:xVal>
          <c:y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5</c:v>
                </c:pt>
                <c:pt idx="4">
                  <c:v>2</c:v>
                </c:pt>
                <c:pt idx="5">
                  <c:v>4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835-4123-BE73-361EC1F89E44}"/>
            </c:ext>
          </c:extLst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50800">
              <a:solidFill>
                <a:schemeClr val="accent1"/>
              </a:solidFill>
            </a:ln>
          </c:spPr>
          <c:marker>
            <c:symbol val="none"/>
          </c:marker>
          <c:xVal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Okt</c:v>
                </c:pt>
                <c:pt idx="10">
                  <c:v>Nov</c:v>
                </c:pt>
                <c:pt idx="11">
                  <c:v>Dec</c:v>
                </c:pt>
              </c:strCache>
            </c:strRef>
          </c:xVal>
          <c:yVal>
            <c:numRef>
              <c:f>Sheet1!$C$2:$C$13</c:f>
              <c:numCache>
                <c:formatCode>General</c:formatCode>
                <c:ptCount val="12"/>
                <c:pt idx="0">
                  <c:v>2</c:v>
                </c:pt>
                <c:pt idx="1">
                  <c:v>1.3</c:v>
                </c:pt>
                <c:pt idx="2">
                  <c:v>2.5</c:v>
                </c:pt>
                <c:pt idx="3">
                  <c:v>2.2000000000000002</c:v>
                </c:pt>
                <c:pt idx="4">
                  <c:v>4</c:v>
                </c:pt>
                <c:pt idx="5">
                  <c:v>4.3</c:v>
                </c:pt>
                <c:pt idx="6">
                  <c:v>4</c:v>
                </c:pt>
                <c:pt idx="7">
                  <c:v>4.5</c:v>
                </c:pt>
                <c:pt idx="8">
                  <c:v>5</c:v>
                </c:pt>
                <c:pt idx="9">
                  <c:v>4</c:v>
                </c:pt>
                <c:pt idx="10">
                  <c:v>3.6</c:v>
                </c:pt>
                <c:pt idx="11">
                  <c:v>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835-4123-BE73-361EC1F89E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8131000"/>
        <c:axId val="2068134008"/>
      </c:scatterChart>
      <c:valAx>
        <c:axId val="20681310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95000"/>
              </a:schemeClr>
            </a:solidFill>
          </a:ln>
        </c:spPr>
        <c:txPr>
          <a:bodyPr/>
          <a:lstStyle/>
          <a:p>
            <a:pPr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pPr>
            <a:endParaRPr lang="en-US"/>
          </a:p>
        </c:txPr>
        <c:crossAx val="2068134008"/>
        <c:crosses val="autoZero"/>
        <c:crossBetween val="midCat"/>
      </c:valAx>
      <c:valAx>
        <c:axId val="2068134008"/>
        <c:scaling>
          <c:orientation val="minMax"/>
        </c:scaling>
        <c:delete val="0"/>
        <c:axPos val="l"/>
        <c:majorGridlines>
          <c:spPr>
            <a:ln>
              <a:solidFill>
                <a:srgbClr val="231A28">
                  <a:alpha val="15000"/>
                </a:srgb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ln>
            <a:solidFill>
              <a:schemeClr val="tx1">
                <a:lumMod val="50000"/>
                <a:lumOff val="50000"/>
                <a:alpha val="15000"/>
              </a:schemeClr>
            </a:solidFill>
          </a:ln>
        </c:spPr>
        <c:txPr>
          <a:bodyPr/>
          <a:lstStyle/>
          <a:p>
            <a:pPr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pPr>
            <a:endParaRPr lang="en-US"/>
          </a:p>
        </c:txPr>
        <c:crossAx val="206813100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900">
          <a:solidFill>
            <a:srgbClr val="2C4166"/>
          </a:solidFill>
          <a:latin typeface="Segoe UI Light" panose="020B0502040204020203" pitchFamily="34" charset="0"/>
          <a:cs typeface="Segoe UI Light" panose="020B0502040204020203" pitchFamily="34" charset="0"/>
        </a:defRPr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m/d/yyyy</c:formatCode>
                <c:ptCount val="5"/>
                <c:pt idx="0">
                  <c:v>45047</c:v>
                </c:pt>
                <c:pt idx="1">
                  <c:v>45078</c:v>
                </c:pt>
                <c:pt idx="2">
                  <c:v>45108</c:v>
                </c:pt>
                <c:pt idx="3">
                  <c:v>45139</c:v>
                </c:pt>
                <c:pt idx="4">
                  <c:v>45170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20-41C9-99A9-437E6C251E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m/d/yyyy</c:formatCode>
                <c:ptCount val="5"/>
                <c:pt idx="0">
                  <c:v>45047</c:v>
                </c:pt>
                <c:pt idx="1">
                  <c:v>45078</c:v>
                </c:pt>
                <c:pt idx="2">
                  <c:v>45108</c:v>
                </c:pt>
                <c:pt idx="3">
                  <c:v>45139</c:v>
                </c:pt>
                <c:pt idx="4">
                  <c:v>45170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25</c:v>
                </c:pt>
                <c:pt idx="1">
                  <c:v>35</c:v>
                </c:pt>
                <c:pt idx="2">
                  <c:v>20</c:v>
                </c:pt>
                <c:pt idx="3">
                  <c:v>30</c:v>
                </c:pt>
                <c:pt idx="4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20-41C9-99A9-437E6C251E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m/d/yyyy</c:formatCode>
                <c:ptCount val="5"/>
                <c:pt idx="0">
                  <c:v>45047</c:v>
                </c:pt>
                <c:pt idx="1">
                  <c:v>45078</c:v>
                </c:pt>
                <c:pt idx="2">
                  <c:v>45108</c:v>
                </c:pt>
                <c:pt idx="3">
                  <c:v>45139</c:v>
                </c:pt>
                <c:pt idx="4">
                  <c:v>45170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15</c:v>
                </c:pt>
                <c:pt idx="1">
                  <c:v>23</c:v>
                </c:pt>
                <c:pt idx="2">
                  <c:v>60</c:v>
                </c:pt>
                <c:pt idx="3">
                  <c:v>48</c:v>
                </c:pt>
                <c:pt idx="4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20-41C9-99A9-437E6C251EB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m/d/yyyy</c:formatCode>
                <c:ptCount val="5"/>
                <c:pt idx="0">
                  <c:v>45047</c:v>
                </c:pt>
                <c:pt idx="1">
                  <c:v>45078</c:v>
                </c:pt>
                <c:pt idx="2">
                  <c:v>45108</c:v>
                </c:pt>
                <c:pt idx="3">
                  <c:v>45139</c:v>
                </c:pt>
                <c:pt idx="4">
                  <c:v>45170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320-41C9-99A9-437E6C251EB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-41"/>
        <c:axId val="145020800"/>
        <c:axId val="145027872"/>
      </c:barChart>
      <c:dateAx>
        <c:axId val="14502080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027872"/>
        <c:crosses val="autoZero"/>
        <c:auto val="1"/>
        <c:lblOffset val="100"/>
        <c:baseTimeUnit val="months"/>
      </c:dateAx>
      <c:valAx>
        <c:axId val="14502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020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2">
              <a:lumMod val="7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883005566333188E-2"/>
          <c:y val="8.2862523540489647E-2"/>
          <c:w val="0.90979332293608228"/>
          <c:h val="0.757690288713910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4FD-495E-A2C7-F0A36108CFC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4FD-495E-A2C7-F0A36108CFC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4FD-495E-A2C7-F0A36108CFC3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4FD-495E-A2C7-F0A36108CFC3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4FD-495E-A2C7-F0A36108CFC3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4FD-495E-A2C7-F0A36108CFC3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44FD-495E-A2C7-F0A36108CFC3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44FD-495E-A2C7-F0A36108CFC3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44FD-495E-A2C7-F0A36108CFC3}"/>
              </c:ext>
            </c:extLst>
          </c:dPt>
          <c:cat>
            <c:numRef>
              <c:f>Sheet1!$A$2:$A$15</c:f>
              <c:numCache>
                <c:formatCode>mmm\ yyyy</c:formatCode>
                <c:ptCount val="14"/>
                <c:pt idx="0">
                  <c:v>45566</c:v>
                </c:pt>
                <c:pt idx="1">
                  <c:v>45598</c:v>
                </c:pt>
                <c:pt idx="2">
                  <c:v>45630</c:v>
                </c:pt>
                <c:pt idx="3">
                  <c:v>45662</c:v>
                </c:pt>
                <c:pt idx="4">
                  <c:v>45694</c:v>
                </c:pt>
                <c:pt idx="5">
                  <c:v>45726</c:v>
                </c:pt>
                <c:pt idx="6">
                  <c:v>45758</c:v>
                </c:pt>
                <c:pt idx="7">
                  <c:v>45790</c:v>
                </c:pt>
                <c:pt idx="8">
                  <c:v>45822</c:v>
                </c:pt>
                <c:pt idx="9">
                  <c:v>45854</c:v>
                </c:pt>
                <c:pt idx="10">
                  <c:v>45886</c:v>
                </c:pt>
                <c:pt idx="11">
                  <c:v>45918</c:v>
                </c:pt>
                <c:pt idx="12">
                  <c:v>45950</c:v>
                </c:pt>
                <c:pt idx="13">
                  <c:v>45982</c:v>
                </c:pt>
              </c:numCache>
            </c:numRef>
          </c:cat>
          <c:val>
            <c:numRef>
              <c:f>Sheet1!$B$2:$B$15</c:f>
              <c:numCache>
                <c:formatCode>0.00%</c:formatCode>
                <c:ptCount val="14"/>
                <c:pt idx="0">
                  <c:v>0.6</c:v>
                </c:pt>
                <c:pt idx="1">
                  <c:v>0.7</c:v>
                </c:pt>
                <c:pt idx="2">
                  <c:v>0.4</c:v>
                </c:pt>
                <c:pt idx="3">
                  <c:v>0.4</c:v>
                </c:pt>
                <c:pt idx="4">
                  <c:v>0.23</c:v>
                </c:pt>
                <c:pt idx="5">
                  <c:v>0.13</c:v>
                </c:pt>
                <c:pt idx="6">
                  <c:v>0.9</c:v>
                </c:pt>
                <c:pt idx="7">
                  <c:v>0.6</c:v>
                </c:pt>
                <c:pt idx="8">
                  <c:v>0.5</c:v>
                </c:pt>
                <c:pt idx="9">
                  <c:v>0.32</c:v>
                </c:pt>
                <c:pt idx="10">
                  <c:v>0.7</c:v>
                </c:pt>
                <c:pt idx="11">
                  <c:v>0.56000000000000005</c:v>
                </c:pt>
                <c:pt idx="12">
                  <c:v>0.89</c:v>
                </c:pt>
                <c:pt idx="13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44FD-495E-A2C7-F0A36108CF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2417120"/>
        <c:axId val="452414496"/>
      </c:barChart>
      <c:dateAx>
        <c:axId val="452417120"/>
        <c:scaling>
          <c:orientation val="minMax"/>
        </c:scaling>
        <c:delete val="0"/>
        <c:axPos val="b"/>
        <c:numFmt formatCode="mmm\ 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414496"/>
        <c:crosses val="autoZero"/>
        <c:auto val="1"/>
        <c:lblOffset val="100"/>
        <c:baseTimeUnit val="months"/>
        <c:majorUnit val="1"/>
        <c:majorTimeUnit val="days"/>
      </c:dateAx>
      <c:valAx>
        <c:axId val="452414496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prstDash val="lgDash"/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41712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85000"/>
              <a:lumOff val="1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+mn-lt"/>
                    <a:ea typeface="Montserrat" charset="0"/>
                    <a:cs typeface="Montserrat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C2-404C-8CC2-09862E7086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+mn-lt"/>
                    <a:ea typeface="Montserrat" charset="0"/>
                    <a:cs typeface="Montserrat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C2-404C-8CC2-09862E7086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+mn-lt"/>
                    <a:ea typeface="Montserrat" charset="0"/>
                    <a:cs typeface="Montserrat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C2-404C-8CC2-09862E7086D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827356560"/>
        <c:axId val="1827359984"/>
      </c:barChart>
      <c:catAx>
        <c:axId val="1827356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Montserrat" charset="0"/>
                <a:cs typeface="Montserrat" charset="0"/>
              </a:defRPr>
            </a:pPr>
            <a:endParaRPr lang="en-US"/>
          </a:p>
        </c:txPr>
        <c:crossAx val="1827359984"/>
        <c:crosses val="autoZero"/>
        <c:auto val="1"/>
        <c:lblAlgn val="ctr"/>
        <c:lblOffset val="100"/>
        <c:noMultiLvlLbl val="0"/>
      </c:catAx>
      <c:valAx>
        <c:axId val="1827359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Montserrat" charset="0"/>
                <a:cs typeface="Montserrat" charset="0"/>
              </a:defRPr>
            </a:pPr>
            <a:endParaRPr lang="en-US"/>
          </a:p>
        </c:txPr>
        <c:crossAx val="1827356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Montserrat" charset="0"/>
              <a:cs typeface="Montserrat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>
          <a:solidFill>
            <a:schemeClr val="tx1">
              <a:lumMod val="85000"/>
              <a:lumOff val="15000"/>
            </a:schemeClr>
          </a:solidFill>
          <a:latin typeface="+mn-lt"/>
          <a:ea typeface="Montserrat" charset="0"/>
          <a:cs typeface="Montserrat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r>
              <a:rPr lang="en-ID" sz="1600" b="0" dirty="0">
                <a:solidFill>
                  <a:schemeClr val="tx1"/>
                </a:solidFill>
                <a:latin typeface="+mj-lt"/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F5-41A8-BECD-C5272024A1B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F5-41A8-BECD-C5272024A1B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4F5-41A8-BECD-C5272024A1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64798408"/>
        <c:axId val="464802672"/>
        <c:axId val="0"/>
      </c:bar3DChart>
      <c:catAx>
        <c:axId val="464798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802672"/>
        <c:crosses val="autoZero"/>
        <c:auto val="1"/>
        <c:lblAlgn val="ctr"/>
        <c:lblOffset val="100"/>
        <c:noMultiLvlLbl val="0"/>
      </c:catAx>
      <c:valAx>
        <c:axId val="464802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798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945110312586032"/>
          <c:y val="0.92429144861478441"/>
          <c:w val="0.52109759836124991"/>
          <c:h val="7.57085513852156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883005566333188E-2"/>
          <c:y val="8.2862523540489647E-2"/>
          <c:w val="0.90979332293608228"/>
          <c:h val="0.75769028871391075"/>
        </c:manualLayout>
      </c:layout>
      <c:lineChart>
        <c:grouping val="standar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1750">
              <a:solidFill>
                <a:schemeClr val="accent1"/>
              </a:solidFill>
            </a:ln>
          </c:spPr>
          <c:marker>
            <c:symbol val="circle"/>
            <c:size val="5"/>
            <c:spPr>
              <a:solidFill>
                <a:schemeClr val="bg1"/>
              </a:solidFill>
              <a:ln w="25400">
                <a:solidFill>
                  <a:schemeClr val="accent1"/>
                </a:solidFill>
              </a:ln>
            </c:spPr>
          </c:marker>
          <c:dPt>
            <c:idx val="0"/>
            <c:marker>
              <c:spPr>
                <a:solidFill>
                  <a:schemeClr val="bg1"/>
                </a:solidFill>
                <a:ln w="254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3175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885-4213-9579-3F97E40F3FF4}"/>
              </c:ext>
            </c:extLst>
          </c:dPt>
          <c:dPt>
            <c:idx val="1"/>
            <c:marker>
              <c:spPr>
                <a:solidFill>
                  <a:schemeClr val="bg1"/>
                </a:solidFill>
                <a:ln w="254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3175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B885-4213-9579-3F97E40F3FF4}"/>
              </c:ext>
            </c:extLst>
          </c:dPt>
          <c:dPt>
            <c:idx val="2"/>
            <c:marker>
              <c:spPr>
                <a:solidFill>
                  <a:schemeClr val="bg1"/>
                </a:solidFill>
                <a:ln w="254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3175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B885-4213-9579-3F97E40F3FF4}"/>
              </c:ext>
            </c:extLst>
          </c:dPt>
          <c:dPt>
            <c:idx val="3"/>
            <c:marker>
              <c:spPr>
                <a:solidFill>
                  <a:schemeClr val="bg1"/>
                </a:solidFill>
                <a:ln w="254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3175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B885-4213-9579-3F97E40F3FF4}"/>
              </c:ext>
            </c:extLst>
          </c:dPt>
          <c:dPt>
            <c:idx val="4"/>
            <c:marker>
              <c:spPr>
                <a:solidFill>
                  <a:schemeClr val="bg1"/>
                </a:solidFill>
                <a:ln w="254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3175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B885-4213-9579-3F97E40F3FF4}"/>
              </c:ext>
            </c:extLst>
          </c:dPt>
          <c:dPt>
            <c:idx val="5"/>
            <c:marker>
              <c:spPr>
                <a:solidFill>
                  <a:schemeClr val="bg1"/>
                </a:solidFill>
                <a:ln w="254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3175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B885-4213-9579-3F97E40F3FF4}"/>
              </c:ext>
            </c:extLst>
          </c:dPt>
          <c:dPt>
            <c:idx val="6"/>
            <c:marker>
              <c:spPr>
                <a:solidFill>
                  <a:schemeClr val="bg1"/>
                </a:solidFill>
                <a:ln w="254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3175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B885-4213-9579-3F97E40F3FF4}"/>
              </c:ext>
            </c:extLst>
          </c:dPt>
          <c:dPt>
            <c:idx val="7"/>
            <c:marker>
              <c:spPr>
                <a:solidFill>
                  <a:schemeClr val="bg1"/>
                </a:solidFill>
                <a:ln w="254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3175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B885-4213-9579-3F97E40F3FF4}"/>
              </c:ext>
            </c:extLst>
          </c:dPt>
          <c:dPt>
            <c:idx val="8"/>
            <c:marker>
              <c:spPr>
                <a:solidFill>
                  <a:schemeClr val="bg1"/>
                </a:solidFill>
                <a:ln w="254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3175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1-B885-4213-9579-3F97E40F3FF4}"/>
              </c:ext>
            </c:extLst>
          </c:dPt>
          <c:dPt>
            <c:idx val="9"/>
            <c:marker>
              <c:spPr>
                <a:solidFill>
                  <a:schemeClr val="bg1"/>
                </a:solidFill>
                <a:ln w="254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3175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3-B885-4213-9579-3F97E40F3FF4}"/>
              </c:ext>
            </c:extLst>
          </c:dPt>
          <c:dPt>
            <c:idx val="10"/>
            <c:marker>
              <c:spPr>
                <a:solidFill>
                  <a:schemeClr val="bg1"/>
                </a:solidFill>
                <a:ln w="254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3175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5-B885-4213-9579-3F97E40F3FF4}"/>
              </c:ext>
            </c:extLst>
          </c:dPt>
          <c:dPt>
            <c:idx val="11"/>
            <c:marker>
              <c:spPr>
                <a:solidFill>
                  <a:schemeClr val="bg1"/>
                </a:solidFill>
                <a:ln w="254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3175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7-B885-4213-9579-3F97E40F3FF4}"/>
              </c:ext>
            </c:extLst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"$"#,##0.00</c:formatCode>
                <c:ptCount val="12"/>
                <c:pt idx="0">
                  <c:v>1.5</c:v>
                </c:pt>
                <c:pt idx="1">
                  <c:v>4.5999999999999996</c:v>
                </c:pt>
                <c:pt idx="2">
                  <c:v>2.4</c:v>
                </c:pt>
                <c:pt idx="3">
                  <c:v>5.4</c:v>
                </c:pt>
                <c:pt idx="4">
                  <c:v>4.2300000000000004</c:v>
                </c:pt>
                <c:pt idx="5">
                  <c:v>5.13</c:v>
                </c:pt>
                <c:pt idx="6">
                  <c:v>3.9</c:v>
                </c:pt>
                <c:pt idx="7">
                  <c:v>6.5</c:v>
                </c:pt>
                <c:pt idx="8">
                  <c:v>8.5</c:v>
                </c:pt>
                <c:pt idx="9">
                  <c:v>7.32</c:v>
                </c:pt>
                <c:pt idx="10">
                  <c:v>4.7</c:v>
                </c:pt>
                <c:pt idx="11">
                  <c:v>8.56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B885-4213-9579-3F97E40F3F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2417120"/>
        <c:axId val="452414496"/>
      </c:lineChart>
      <c:catAx>
        <c:axId val="4524171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6350" cap="flat" cmpd="sng" algn="ctr">
            <a:solidFill>
              <a:schemeClr val="bg1">
                <a:lumMod val="65000"/>
                <a:alpha val="20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452414496"/>
        <c:crosses val="autoZero"/>
        <c:auto val="1"/>
        <c:lblAlgn val="ctr"/>
        <c:lblOffset val="100"/>
        <c:noMultiLvlLbl val="0"/>
      </c:catAx>
      <c:valAx>
        <c:axId val="452414496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65000"/>
                  <a:alpha val="15000"/>
                </a:schemeClr>
              </a:solidFill>
              <a:prstDash val="solid"/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452417120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2011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  <c:pt idx="10">
                  <c:v>2022</c:v>
                </c:pt>
                <c:pt idx="11">
                  <c:v>2023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</c:v>
                </c:pt>
                <c:pt idx="1">
                  <c:v>16</c:v>
                </c:pt>
                <c:pt idx="2">
                  <c:v>30</c:v>
                </c:pt>
                <c:pt idx="3">
                  <c:v>27</c:v>
                </c:pt>
                <c:pt idx="4">
                  <c:v>44</c:v>
                </c:pt>
                <c:pt idx="5">
                  <c:v>25</c:v>
                </c:pt>
                <c:pt idx="6">
                  <c:v>16</c:v>
                </c:pt>
                <c:pt idx="7">
                  <c:v>50</c:v>
                </c:pt>
                <c:pt idx="8">
                  <c:v>13</c:v>
                </c:pt>
                <c:pt idx="9">
                  <c:v>55</c:v>
                </c:pt>
                <c:pt idx="10">
                  <c:v>68</c:v>
                </c:pt>
                <c:pt idx="1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71-4887-B73F-A92BA17DD84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2011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  <c:pt idx="10">
                  <c:v>2022</c:v>
                </c:pt>
                <c:pt idx="11">
                  <c:v>2023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17</c:v>
                </c:pt>
                <c:pt idx="1">
                  <c:v>14</c:v>
                </c:pt>
                <c:pt idx="2">
                  <c:v>28</c:v>
                </c:pt>
                <c:pt idx="3">
                  <c:v>25</c:v>
                </c:pt>
                <c:pt idx="4">
                  <c:v>46</c:v>
                </c:pt>
                <c:pt idx="5">
                  <c:v>27</c:v>
                </c:pt>
                <c:pt idx="6">
                  <c:v>14</c:v>
                </c:pt>
                <c:pt idx="7">
                  <c:v>48</c:v>
                </c:pt>
                <c:pt idx="8">
                  <c:v>15</c:v>
                </c:pt>
                <c:pt idx="9">
                  <c:v>57</c:v>
                </c:pt>
                <c:pt idx="10">
                  <c:v>70</c:v>
                </c:pt>
                <c:pt idx="11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71-4887-B73F-A92BA17DD8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5522656"/>
        <c:axId val="131552823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2011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  <c:pt idx="10">
                  <c:v>2022</c:v>
                </c:pt>
                <c:pt idx="11">
                  <c:v>2023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34</c:v>
                </c:pt>
                <c:pt idx="1">
                  <c:v>28</c:v>
                </c:pt>
                <c:pt idx="2">
                  <c:v>56</c:v>
                </c:pt>
                <c:pt idx="3">
                  <c:v>50</c:v>
                </c:pt>
                <c:pt idx="4">
                  <c:v>72</c:v>
                </c:pt>
                <c:pt idx="5">
                  <c:v>54</c:v>
                </c:pt>
                <c:pt idx="6">
                  <c:v>28</c:v>
                </c:pt>
                <c:pt idx="7">
                  <c:v>74</c:v>
                </c:pt>
                <c:pt idx="8">
                  <c:v>30</c:v>
                </c:pt>
                <c:pt idx="9">
                  <c:v>80</c:v>
                </c:pt>
                <c:pt idx="10">
                  <c:v>87</c:v>
                </c:pt>
                <c:pt idx="11">
                  <c:v>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771-4887-B73F-A92BA17DD8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5522656"/>
        <c:axId val="1315528232"/>
      </c:lineChart>
      <c:catAx>
        <c:axId val="131552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bg1">
                <a:lumMod val="65000"/>
                <a:alpha val="3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5528232"/>
        <c:crosses val="autoZero"/>
        <c:auto val="1"/>
        <c:lblAlgn val="ctr"/>
        <c:lblOffset val="100"/>
        <c:noMultiLvlLbl val="0"/>
      </c:catAx>
      <c:valAx>
        <c:axId val="1315528232"/>
        <c:scaling>
          <c:orientation val="minMax"/>
          <c:max val="100"/>
        </c:scaling>
        <c:delete val="0"/>
        <c:axPos val="l"/>
        <c:majorGridlines>
          <c:spPr>
            <a:ln w="3175" cap="flat" cmpd="sng" algn="ctr">
              <a:solidFill>
                <a:schemeClr val="bg1">
                  <a:lumMod val="65000"/>
                  <a:alpha val="3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3175">
            <a:solidFill>
              <a:schemeClr val="bg1">
                <a:lumMod val="65000"/>
                <a:alpha val="3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5522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m/d/yyyy</c:formatCode>
                <c:ptCount val="6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90</c:v>
                </c:pt>
                <c:pt idx="1">
                  <c:v>90</c:v>
                </c:pt>
                <c:pt idx="2">
                  <c:v>93</c:v>
                </c:pt>
                <c:pt idx="3">
                  <c:v>94</c:v>
                </c:pt>
                <c:pt idx="4">
                  <c:v>96</c:v>
                </c:pt>
                <c:pt idx="5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04-4453-9744-9EBA9131E0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Sheet1!$A$2:$A$7</c:f>
              <c:numCache>
                <c:formatCode>m/d/yyyy</c:formatCode>
                <c:ptCount val="6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52</c:v>
                </c:pt>
                <c:pt idx="1">
                  <c:v>94</c:v>
                </c:pt>
                <c:pt idx="2">
                  <c:v>49</c:v>
                </c:pt>
                <c:pt idx="3">
                  <c:v>51</c:v>
                </c:pt>
                <c:pt idx="4">
                  <c:v>44</c:v>
                </c:pt>
                <c:pt idx="5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04-4453-9744-9EBA9131E0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Sheet1!$A$2:$A$7</c:f>
              <c:numCache>
                <c:formatCode>m/d/yyyy</c:formatCode>
                <c:ptCount val="6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15</c:v>
                </c:pt>
                <c:pt idx="1">
                  <c:v>10</c:v>
                </c:pt>
                <c:pt idx="2">
                  <c:v>12</c:v>
                </c:pt>
                <c:pt idx="3">
                  <c:v>45</c:v>
                </c:pt>
                <c:pt idx="4">
                  <c:v>24</c:v>
                </c:pt>
                <c:pt idx="5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004-4453-9744-9EBA9131E0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4015504"/>
        <c:axId val="994013840"/>
      </c:radarChart>
      <c:catAx>
        <c:axId val="994015504"/>
        <c:scaling>
          <c:orientation val="minMax"/>
        </c:scaling>
        <c:delete val="1"/>
        <c:axPos val="b"/>
        <c:numFmt formatCode="m/d/yyyy" sourceLinked="1"/>
        <c:majorTickMark val="none"/>
        <c:minorTickMark val="none"/>
        <c:tickLblPos val="nextTo"/>
        <c:crossAx val="994013840"/>
        <c:crosses val="autoZero"/>
        <c:auto val="1"/>
        <c:lblAlgn val="ctr"/>
        <c:lblOffset val="100"/>
        <c:noMultiLvlLbl val="0"/>
      </c:catAx>
      <c:valAx>
        <c:axId val="99401384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94015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DC54-4B95-9AAA-6D5618BBB80D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DC54-4B95-9AAA-6D5618BBB80D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DC54-4B95-9AAA-6D5618BBB80D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DC54-4B95-9AAA-6D5618BBB80D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DC54-4B95-9AAA-6D5618BBB80D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DC54-4B95-9AAA-6D5618BBB80D}"/>
              </c:ext>
            </c:extLst>
          </c:dPt>
          <c:cat>
            <c:strRef>
              <c:f>Sheet1!$A$2:$A$7</c:f>
              <c:strCache>
                <c:ptCount val="6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</c:v>
                </c:pt>
                <c:pt idx="1">
                  <c:v>8</c:v>
                </c:pt>
                <c:pt idx="2">
                  <c:v>10</c:v>
                </c:pt>
                <c:pt idx="3">
                  <c:v>12</c:v>
                </c:pt>
                <c:pt idx="4">
                  <c:v>14</c:v>
                </c:pt>
                <c:pt idx="5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C54-4B95-9AAA-6D5618BBB8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7737864"/>
        <c:axId val="2107734904"/>
      </c:barChart>
      <c:catAx>
        <c:axId val="21077378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>
                <a:lumMod val="65000"/>
                <a:alpha val="20000"/>
              </a:schemeClr>
            </a:solidFill>
          </a:ln>
        </c:spPr>
        <c:crossAx val="2107734904"/>
        <c:crosses val="autoZero"/>
        <c:auto val="1"/>
        <c:lblAlgn val="ctr"/>
        <c:lblOffset val="100"/>
        <c:noMultiLvlLbl val="0"/>
      </c:catAx>
      <c:valAx>
        <c:axId val="2107734904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alpha val="2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alpha val="20000"/>
              </a:schemeClr>
            </a:solidFill>
          </a:ln>
        </c:spPr>
        <c:crossAx val="21077378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000">
          <a:solidFill>
            <a:schemeClr val="tx1"/>
          </a:solidFill>
          <a:latin typeface="+mn-lt"/>
          <a:cs typeface="Montserrat Light"/>
        </a:defRPr>
      </a:pPr>
      <a:endParaRPr lang="en-US"/>
    </a:p>
  </c:txPr>
  <c:externalData r:id="rId1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Category 1</cx:pt>
          <cx:pt idx="1">Category 2</cx:pt>
          <cx:pt idx="2">Category 3</cx:pt>
          <cx:pt idx="3">Category 4</cx:pt>
          <cx:pt idx="4">Category 5</cx:pt>
          <cx:pt idx="5">Category 6</cx:pt>
          <cx:pt idx="6">Category 7</cx:pt>
          <cx:pt idx="7">Category 8</cx:pt>
        </cx:lvl>
      </cx:strDim>
      <cx:numDim type="val">
        <cx:f>Sheet1!$B$2:$B$9</cx:f>
        <cx:lvl ptCount="8" formatCode="General">
          <cx:pt idx="0">100</cx:pt>
          <cx:pt idx="1">20</cx:pt>
          <cx:pt idx="2">50</cx:pt>
          <cx:pt idx="3">-40</cx:pt>
          <cx:pt idx="4">130</cx:pt>
          <cx:pt idx="5">-60</cx:pt>
          <cx:pt idx="6">70</cx:pt>
          <cx:pt idx="7">140</cx:pt>
        </cx:lvl>
      </cx:numDim>
    </cx:data>
  </cx:chartData>
  <cx:chart>
    <cx:plotArea>
      <cx:plotAreaRegion>
        <cx:plotSurface>
          <cx:spPr>
            <a:ln>
              <a:noFill/>
            </a:ln>
          </cx:spPr>
        </cx:plotSurface>
        <cx:series layoutId="waterfall" uniqueId="{A095D24D-57DE-4EE4-9069-FF8676D3E9D3}">
          <cx:tx>
            <cx:txData>
              <cx:f>Sheet1!$B$1</cx:f>
              <cx:v>Series1</cx:v>
            </cx:txData>
          </cx:tx>
          <cx:spPr>
            <a:solidFill>
              <a:schemeClr val="accent2"/>
            </a:solidFill>
          </cx:spPr>
          <cx:dataLabels pos="ctr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050">
                    <a:solidFill>
                      <a:schemeClr val="bg1"/>
                    </a:solidFill>
                    <a:latin typeface="Gilroy Light" panose="00000400000000000000" pitchFamily="50" charset="0"/>
                    <a:ea typeface="Gilroy Light" panose="00000400000000000000" pitchFamily="50" charset="0"/>
                    <a:cs typeface="Gilroy Light" panose="00000400000000000000" pitchFamily="50" charset="0"/>
                  </a:defRPr>
                </a:pPr>
                <a:endParaRPr lang="en-US" sz="1050" b="0" i="0" u="none" strike="noStrike" baseline="0">
                  <a:solidFill>
                    <a:schemeClr val="bg1"/>
                  </a:solidFill>
                  <a:latin typeface="Gilroy Light" panose="00000400000000000000" pitchFamily="50" charset="0"/>
                </a:endParaRPr>
              </a:p>
            </cx:txPr>
            <cx:visibility seriesName="0" categoryName="0" value="1"/>
            <cx:separator>, </cx:separator>
          </cx:dataLabels>
          <cx:dataId val="0"/>
          <cx:layoutPr>
            <cx:subtotals>
              <cx:idx val="0"/>
              <cx:idx val="4"/>
              <cx:idx val="7"/>
            </cx:subtotals>
          </cx:layoutPr>
        </cx:series>
      </cx:plotAreaRegion>
      <cx:axis id="0" hidden="1">
        <cx:catScaling gapWidth="0.5"/>
        <cx:tickLabels/>
      </cx:axis>
      <cx:axis id="1" hidden="1">
        <cx:valScaling/>
        <cx:majorGridlines>
          <cx:spPr>
            <a:ln>
              <a:noFill/>
            </a:ln>
          </cx:spPr>
        </cx:majorGridlines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Category 1</cx:pt>
          <cx:pt idx="1">Category 2</cx:pt>
          <cx:pt idx="2">Category 3</cx:pt>
          <cx:pt idx="3">Category 4</cx:pt>
          <cx:pt idx="4">Category 5</cx:pt>
          <cx:pt idx="5">Category 6</cx:pt>
          <cx:pt idx="6">Category 7</cx:pt>
          <cx:pt idx="7">Category 8</cx:pt>
        </cx:lvl>
      </cx:strDim>
      <cx:numDim type="val">
        <cx:f>Sheet1!$B$2:$B$9</cx:f>
        <cx:lvl ptCount="8" formatCode="General">
          <cx:pt idx="0">100</cx:pt>
          <cx:pt idx="1">130</cx:pt>
          <cx:pt idx="2">-60</cx:pt>
          <cx:pt idx="3">70</cx:pt>
          <cx:pt idx="4">200</cx:pt>
          <cx:pt idx="5">22</cx:pt>
          <cx:pt idx="6">111</cx:pt>
          <cx:pt idx="7">140</cx:pt>
        </cx:lvl>
      </cx:numDim>
    </cx:data>
  </cx:chartData>
  <cx:chart>
    <cx:plotArea>
      <cx:plotAreaRegion>
        <cx:plotSurface>
          <cx:spPr>
            <a:ln>
              <a:noFill/>
            </a:ln>
          </cx:spPr>
        </cx:plotSurface>
        <cx:series layoutId="waterfall" uniqueId="{A095D24D-57DE-4EE4-9069-FF8676D3E9D3}">
          <cx:tx>
            <cx:txData>
              <cx:f>Sheet1!$B$1</cx:f>
              <cx:v>Series1</cx:v>
            </cx:txData>
          </cx:tx>
          <cx:spPr>
            <a:solidFill>
              <a:schemeClr val="accent4"/>
            </a:solidFill>
          </cx:spPr>
          <cx:dataLabels pos="ctr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050">
                    <a:solidFill>
                      <a:schemeClr val="bg1"/>
                    </a:solidFill>
                    <a:latin typeface="Gilroy Light" panose="00000400000000000000" pitchFamily="50" charset="0"/>
                    <a:ea typeface="Gilroy Light" panose="00000400000000000000" pitchFamily="50" charset="0"/>
                    <a:cs typeface="Gilroy Light" panose="00000400000000000000" pitchFamily="50" charset="0"/>
                  </a:defRPr>
                </a:pPr>
                <a:endParaRPr lang="en-US" sz="1050" b="0" i="0" u="none" strike="noStrike" baseline="0">
                  <a:solidFill>
                    <a:schemeClr val="bg1"/>
                  </a:solidFill>
                  <a:latin typeface="Gilroy Light" panose="00000400000000000000" pitchFamily="50" charset="0"/>
                </a:endParaRPr>
              </a:p>
            </cx:txPr>
            <cx:visibility seriesName="0" categoryName="0" value="1"/>
            <cx:separator>, </cx:separator>
          </cx:dataLabels>
          <cx:dataId val="0"/>
          <cx:layoutPr>
            <cx:subtotals>
              <cx:idx val="0"/>
              <cx:idx val="4"/>
              <cx:idx val="7"/>
            </cx:subtotals>
          </cx:layoutPr>
        </cx:series>
      </cx:plotAreaRegion>
      <cx:axis id="0" hidden="1">
        <cx:catScaling gapWidth="0.5"/>
        <cx:tickLabels/>
      </cx:axis>
      <cx:axis id="1" hidden="1">
        <cx:valScaling/>
        <cx:majorGridlines>
          <cx:spPr>
            <a:ln>
              <a:noFill/>
            </a:ln>
          </cx:spPr>
        </cx:majorGridlines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417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08524C-3877-B856-63A6-B431E5BDD6BE}"/>
              </a:ext>
            </a:extLst>
          </p:cNvPr>
          <p:cNvSpPr txBox="1"/>
          <p:nvPr userDrawn="1"/>
        </p:nvSpPr>
        <p:spPr>
          <a:xfrm>
            <a:off x="266700" y="6381750"/>
            <a:ext cx="18453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j-lt"/>
              </a:rPr>
              <a:t>Business Data Visualization</a:t>
            </a:r>
            <a:endParaRPr lang="en-ID" sz="10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459298-9F41-9B97-D89F-72A555DA4A58}"/>
              </a:ext>
            </a:extLst>
          </p:cNvPr>
          <p:cNvSpPr txBox="1"/>
          <p:nvPr userDrawn="1"/>
        </p:nvSpPr>
        <p:spPr>
          <a:xfrm>
            <a:off x="11535449" y="6381750"/>
            <a:ext cx="3898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3EA6333-7BF5-48A7-A755-D2E55CF273E4}" type="slidenum">
              <a:rPr lang="en-US" sz="100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‹#›</a:t>
            </a:fld>
            <a:endParaRPr lang="en-ID" sz="10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292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6" userDrawn="1">
          <p15:clr>
            <a:srgbClr val="F26B43"/>
          </p15:clr>
        </p15:guide>
        <p15:guide id="2" pos="529" userDrawn="1">
          <p15:clr>
            <a:srgbClr val="F26B43"/>
          </p15:clr>
        </p15:guide>
        <p15:guide id="3" pos="7151" userDrawn="1">
          <p15:clr>
            <a:srgbClr val="F26B43"/>
          </p15:clr>
        </p15:guide>
        <p15:guide id="4" orient="horz" pos="38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4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14/relationships/chartEx" Target="../charts/chartEx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A752CB5-4C6B-5812-86E7-D47102CC9ADF}"/>
              </a:ext>
            </a:extLst>
          </p:cNvPr>
          <p:cNvGrpSpPr/>
          <p:nvPr/>
        </p:nvGrpSpPr>
        <p:grpSpPr>
          <a:xfrm>
            <a:off x="2305050" y="1910441"/>
            <a:ext cx="7581900" cy="2338160"/>
            <a:chOff x="2305050" y="2743200"/>
            <a:chExt cx="7581900" cy="1787209"/>
          </a:xfrm>
        </p:grpSpPr>
        <p:sp>
          <p:nvSpPr>
            <p:cNvPr id="3" name="TextBox 11">
              <a:extLst>
                <a:ext uri="{FF2B5EF4-FFF2-40B4-BE49-F238E27FC236}">
                  <a16:creationId xmlns:a16="http://schemas.microsoft.com/office/drawing/2014/main" id="{86E6C611-06E4-413D-88A3-1B27819C3A1B}"/>
                </a:ext>
              </a:extLst>
            </p:cNvPr>
            <p:cNvSpPr txBox="1"/>
            <p:nvPr/>
          </p:nvSpPr>
          <p:spPr>
            <a:xfrm>
              <a:off x="2305050" y="2921169"/>
              <a:ext cx="7581900" cy="10115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Exploring the Potential of  </a:t>
              </a:r>
            </a:p>
            <a:p>
              <a:pPr algn="ctr"/>
              <a:r>
                <a:rPr lang="en-US" sz="400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j-lt"/>
                </a:rPr>
                <a:t>VR in Education</a:t>
              </a:r>
              <a:endParaRPr lang="en-US" sz="4000" spc="-3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6C1ADD-8C6A-B07B-45B2-BB5568FE8F6D}"/>
                </a:ext>
              </a:extLst>
            </p:cNvPr>
            <p:cNvGrpSpPr/>
            <p:nvPr/>
          </p:nvGrpSpPr>
          <p:grpSpPr>
            <a:xfrm>
              <a:off x="2583543" y="2743200"/>
              <a:ext cx="7024914" cy="1787209"/>
              <a:chOff x="2583543" y="2743200"/>
              <a:chExt cx="7024914" cy="1787209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703F8003-3A7B-80A2-FCDF-860AFAC66432}"/>
                  </a:ext>
                </a:extLst>
              </p:cNvPr>
              <p:cNvSpPr/>
              <p:nvPr/>
            </p:nvSpPr>
            <p:spPr>
              <a:xfrm>
                <a:off x="2583543" y="2743200"/>
                <a:ext cx="7024914" cy="1371600"/>
              </a:xfrm>
              <a:prstGeom prst="roundRect">
                <a:avLst>
                  <a:gd name="adj" fmla="val 50000"/>
                </a:avLst>
              </a:prstGeom>
              <a:noFill/>
              <a:ln w="1111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" name="TextBox 12">
                <a:extLst>
                  <a:ext uri="{FF2B5EF4-FFF2-40B4-BE49-F238E27FC236}">
                    <a16:creationId xmlns:a16="http://schemas.microsoft.com/office/drawing/2014/main" id="{D1773E2A-CDF2-2CBD-6C12-144BD5C9E715}"/>
                  </a:ext>
                </a:extLst>
              </p:cNvPr>
              <p:cNvSpPr txBox="1"/>
              <p:nvPr/>
            </p:nvSpPr>
            <p:spPr>
              <a:xfrm>
                <a:off x="3079296" y="4249085"/>
                <a:ext cx="6033408" cy="281324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rPr>
                  <a:t>Clustering Analysis of VR Learning Patterns and Student Profiles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0530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F18F743-176A-8D9D-F84B-845B99E8FBB1}"/>
              </a:ext>
            </a:extLst>
          </p:cNvPr>
          <p:cNvGrpSpPr/>
          <p:nvPr/>
        </p:nvGrpSpPr>
        <p:grpSpPr>
          <a:xfrm>
            <a:off x="4292601" y="2194639"/>
            <a:ext cx="3606798" cy="3606796"/>
            <a:chOff x="2562600" y="-104399"/>
            <a:chExt cx="7066801" cy="706679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977C73B-F799-2196-1695-8432A0362BF4}"/>
                </a:ext>
              </a:extLst>
            </p:cNvPr>
            <p:cNvSpPr/>
            <p:nvPr/>
          </p:nvSpPr>
          <p:spPr>
            <a:xfrm>
              <a:off x="2562600" y="-104399"/>
              <a:ext cx="7066801" cy="7066798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effectLst>
              <a:outerShdw blurRad="812800" dist="698500" dir="8100000" sx="96000" sy="96000" algn="tr" rotWithShape="0">
                <a:prstClr val="black">
                  <a:alpha val="5000"/>
                </a:prstClr>
              </a:outerShdw>
            </a:effectLst>
          </p:spPr>
          <p:txBody>
            <a:bodyPr wrap="square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endParaRPr lang="en-US" sz="14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505BF1-CCAA-14AE-275C-591DF9B93561}"/>
                </a:ext>
              </a:extLst>
            </p:cNvPr>
            <p:cNvSpPr/>
            <p:nvPr/>
          </p:nvSpPr>
          <p:spPr>
            <a:xfrm>
              <a:off x="3276600" y="609600"/>
              <a:ext cx="5638801" cy="5638801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  <a:effectLst>
              <a:outerShdw blurRad="812800" dist="406400" dir="2700000" algn="tl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5C4B5F9-3F0B-7D93-9A29-CA471C39CF74}"/>
              </a:ext>
            </a:extLst>
          </p:cNvPr>
          <p:cNvCxnSpPr>
            <a:cxnSpLocks/>
            <a:stCxn id="27" idx="0"/>
            <a:endCxn id="27" idx="4"/>
          </p:cNvCxnSpPr>
          <p:nvPr/>
        </p:nvCxnSpPr>
        <p:spPr>
          <a:xfrm>
            <a:off x="6096000" y="2194639"/>
            <a:ext cx="0" cy="3606796"/>
          </a:xfrm>
          <a:prstGeom prst="line">
            <a:avLst/>
          </a:prstGeom>
          <a:ln>
            <a:solidFill>
              <a:schemeClr val="tx1">
                <a:alpha val="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D819CE-D360-A5CC-D66A-B4E7A8EA3FDB}"/>
              </a:ext>
            </a:extLst>
          </p:cNvPr>
          <p:cNvCxnSpPr>
            <a:cxnSpLocks/>
          </p:cNvCxnSpPr>
          <p:nvPr/>
        </p:nvCxnSpPr>
        <p:spPr>
          <a:xfrm flipH="1">
            <a:off x="8241692" y="3998038"/>
            <a:ext cx="8067" cy="0"/>
          </a:xfrm>
          <a:prstGeom prst="line">
            <a:avLst/>
          </a:prstGeom>
          <a:ln>
            <a:solidFill>
              <a:schemeClr val="tx1">
                <a:alpha val="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1B78CC-8970-6BFF-1857-22E310D4AA7C}"/>
              </a:ext>
            </a:extLst>
          </p:cNvPr>
          <p:cNvCxnSpPr>
            <a:cxnSpLocks/>
            <a:stCxn id="27" idx="5"/>
            <a:endCxn id="27" idx="1"/>
          </p:cNvCxnSpPr>
          <p:nvPr/>
        </p:nvCxnSpPr>
        <p:spPr>
          <a:xfrm flipH="1" flipV="1">
            <a:off x="4820804" y="2722842"/>
            <a:ext cx="2550392" cy="2550390"/>
          </a:xfrm>
          <a:prstGeom prst="line">
            <a:avLst/>
          </a:prstGeom>
          <a:ln>
            <a:solidFill>
              <a:schemeClr val="tx1">
                <a:alpha val="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35C8C9E-FB74-E299-AEE7-4DAF63902CFF}"/>
              </a:ext>
            </a:extLst>
          </p:cNvPr>
          <p:cNvCxnSpPr>
            <a:cxnSpLocks/>
            <a:stCxn id="27" idx="7"/>
            <a:endCxn id="27" idx="3"/>
          </p:cNvCxnSpPr>
          <p:nvPr/>
        </p:nvCxnSpPr>
        <p:spPr>
          <a:xfrm flipH="1">
            <a:off x="4820804" y="2722842"/>
            <a:ext cx="2550392" cy="2550390"/>
          </a:xfrm>
          <a:prstGeom prst="line">
            <a:avLst/>
          </a:prstGeom>
          <a:ln>
            <a:solidFill>
              <a:schemeClr val="tx1">
                <a:alpha val="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A0218BE7-E232-BB86-ED2E-00CCE5F2D7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3232096"/>
              </p:ext>
            </p:extLst>
          </p:nvPr>
        </p:nvGraphicFramePr>
        <p:xfrm>
          <a:off x="4033491" y="2623031"/>
          <a:ext cx="4125018" cy="2750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639226-496B-63E2-0AD4-8D2A585C9237}"/>
              </a:ext>
            </a:extLst>
          </p:cNvPr>
          <p:cNvCxnSpPr>
            <a:cxnSpLocks/>
          </p:cNvCxnSpPr>
          <p:nvPr/>
        </p:nvCxnSpPr>
        <p:spPr>
          <a:xfrm flipH="1">
            <a:off x="4237437" y="3998037"/>
            <a:ext cx="3606798" cy="0"/>
          </a:xfrm>
          <a:prstGeom prst="line">
            <a:avLst/>
          </a:prstGeom>
          <a:ln>
            <a:solidFill>
              <a:schemeClr val="tx1">
                <a:alpha val="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42801DF-F01D-0435-D168-DA312CD870CA}"/>
              </a:ext>
            </a:extLst>
          </p:cNvPr>
          <p:cNvSpPr txBox="1"/>
          <p:nvPr/>
        </p:nvSpPr>
        <p:spPr>
          <a:xfrm>
            <a:off x="3181351" y="2189722"/>
            <a:ext cx="142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2000" dirty="0">
                <a:latin typeface="+mj-lt"/>
              </a:rPr>
              <a:t>$12,496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E2FF37-0E94-4173-CC4E-281A225DAA2A}"/>
              </a:ext>
            </a:extLst>
          </p:cNvPr>
          <p:cNvSpPr txBox="1"/>
          <p:nvPr/>
        </p:nvSpPr>
        <p:spPr>
          <a:xfrm>
            <a:off x="3411837" y="1931819"/>
            <a:ext cx="119001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200" dirty="0"/>
              <a:t>Earnings #1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352F43-C8F2-4920-D61D-085082971E32}"/>
              </a:ext>
            </a:extLst>
          </p:cNvPr>
          <p:cNvSpPr txBox="1"/>
          <p:nvPr/>
        </p:nvSpPr>
        <p:spPr>
          <a:xfrm>
            <a:off x="7844235" y="2189722"/>
            <a:ext cx="130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+mj-lt"/>
              </a:rPr>
              <a:t>$12,496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6D1115-DC1B-DC07-7F7B-378C07344369}"/>
              </a:ext>
            </a:extLst>
          </p:cNvPr>
          <p:cNvSpPr txBox="1"/>
          <p:nvPr/>
        </p:nvSpPr>
        <p:spPr>
          <a:xfrm>
            <a:off x="7844235" y="1931819"/>
            <a:ext cx="119001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Earnings #2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EC3FF2-7AFB-DE04-BB95-EA5DA14F737F}"/>
              </a:ext>
            </a:extLst>
          </p:cNvPr>
          <p:cNvSpPr txBox="1"/>
          <p:nvPr/>
        </p:nvSpPr>
        <p:spPr>
          <a:xfrm>
            <a:off x="3214371" y="5796518"/>
            <a:ext cx="13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2000" dirty="0">
                <a:latin typeface="+mj-lt"/>
              </a:rPr>
              <a:t>$12,496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F36822-C8F7-2991-3A58-97DB5C6594C3}"/>
              </a:ext>
            </a:extLst>
          </p:cNvPr>
          <p:cNvSpPr txBox="1"/>
          <p:nvPr/>
        </p:nvSpPr>
        <p:spPr>
          <a:xfrm>
            <a:off x="3411837" y="5538615"/>
            <a:ext cx="119001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200" dirty="0"/>
              <a:t>Earnings #5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6B53BD-C807-DAAD-B48C-37070208263D}"/>
              </a:ext>
            </a:extLst>
          </p:cNvPr>
          <p:cNvSpPr txBox="1"/>
          <p:nvPr/>
        </p:nvSpPr>
        <p:spPr>
          <a:xfrm>
            <a:off x="7844235" y="5796518"/>
            <a:ext cx="137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+mj-lt"/>
              </a:rPr>
              <a:t>$12,496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281751-72D0-32EB-C1CF-E08ED2C9D949}"/>
              </a:ext>
            </a:extLst>
          </p:cNvPr>
          <p:cNvSpPr txBox="1"/>
          <p:nvPr/>
        </p:nvSpPr>
        <p:spPr>
          <a:xfrm>
            <a:off x="7844235" y="5538615"/>
            <a:ext cx="119001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Earnings #6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F89C9D-8961-C209-010C-CBB986DAFE1C}"/>
              </a:ext>
            </a:extLst>
          </p:cNvPr>
          <p:cNvSpPr txBox="1"/>
          <p:nvPr/>
        </p:nvSpPr>
        <p:spPr>
          <a:xfrm>
            <a:off x="2487931" y="3942322"/>
            <a:ext cx="132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2000" dirty="0">
                <a:latin typeface="+mj-lt"/>
              </a:rPr>
              <a:t>$12,496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A99F5B-967B-8A79-80F5-B1536EF84576}"/>
              </a:ext>
            </a:extLst>
          </p:cNvPr>
          <p:cNvSpPr txBox="1"/>
          <p:nvPr/>
        </p:nvSpPr>
        <p:spPr>
          <a:xfrm>
            <a:off x="2624524" y="3684419"/>
            <a:ext cx="119001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200" dirty="0"/>
              <a:t>Earnings #3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CBBA74-B7C2-7D24-4748-B6591101E444}"/>
              </a:ext>
            </a:extLst>
          </p:cNvPr>
          <p:cNvSpPr txBox="1"/>
          <p:nvPr/>
        </p:nvSpPr>
        <p:spPr>
          <a:xfrm>
            <a:off x="8358607" y="3886607"/>
            <a:ext cx="1345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+mj-lt"/>
              </a:rPr>
              <a:t>$12,496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D57359-DC39-A79B-92AF-0441859B19E2}"/>
              </a:ext>
            </a:extLst>
          </p:cNvPr>
          <p:cNvSpPr txBox="1"/>
          <p:nvPr/>
        </p:nvSpPr>
        <p:spPr>
          <a:xfrm>
            <a:off x="8358608" y="3628704"/>
            <a:ext cx="119001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Earnings #4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996299-447E-C2BD-EE63-5BFAB18B7BC4}"/>
              </a:ext>
            </a:extLst>
          </p:cNvPr>
          <p:cNvSpPr txBox="1"/>
          <p:nvPr/>
        </p:nvSpPr>
        <p:spPr>
          <a:xfrm>
            <a:off x="2039144" y="695249"/>
            <a:ext cx="8113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-110" dirty="0">
                <a:latin typeface="+mj-lt"/>
              </a:rPr>
              <a:t>Business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883126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884D35C-A741-94FC-F55E-EF5A677F47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5725374"/>
              </p:ext>
            </p:extLst>
          </p:nvPr>
        </p:nvGraphicFramePr>
        <p:xfrm>
          <a:off x="839788" y="2665784"/>
          <a:ext cx="5162903" cy="3261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9964C0E-52E1-98F0-EF90-D9263E743F84}"/>
              </a:ext>
            </a:extLst>
          </p:cNvPr>
          <p:cNvSpPr txBox="1"/>
          <p:nvPr/>
        </p:nvSpPr>
        <p:spPr>
          <a:xfrm>
            <a:off x="843745" y="831224"/>
            <a:ext cx="5158946" cy="109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800" b="1">
                <a:solidFill>
                  <a:srgbClr val="111029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tx1"/>
                </a:solidFill>
              </a:rPr>
              <a:t>A wonderful serenity </a:t>
            </a:r>
            <a:r>
              <a:rPr lang="en-US" sz="2800" b="0" dirty="0">
                <a:solidFill>
                  <a:schemeClr val="tx1"/>
                </a:solidFill>
              </a:rPr>
              <a:t>has taken possession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9C6F6B-6819-BF38-8466-A5A1F7B6F6C4}"/>
              </a:ext>
            </a:extLst>
          </p:cNvPr>
          <p:cNvSpPr/>
          <p:nvPr/>
        </p:nvSpPr>
        <p:spPr>
          <a:xfrm>
            <a:off x="872278" y="2061231"/>
            <a:ext cx="4868381" cy="349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dirty="0"/>
              <a:t>A wonderful serenity has taken possession of my entire</a:t>
            </a:r>
          </a:p>
        </p:txBody>
      </p:sp>
      <p:sp>
        <p:nvSpPr>
          <p:cNvPr id="6" name="Rectangle: Rounded Corners 21">
            <a:extLst>
              <a:ext uri="{FF2B5EF4-FFF2-40B4-BE49-F238E27FC236}">
                <a16:creationId xmlns:a16="http://schemas.microsoft.com/office/drawing/2014/main" id="{4E3D97B7-441E-6A4D-33D6-A758F11BA378}"/>
              </a:ext>
            </a:extLst>
          </p:cNvPr>
          <p:cNvSpPr/>
          <p:nvPr/>
        </p:nvSpPr>
        <p:spPr>
          <a:xfrm>
            <a:off x="9298071" y="3535422"/>
            <a:ext cx="2021651" cy="2391709"/>
          </a:xfrm>
          <a:prstGeom prst="roundRect">
            <a:avLst>
              <a:gd name="adj" fmla="val 15055"/>
            </a:avLst>
          </a:prstGeom>
          <a:solidFill>
            <a:schemeClr val="bg1"/>
          </a:solidFill>
          <a:ln w="53975">
            <a:noFill/>
          </a:ln>
          <a:effectLst>
            <a:outerShdw blurRad="863600" dist="723900" dir="7800000" sx="85000" sy="85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5D02C5-B9CA-DA43-62E3-397C5C5F360D}"/>
              </a:ext>
            </a:extLst>
          </p:cNvPr>
          <p:cNvSpPr/>
          <p:nvPr/>
        </p:nvSpPr>
        <p:spPr>
          <a:xfrm>
            <a:off x="9606152" y="3792689"/>
            <a:ext cx="1405491" cy="1341984"/>
          </a:xfrm>
          <a:prstGeom prst="ellipse">
            <a:avLst/>
          </a:prstGeom>
          <a:noFill/>
          <a:ln w="19050" cap="flat">
            <a:solidFill>
              <a:schemeClr val="accent4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en-US" sz="140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57C8339-8C9D-7027-114A-0E8076C255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302137"/>
              </p:ext>
            </p:extLst>
          </p:nvPr>
        </p:nvGraphicFramePr>
        <p:xfrm>
          <a:off x="9447172" y="3813143"/>
          <a:ext cx="1723451" cy="1301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Текст 7">
            <a:extLst>
              <a:ext uri="{FF2B5EF4-FFF2-40B4-BE49-F238E27FC236}">
                <a16:creationId xmlns:a16="http://schemas.microsoft.com/office/drawing/2014/main" id="{31656F22-BDB6-FFD9-D835-C7842A86DC89}"/>
              </a:ext>
            </a:extLst>
          </p:cNvPr>
          <p:cNvSpPr txBox="1">
            <a:spLocks/>
          </p:cNvSpPr>
          <p:nvPr/>
        </p:nvSpPr>
        <p:spPr>
          <a:xfrm>
            <a:off x="9932478" y="4290612"/>
            <a:ext cx="737397" cy="316633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 kern="1200" baseline="0">
                <a:solidFill>
                  <a:schemeClr val="tx1"/>
                </a:solidFill>
                <a:latin typeface="+mj-lt"/>
                <a:ea typeface="Source Sans Pro" charset="0"/>
                <a:cs typeface="Source Sans Pro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600200" indent="-22860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ea typeface="Open Sans" charset="0"/>
                <a:cs typeface="Open Sans" charset="0"/>
              </a:rPr>
              <a:t>73%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D78E34-9653-14EF-9CED-01B7655AAD58}"/>
              </a:ext>
            </a:extLst>
          </p:cNvPr>
          <p:cNvSpPr txBox="1"/>
          <p:nvPr/>
        </p:nvSpPr>
        <p:spPr>
          <a:xfrm>
            <a:off x="9752772" y="5212283"/>
            <a:ext cx="1112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j-lt"/>
                <a:cs typeface="Poppins" panose="00000500000000000000" pitchFamily="2" charset="0"/>
              </a:rPr>
              <a:t>Reports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6063E-D58A-85C8-C6AD-5E99C2950C58}"/>
              </a:ext>
            </a:extLst>
          </p:cNvPr>
          <p:cNvSpPr txBox="1"/>
          <p:nvPr/>
        </p:nvSpPr>
        <p:spPr>
          <a:xfrm>
            <a:off x="9752772" y="5483181"/>
            <a:ext cx="11122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cs typeface="Poppins" panose="00000500000000000000" pitchFamily="2" charset="0"/>
              </a:rPr>
              <a:t>2024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DC10B0-D6DC-5D4B-1B12-21A8FB9670BB}"/>
              </a:ext>
            </a:extLst>
          </p:cNvPr>
          <p:cNvSpPr/>
          <p:nvPr/>
        </p:nvSpPr>
        <p:spPr>
          <a:xfrm>
            <a:off x="9298071" y="930870"/>
            <a:ext cx="2021651" cy="2391709"/>
          </a:xfrm>
          <a:prstGeom prst="roundRect">
            <a:avLst>
              <a:gd name="adj" fmla="val 15055"/>
            </a:avLst>
          </a:prstGeom>
          <a:solidFill>
            <a:schemeClr val="bg1"/>
          </a:solidFill>
          <a:ln w="53975">
            <a:noFill/>
          </a:ln>
          <a:effectLst>
            <a:outerShdw blurRad="863600" dist="723900" dir="7800000" sx="85000" sy="85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40BAB3-BCD7-5D81-E594-CA50FFE3E644}"/>
              </a:ext>
            </a:extLst>
          </p:cNvPr>
          <p:cNvSpPr/>
          <p:nvPr/>
        </p:nvSpPr>
        <p:spPr>
          <a:xfrm>
            <a:off x="9606152" y="1188137"/>
            <a:ext cx="1405490" cy="1341984"/>
          </a:xfrm>
          <a:prstGeom prst="ellipse">
            <a:avLst/>
          </a:prstGeom>
          <a:noFill/>
          <a:ln w="19050" cap="flat">
            <a:solidFill>
              <a:schemeClr val="accent2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en-US" sz="140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29B04C9F-D6A8-88CA-AB30-0F09F690DC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001367"/>
              </p:ext>
            </p:extLst>
          </p:nvPr>
        </p:nvGraphicFramePr>
        <p:xfrm>
          <a:off x="9447173" y="1208590"/>
          <a:ext cx="1723451" cy="1301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Текст 7">
            <a:extLst>
              <a:ext uri="{FF2B5EF4-FFF2-40B4-BE49-F238E27FC236}">
                <a16:creationId xmlns:a16="http://schemas.microsoft.com/office/drawing/2014/main" id="{8912C63F-3FC0-EA37-C585-1781103975D6}"/>
              </a:ext>
            </a:extLst>
          </p:cNvPr>
          <p:cNvSpPr txBox="1">
            <a:spLocks/>
          </p:cNvSpPr>
          <p:nvPr/>
        </p:nvSpPr>
        <p:spPr>
          <a:xfrm>
            <a:off x="9932477" y="1686060"/>
            <a:ext cx="737396" cy="316633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 kern="1200" baseline="0">
                <a:solidFill>
                  <a:schemeClr val="tx1"/>
                </a:solidFill>
                <a:latin typeface="+mj-lt"/>
                <a:ea typeface="Source Sans Pro" charset="0"/>
                <a:cs typeface="Source Sans Pro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600200" indent="-22860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ea typeface="Open Sans" charset="0"/>
                <a:cs typeface="Open Sans" charset="0"/>
              </a:rPr>
              <a:t>53%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B01700-6E92-96E1-0573-76734563396B}"/>
              </a:ext>
            </a:extLst>
          </p:cNvPr>
          <p:cNvSpPr txBox="1"/>
          <p:nvPr/>
        </p:nvSpPr>
        <p:spPr>
          <a:xfrm>
            <a:off x="9752772" y="2607731"/>
            <a:ext cx="1112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j-lt"/>
                <a:cs typeface="Poppins" panose="00000500000000000000" pitchFamily="2" charset="0"/>
              </a:rPr>
              <a:t>Reports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7AFA91-BDCA-2FCB-E04C-C6946B6B1452}"/>
              </a:ext>
            </a:extLst>
          </p:cNvPr>
          <p:cNvSpPr txBox="1"/>
          <p:nvPr/>
        </p:nvSpPr>
        <p:spPr>
          <a:xfrm>
            <a:off x="9752772" y="2878629"/>
            <a:ext cx="11122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cs typeface="Poppins" panose="00000500000000000000" pitchFamily="2" charset="0"/>
              </a:rPr>
              <a:t>2024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27BA8F9-E6B9-6956-4228-F0330D811DD8}"/>
              </a:ext>
            </a:extLst>
          </p:cNvPr>
          <p:cNvSpPr/>
          <p:nvPr/>
        </p:nvSpPr>
        <p:spPr>
          <a:xfrm>
            <a:off x="6846971" y="3535422"/>
            <a:ext cx="2021651" cy="2391709"/>
          </a:xfrm>
          <a:prstGeom prst="roundRect">
            <a:avLst>
              <a:gd name="adj" fmla="val 15055"/>
            </a:avLst>
          </a:prstGeom>
          <a:solidFill>
            <a:schemeClr val="bg1"/>
          </a:solidFill>
          <a:ln w="53975">
            <a:noFill/>
          </a:ln>
          <a:effectLst>
            <a:outerShdw blurRad="863600" dist="723900" dir="7800000" sx="85000" sy="85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93C2BD8-D1F1-04FB-A809-F21147F1777E}"/>
              </a:ext>
            </a:extLst>
          </p:cNvPr>
          <p:cNvSpPr/>
          <p:nvPr/>
        </p:nvSpPr>
        <p:spPr>
          <a:xfrm>
            <a:off x="7155052" y="3792689"/>
            <a:ext cx="1405491" cy="1341984"/>
          </a:xfrm>
          <a:prstGeom prst="ellipse">
            <a:avLst/>
          </a:prstGeom>
          <a:noFill/>
          <a:ln w="19050" cap="flat">
            <a:solidFill>
              <a:schemeClr val="accent3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en-US" sz="1400" dirty="0"/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1BFD6CB5-16AC-464B-385B-C232F14806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6777939"/>
              </p:ext>
            </p:extLst>
          </p:nvPr>
        </p:nvGraphicFramePr>
        <p:xfrm>
          <a:off x="6996072" y="3813143"/>
          <a:ext cx="1723451" cy="1301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5" name="Текст 7">
            <a:extLst>
              <a:ext uri="{FF2B5EF4-FFF2-40B4-BE49-F238E27FC236}">
                <a16:creationId xmlns:a16="http://schemas.microsoft.com/office/drawing/2014/main" id="{63A575F2-ADBB-D735-47ED-130A10117422}"/>
              </a:ext>
            </a:extLst>
          </p:cNvPr>
          <p:cNvSpPr txBox="1">
            <a:spLocks/>
          </p:cNvSpPr>
          <p:nvPr/>
        </p:nvSpPr>
        <p:spPr>
          <a:xfrm>
            <a:off x="7481378" y="4290612"/>
            <a:ext cx="737397" cy="316633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 kern="1200" baseline="0">
                <a:solidFill>
                  <a:schemeClr val="tx1"/>
                </a:solidFill>
                <a:latin typeface="+mj-lt"/>
                <a:ea typeface="Source Sans Pro" charset="0"/>
                <a:cs typeface="Source Sans Pro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600200" indent="-22860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ea typeface="Open Sans" charset="0"/>
                <a:cs typeface="Open Sans" charset="0"/>
              </a:rPr>
              <a:t>73%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4B5B98-449C-62FF-6DEC-21EB40033B9E}"/>
              </a:ext>
            </a:extLst>
          </p:cNvPr>
          <p:cNvSpPr txBox="1"/>
          <p:nvPr/>
        </p:nvSpPr>
        <p:spPr>
          <a:xfrm>
            <a:off x="7301672" y="5212283"/>
            <a:ext cx="1112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j-lt"/>
                <a:cs typeface="Poppins" panose="00000500000000000000" pitchFamily="2" charset="0"/>
              </a:rPr>
              <a:t>Reports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C74B87-B389-2EA7-A4F7-566A8A0E6654}"/>
              </a:ext>
            </a:extLst>
          </p:cNvPr>
          <p:cNvSpPr txBox="1"/>
          <p:nvPr/>
        </p:nvSpPr>
        <p:spPr>
          <a:xfrm>
            <a:off x="7301672" y="5483181"/>
            <a:ext cx="11122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cs typeface="Poppins" panose="00000500000000000000" pitchFamily="2" charset="0"/>
              </a:rPr>
              <a:t>2024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0CABABB-8962-69E2-734A-F373479E51DE}"/>
              </a:ext>
            </a:extLst>
          </p:cNvPr>
          <p:cNvSpPr/>
          <p:nvPr/>
        </p:nvSpPr>
        <p:spPr>
          <a:xfrm>
            <a:off x="6846971" y="930870"/>
            <a:ext cx="2021651" cy="2391709"/>
          </a:xfrm>
          <a:prstGeom prst="roundRect">
            <a:avLst>
              <a:gd name="adj" fmla="val 15055"/>
            </a:avLst>
          </a:prstGeom>
          <a:solidFill>
            <a:schemeClr val="bg1"/>
          </a:solidFill>
          <a:ln w="53975">
            <a:noFill/>
          </a:ln>
          <a:effectLst>
            <a:outerShdw blurRad="863600" dist="723900" dir="7800000" sx="85000" sy="85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CCA9DA2-D269-766D-120C-425264135645}"/>
              </a:ext>
            </a:extLst>
          </p:cNvPr>
          <p:cNvSpPr/>
          <p:nvPr/>
        </p:nvSpPr>
        <p:spPr>
          <a:xfrm>
            <a:off x="7155052" y="1188137"/>
            <a:ext cx="1405490" cy="1341984"/>
          </a:xfrm>
          <a:prstGeom prst="ellipse">
            <a:avLst/>
          </a:prstGeom>
          <a:noFill/>
          <a:ln w="19050" cap="flat">
            <a:solidFill>
              <a:schemeClr val="accent1"/>
            </a:solidFill>
            <a:prstDash val="solid"/>
            <a:miter/>
          </a:ln>
          <a:effectLst/>
        </p:spPr>
        <p:txBody>
          <a:bodyPr rtlCol="0" anchor="ctr"/>
          <a:lstStyle/>
          <a:p>
            <a:endParaRPr lang="en-US" sz="1400" dirty="0"/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A41533A5-CB7A-2BCC-4C35-533C69690B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3726330"/>
              </p:ext>
            </p:extLst>
          </p:nvPr>
        </p:nvGraphicFramePr>
        <p:xfrm>
          <a:off x="6996073" y="1208590"/>
          <a:ext cx="1723451" cy="1301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3" name="Текст 7">
            <a:extLst>
              <a:ext uri="{FF2B5EF4-FFF2-40B4-BE49-F238E27FC236}">
                <a16:creationId xmlns:a16="http://schemas.microsoft.com/office/drawing/2014/main" id="{B1000EEA-4464-9E7B-5E7A-71048FA4FA4A}"/>
              </a:ext>
            </a:extLst>
          </p:cNvPr>
          <p:cNvSpPr txBox="1">
            <a:spLocks/>
          </p:cNvSpPr>
          <p:nvPr/>
        </p:nvSpPr>
        <p:spPr>
          <a:xfrm>
            <a:off x="7481377" y="1686060"/>
            <a:ext cx="737396" cy="316633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 kern="1200" baseline="0">
                <a:solidFill>
                  <a:schemeClr val="tx1"/>
                </a:solidFill>
                <a:latin typeface="+mj-lt"/>
                <a:ea typeface="Source Sans Pro" charset="0"/>
                <a:cs typeface="Source Sans Pro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 marL="1600200" indent="-22860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>
                    <a:alpha val="6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ea typeface="Open Sans" charset="0"/>
                <a:cs typeface="Open Sans" charset="0"/>
              </a:rPr>
              <a:t>53%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E3C8C1-656B-3414-D0FF-3AC3D1E6E144}"/>
              </a:ext>
            </a:extLst>
          </p:cNvPr>
          <p:cNvSpPr txBox="1"/>
          <p:nvPr/>
        </p:nvSpPr>
        <p:spPr>
          <a:xfrm>
            <a:off x="7301672" y="2607731"/>
            <a:ext cx="1112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j-lt"/>
                <a:cs typeface="Poppins" panose="00000500000000000000" pitchFamily="2" charset="0"/>
              </a:rPr>
              <a:t>Reports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7298CE-4F91-CF92-EF29-74A88486647B}"/>
              </a:ext>
            </a:extLst>
          </p:cNvPr>
          <p:cNvSpPr txBox="1"/>
          <p:nvPr/>
        </p:nvSpPr>
        <p:spPr>
          <a:xfrm>
            <a:off x="7301672" y="2878629"/>
            <a:ext cx="11122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cs typeface="Poppins" panose="00000500000000000000" pitchFamily="2" charset="0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2886500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9C69F5A-8BB9-0BFB-7C95-B06F4BDA6354}"/>
              </a:ext>
            </a:extLst>
          </p:cNvPr>
          <p:cNvSpPr/>
          <p:nvPr/>
        </p:nvSpPr>
        <p:spPr>
          <a:xfrm>
            <a:off x="1066800" y="1073354"/>
            <a:ext cx="10109200" cy="3092246"/>
          </a:xfrm>
          <a:prstGeom prst="roundRect">
            <a:avLst>
              <a:gd name="adj" fmla="val 13282"/>
            </a:avLst>
          </a:prstGeom>
          <a:solidFill>
            <a:schemeClr val="bg1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45A3FE-754D-D624-996F-B5BBDFF42781}"/>
              </a:ext>
            </a:extLst>
          </p:cNvPr>
          <p:cNvSpPr/>
          <p:nvPr/>
        </p:nvSpPr>
        <p:spPr>
          <a:xfrm>
            <a:off x="1127721" y="5171358"/>
            <a:ext cx="4977747" cy="625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dirty="0">
                <a:cs typeface="Arial" panose="020B0604020202020204" pitchFamily="34" charset="0"/>
              </a:rPr>
              <a:t>Far </a:t>
            </a:r>
            <a:r>
              <a:rPr lang="en-US" sz="1400" dirty="0" err="1">
                <a:cs typeface="Arial" panose="020B0604020202020204" pitchFamily="34" charset="0"/>
              </a:rPr>
              <a:t>far</a:t>
            </a:r>
            <a:r>
              <a:rPr lang="en-US" sz="1400" dirty="0">
                <a:cs typeface="Arial" panose="020B0604020202020204" pitchFamily="34" charset="0"/>
              </a:rPr>
              <a:t> away, behind the word the countries Consonantia.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097208-AC69-2ADA-CE27-6639E7E7864E}"/>
              </a:ext>
            </a:extLst>
          </p:cNvPr>
          <p:cNvSpPr/>
          <p:nvPr/>
        </p:nvSpPr>
        <p:spPr>
          <a:xfrm>
            <a:off x="1127721" y="4359594"/>
            <a:ext cx="4222750" cy="701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>
                <a:cs typeface="Arial" panose="020B0604020202020204" pitchFamily="34" charset="0"/>
              </a:rPr>
              <a:t>Lorem Ipsum </a:t>
            </a:r>
            <a:r>
              <a:rPr lang="en-US" sz="16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decided to leave </a:t>
            </a:r>
            <a:r>
              <a:rPr lang="en-US" sz="1600" dirty="0">
                <a:cs typeface="Arial" panose="020B0604020202020204" pitchFamily="34" charset="0"/>
              </a:rPr>
              <a:t>for the far World of Grammar.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22573D-DA19-34AE-E08C-5F212BE2334C}"/>
              </a:ext>
            </a:extLst>
          </p:cNvPr>
          <p:cNvSpPr txBox="1"/>
          <p:nvPr/>
        </p:nvSpPr>
        <p:spPr>
          <a:xfrm>
            <a:off x="9902525" y="5209513"/>
            <a:ext cx="121255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latin typeface="+mj-lt"/>
                <a:cs typeface="Poppins" panose="00000500000000000000" pitchFamily="2" charset="0"/>
              </a:rPr>
              <a:t>Company</a:t>
            </a:r>
          </a:p>
        </p:txBody>
      </p:sp>
      <p:sp>
        <p:nvSpPr>
          <p:cNvPr id="7" name="Graphic 18">
            <a:extLst>
              <a:ext uri="{FF2B5EF4-FFF2-40B4-BE49-F238E27FC236}">
                <a16:creationId xmlns:a16="http://schemas.microsoft.com/office/drawing/2014/main" id="{E3F8C0B7-FBD4-BAB8-D3AE-73FC7E6BA760}"/>
              </a:ext>
            </a:extLst>
          </p:cNvPr>
          <p:cNvSpPr/>
          <p:nvPr/>
        </p:nvSpPr>
        <p:spPr>
          <a:xfrm>
            <a:off x="10141602" y="4359594"/>
            <a:ext cx="734400" cy="734400"/>
          </a:xfrm>
          <a:prstGeom prst="ellipse">
            <a:avLst/>
          </a:prstGeom>
          <a:solidFill>
            <a:schemeClr val="accent3"/>
          </a:solidFill>
          <a:ln w="6350">
            <a:noFill/>
          </a:ln>
          <a:effectLst>
            <a:outerShdw blurRad="812800" dist="4064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CB9C00-9140-B9F0-2A48-353D534A37C9}"/>
              </a:ext>
            </a:extLst>
          </p:cNvPr>
          <p:cNvSpPr/>
          <p:nvPr/>
        </p:nvSpPr>
        <p:spPr>
          <a:xfrm>
            <a:off x="10328309" y="4546615"/>
            <a:ext cx="360986" cy="360986"/>
          </a:xfrm>
          <a:prstGeom prst="rect">
            <a:avLst/>
          </a:prstGeom>
          <a:blipFill>
            <a:blip r:embed="rId2">
              <a:biLevel thresh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92F662-9294-6F44-F594-B28CE0CAD825}"/>
              </a:ext>
            </a:extLst>
          </p:cNvPr>
          <p:cNvSpPr txBox="1"/>
          <p:nvPr/>
        </p:nvSpPr>
        <p:spPr>
          <a:xfrm>
            <a:off x="6521689" y="5209514"/>
            <a:ext cx="121255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latin typeface="+mj-lt"/>
                <a:cs typeface="Poppins" panose="00000500000000000000" pitchFamily="2" charset="0"/>
              </a:rPr>
              <a:t>Personal</a:t>
            </a:r>
          </a:p>
        </p:txBody>
      </p:sp>
      <p:sp>
        <p:nvSpPr>
          <p:cNvPr id="13" name="Graphic 18">
            <a:extLst>
              <a:ext uri="{FF2B5EF4-FFF2-40B4-BE49-F238E27FC236}">
                <a16:creationId xmlns:a16="http://schemas.microsoft.com/office/drawing/2014/main" id="{E464F513-998E-BEB3-7138-F689C68309FF}"/>
              </a:ext>
            </a:extLst>
          </p:cNvPr>
          <p:cNvSpPr/>
          <p:nvPr/>
        </p:nvSpPr>
        <p:spPr>
          <a:xfrm>
            <a:off x="6760766" y="4359594"/>
            <a:ext cx="734400" cy="734400"/>
          </a:xfrm>
          <a:prstGeom prst="ellipse">
            <a:avLst/>
          </a:prstGeom>
          <a:solidFill>
            <a:schemeClr val="accent1"/>
          </a:solidFill>
          <a:ln w="6350">
            <a:noFill/>
          </a:ln>
          <a:effectLst>
            <a:outerShdw blurRad="812800" dist="4064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F24CB0-BC72-FF0F-1E49-4936DA01BB2C}"/>
              </a:ext>
            </a:extLst>
          </p:cNvPr>
          <p:cNvSpPr/>
          <p:nvPr/>
        </p:nvSpPr>
        <p:spPr>
          <a:xfrm>
            <a:off x="6947473" y="4546615"/>
            <a:ext cx="360986" cy="360986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2C37B0-D05F-95F4-573A-BD5CD5D317E6}"/>
              </a:ext>
            </a:extLst>
          </p:cNvPr>
          <p:cNvSpPr txBox="1"/>
          <p:nvPr/>
        </p:nvSpPr>
        <p:spPr>
          <a:xfrm>
            <a:off x="8166878" y="5209514"/>
            <a:ext cx="131942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latin typeface="+mj-lt"/>
                <a:cs typeface="Poppins" panose="00000500000000000000" pitchFamily="2" charset="0"/>
              </a:rPr>
              <a:t>Small team</a:t>
            </a:r>
          </a:p>
        </p:txBody>
      </p:sp>
      <p:sp>
        <p:nvSpPr>
          <p:cNvPr id="16" name="Graphic 18">
            <a:extLst>
              <a:ext uri="{FF2B5EF4-FFF2-40B4-BE49-F238E27FC236}">
                <a16:creationId xmlns:a16="http://schemas.microsoft.com/office/drawing/2014/main" id="{97419157-23A7-E018-D858-4AA0214C1137}"/>
              </a:ext>
            </a:extLst>
          </p:cNvPr>
          <p:cNvSpPr/>
          <p:nvPr/>
        </p:nvSpPr>
        <p:spPr>
          <a:xfrm>
            <a:off x="8459391" y="4359594"/>
            <a:ext cx="734400" cy="734400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>
            <a:outerShdw blurRad="812800" dist="4064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E24E26-7FDE-F058-785E-9AAE9EB7981A}"/>
              </a:ext>
            </a:extLst>
          </p:cNvPr>
          <p:cNvSpPr/>
          <p:nvPr/>
        </p:nvSpPr>
        <p:spPr>
          <a:xfrm>
            <a:off x="8646098" y="4546615"/>
            <a:ext cx="360986" cy="360986"/>
          </a:xfrm>
          <a:prstGeom prst="rect">
            <a:avLst/>
          </a:prstGeom>
          <a:blipFill>
            <a:blip r:embed="rId6">
              <a:biLevel thresh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CAB7C62D-F764-E160-CD45-4328F33BA3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7595676"/>
              </p:ext>
            </p:extLst>
          </p:nvPr>
        </p:nvGraphicFramePr>
        <p:xfrm>
          <a:off x="1371600" y="1061214"/>
          <a:ext cx="9448800" cy="2589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666396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CE4E707-DF5E-B418-2C0A-50272866424B}"/>
              </a:ext>
            </a:extLst>
          </p:cNvPr>
          <p:cNvSpPr/>
          <p:nvPr/>
        </p:nvSpPr>
        <p:spPr>
          <a:xfrm>
            <a:off x="4191069" y="656887"/>
            <a:ext cx="7161144" cy="2663687"/>
          </a:xfrm>
          <a:prstGeom prst="roundRect">
            <a:avLst>
              <a:gd name="adj" fmla="val 11376"/>
            </a:avLst>
          </a:prstGeom>
          <a:solidFill>
            <a:schemeClr val="bg1"/>
          </a:solidFill>
          <a:ln>
            <a:noFill/>
          </a:ln>
          <a:effectLst>
            <a:outerShdw blurRad="838200" dist="952500" dir="5400000" sx="95000" sy="95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80D62730-8BC1-386B-A20A-2F7756F51C3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15813262"/>
                  </p:ext>
                </p:extLst>
              </p:nvPr>
            </p:nvGraphicFramePr>
            <p:xfrm>
              <a:off x="6647415" y="925170"/>
              <a:ext cx="4346575" cy="209126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80D62730-8BC1-386B-A20A-2F7756F51C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47415" y="925170"/>
                <a:ext cx="4346575" cy="2091266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93DDFA6-21E2-6DE3-D20B-C7403CABF3AD}"/>
              </a:ext>
            </a:extLst>
          </p:cNvPr>
          <p:cNvSpPr txBox="1"/>
          <p:nvPr/>
        </p:nvSpPr>
        <p:spPr>
          <a:xfrm>
            <a:off x="4723846" y="1827919"/>
            <a:ext cx="1708509" cy="90550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id-ID"/>
            </a:defPPr>
            <a:lvl1pPr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n-lt"/>
              </a:rPr>
              <a:t>Lorem ipsum dolor sit amet,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adipiscing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elit.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A12B62-490D-E0F9-FCC4-976E66852337}"/>
              </a:ext>
            </a:extLst>
          </p:cNvPr>
          <p:cNvSpPr txBox="1"/>
          <p:nvPr/>
        </p:nvSpPr>
        <p:spPr>
          <a:xfrm>
            <a:off x="4723846" y="1244037"/>
            <a:ext cx="181246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3600" spc="-240" dirty="0">
                <a:solidFill>
                  <a:srgbClr val="111029"/>
                </a:solidFill>
                <a:latin typeface="+mj-lt"/>
              </a:rPr>
              <a:t>90</a:t>
            </a:r>
            <a:r>
              <a:rPr lang="en-US" sz="3600" spc="-240" baseline="30000" dirty="0">
                <a:solidFill>
                  <a:srgbClr val="111029"/>
                </a:solidFill>
                <a:latin typeface="+mj-lt"/>
              </a:rPr>
              <a:t>%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B19AF67-0B97-857B-53ED-B66E432BC137}"/>
              </a:ext>
            </a:extLst>
          </p:cNvPr>
          <p:cNvSpPr/>
          <p:nvPr/>
        </p:nvSpPr>
        <p:spPr>
          <a:xfrm>
            <a:off x="4191069" y="3537427"/>
            <a:ext cx="7161144" cy="2663687"/>
          </a:xfrm>
          <a:prstGeom prst="roundRect">
            <a:avLst>
              <a:gd name="adj" fmla="val 11376"/>
            </a:avLst>
          </a:prstGeom>
          <a:solidFill>
            <a:schemeClr val="bg1"/>
          </a:solidFill>
          <a:ln>
            <a:noFill/>
          </a:ln>
          <a:effectLst>
            <a:outerShdw blurRad="838200" dist="952500" dir="5400000" sx="95000" sy="95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37249A97-BA67-6C2D-A6CB-CAED85ED34A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01310844"/>
                  </p:ext>
                </p:extLst>
              </p:nvPr>
            </p:nvGraphicFramePr>
            <p:xfrm>
              <a:off x="6652592" y="3823637"/>
              <a:ext cx="4346575" cy="209126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37249A97-BA67-6C2D-A6CB-CAED85ED34A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52592" y="3823637"/>
                <a:ext cx="4346575" cy="2091266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6C187AB-AB0A-99C2-FD28-A473E35C461D}"/>
              </a:ext>
            </a:extLst>
          </p:cNvPr>
          <p:cNvSpPr txBox="1"/>
          <p:nvPr/>
        </p:nvSpPr>
        <p:spPr>
          <a:xfrm>
            <a:off x="4723846" y="4708459"/>
            <a:ext cx="1713687" cy="90550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id-ID"/>
            </a:defPPr>
            <a:lvl1pPr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n-lt"/>
              </a:rPr>
              <a:t>Lorem ipsum dolor sit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amet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adipiscing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elit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3B893C-DFA1-7FB0-5550-79DC2322A91D}"/>
              </a:ext>
            </a:extLst>
          </p:cNvPr>
          <p:cNvSpPr txBox="1"/>
          <p:nvPr/>
        </p:nvSpPr>
        <p:spPr>
          <a:xfrm>
            <a:off x="4723846" y="4124577"/>
            <a:ext cx="181246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3600" spc="-240" dirty="0">
                <a:solidFill>
                  <a:srgbClr val="111029"/>
                </a:solidFill>
                <a:latin typeface="+mj-lt"/>
              </a:rPr>
              <a:t>120</a:t>
            </a:r>
            <a:r>
              <a:rPr lang="en-US" sz="3600" spc="-240" baseline="30000" dirty="0">
                <a:solidFill>
                  <a:srgbClr val="111029"/>
                </a:solidFill>
                <a:latin typeface="+mj-lt"/>
              </a:rPr>
              <a:t>%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4D0E342-66C1-709C-DAB4-361C09B30CB6}"/>
              </a:ext>
            </a:extLst>
          </p:cNvPr>
          <p:cNvGrpSpPr/>
          <p:nvPr/>
        </p:nvGrpSpPr>
        <p:grpSpPr>
          <a:xfrm>
            <a:off x="837454" y="2189206"/>
            <a:ext cx="3082857" cy="2755241"/>
            <a:chOff x="837454" y="1715652"/>
            <a:chExt cx="3082857" cy="275524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901B0D-32F7-A44E-00EA-0705536C7202}"/>
                </a:ext>
              </a:extLst>
            </p:cNvPr>
            <p:cNvSpPr txBox="1"/>
            <p:nvPr/>
          </p:nvSpPr>
          <p:spPr>
            <a:xfrm>
              <a:off x="837455" y="1715652"/>
              <a:ext cx="308285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spc="-11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Business Visualization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01645C-ED3F-0AF3-08DF-DC525B3A47A7}"/>
                </a:ext>
              </a:extLst>
            </p:cNvPr>
            <p:cNvSpPr txBox="1"/>
            <p:nvPr/>
          </p:nvSpPr>
          <p:spPr>
            <a:xfrm>
              <a:off x="837454" y="3285312"/>
              <a:ext cx="3082857" cy="118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900"/>
                </a:spcBef>
              </a:pPr>
              <a:r>
                <a:rPr lang="en-ID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Sed ut perspiciatis unde omnis iste natus error sit voluptatem accusantium doloremque laudantium, totam rem aperiam,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697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DA45562-9E72-1925-40CF-DF56BA46AE71}"/>
              </a:ext>
            </a:extLst>
          </p:cNvPr>
          <p:cNvGrpSpPr/>
          <p:nvPr/>
        </p:nvGrpSpPr>
        <p:grpSpPr>
          <a:xfrm>
            <a:off x="5486400" y="685800"/>
            <a:ext cx="5577308" cy="2520250"/>
            <a:chOff x="4271303" y="2348990"/>
            <a:chExt cx="6792405" cy="306932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2533EEC-711E-08C9-CE24-8F212913765D}"/>
                </a:ext>
              </a:extLst>
            </p:cNvPr>
            <p:cNvSpPr/>
            <p:nvPr/>
          </p:nvSpPr>
          <p:spPr>
            <a:xfrm>
              <a:off x="4271303" y="2348990"/>
              <a:ext cx="6792405" cy="3069322"/>
            </a:xfrm>
            <a:prstGeom prst="roundRect">
              <a:avLst>
                <a:gd name="adj" fmla="val 3353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0" dist="393700" dir="2700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1CC2831D-6FB6-7747-C8EC-8F66D63F63F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71250468"/>
                </p:ext>
              </p:extLst>
            </p:nvPr>
          </p:nvGraphicFramePr>
          <p:xfrm>
            <a:off x="4393364" y="2517073"/>
            <a:ext cx="6548283" cy="27331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0821C2F-C3A8-5921-67AA-3B6EB58FEDD2}"/>
              </a:ext>
            </a:extLst>
          </p:cNvPr>
          <p:cNvGrpSpPr/>
          <p:nvPr/>
        </p:nvGrpSpPr>
        <p:grpSpPr>
          <a:xfrm>
            <a:off x="6189058" y="1206500"/>
            <a:ext cx="1418242" cy="883603"/>
            <a:chOff x="5795358" y="3429000"/>
            <a:chExt cx="1176152" cy="660843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CDBACEE-BC18-2558-9F4E-EECE9ED2E61B}"/>
                </a:ext>
              </a:extLst>
            </p:cNvPr>
            <p:cNvSpPr/>
            <p:nvPr/>
          </p:nvSpPr>
          <p:spPr>
            <a:xfrm>
              <a:off x="5843997" y="3429000"/>
              <a:ext cx="1078871" cy="660843"/>
            </a:xfrm>
            <a:custGeom>
              <a:avLst/>
              <a:gdLst>
                <a:gd name="connsiteX0" fmla="*/ 22849 w 1219200"/>
                <a:gd name="connsiteY0" fmla="*/ 0 h 754854"/>
                <a:gd name="connsiteX1" fmla="*/ 1196351 w 1219200"/>
                <a:gd name="connsiteY1" fmla="*/ 0 h 754854"/>
                <a:gd name="connsiteX2" fmla="*/ 1219200 w 1219200"/>
                <a:gd name="connsiteY2" fmla="*/ 22849 h 754854"/>
                <a:gd name="connsiteX3" fmla="*/ 1219200 w 1219200"/>
                <a:gd name="connsiteY3" fmla="*/ 658187 h 754854"/>
                <a:gd name="connsiteX4" fmla="*/ 1196351 w 1219200"/>
                <a:gd name="connsiteY4" fmla="*/ 681036 h 754854"/>
                <a:gd name="connsiteX5" fmla="*/ 713844 w 1219200"/>
                <a:gd name="connsiteY5" fmla="*/ 681036 h 754854"/>
                <a:gd name="connsiteX6" fmla="*/ 609600 w 1219200"/>
                <a:gd name="connsiteY6" fmla="*/ 754854 h 754854"/>
                <a:gd name="connsiteX7" fmla="*/ 505356 w 1219200"/>
                <a:gd name="connsiteY7" fmla="*/ 681036 h 754854"/>
                <a:gd name="connsiteX8" fmla="*/ 22849 w 1219200"/>
                <a:gd name="connsiteY8" fmla="*/ 681036 h 754854"/>
                <a:gd name="connsiteX9" fmla="*/ 0 w 1219200"/>
                <a:gd name="connsiteY9" fmla="*/ 658187 h 754854"/>
                <a:gd name="connsiteX10" fmla="*/ 0 w 1219200"/>
                <a:gd name="connsiteY10" fmla="*/ 22849 h 754854"/>
                <a:gd name="connsiteX11" fmla="*/ 22849 w 1219200"/>
                <a:gd name="connsiteY11" fmla="*/ 0 h 75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" h="754854">
                  <a:moveTo>
                    <a:pt x="22849" y="0"/>
                  </a:moveTo>
                  <a:lnTo>
                    <a:pt x="1196351" y="0"/>
                  </a:lnTo>
                  <a:cubicBezTo>
                    <a:pt x="1208970" y="0"/>
                    <a:pt x="1219200" y="10230"/>
                    <a:pt x="1219200" y="22849"/>
                  </a:cubicBezTo>
                  <a:lnTo>
                    <a:pt x="1219200" y="658187"/>
                  </a:lnTo>
                  <a:cubicBezTo>
                    <a:pt x="1219200" y="670806"/>
                    <a:pt x="1208970" y="681036"/>
                    <a:pt x="1196351" y="681036"/>
                  </a:cubicBezTo>
                  <a:lnTo>
                    <a:pt x="713844" y="681036"/>
                  </a:lnTo>
                  <a:lnTo>
                    <a:pt x="609600" y="754854"/>
                  </a:lnTo>
                  <a:lnTo>
                    <a:pt x="505356" y="681036"/>
                  </a:lnTo>
                  <a:lnTo>
                    <a:pt x="22849" y="681036"/>
                  </a:lnTo>
                  <a:cubicBezTo>
                    <a:pt x="10230" y="681036"/>
                    <a:pt x="0" y="670806"/>
                    <a:pt x="0" y="658187"/>
                  </a:cubicBezTo>
                  <a:lnTo>
                    <a:pt x="0" y="22849"/>
                  </a:lnTo>
                  <a:cubicBezTo>
                    <a:pt x="0" y="10230"/>
                    <a:pt x="10230" y="0"/>
                    <a:pt x="2284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0" dist="254000" dir="2700000" sx="90000" sy="9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20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681B52-A932-053E-17E4-F342CA2A6634}"/>
                </a:ext>
              </a:extLst>
            </p:cNvPr>
            <p:cNvSpPr txBox="1"/>
            <p:nvPr/>
          </p:nvSpPr>
          <p:spPr>
            <a:xfrm>
              <a:off x="5795358" y="3603998"/>
              <a:ext cx="1176152" cy="281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10.000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96A757-7EE8-9305-5905-DC8B4C0AF5C2}"/>
                </a:ext>
              </a:extLst>
            </p:cNvPr>
            <p:cNvSpPr txBox="1"/>
            <p:nvPr/>
          </p:nvSpPr>
          <p:spPr>
            <a:xfrm>
              <a:off x="5795360" y="3429000"/>
              <a:ext cx="1176150" cy="211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050" dirty="0">
                  <a:solidFill>
                    <a:schemeClr val="tx1"/>
                  </a:solidFill>
                </a:rPr>
                <a:t>Lowest Value</a:t>
              </a:r>
              <a:endParaRPr lang="en-ID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8610696-F23F-3D0D-5932-A8A49F7C2108}"/>
              </a:ext>
            </a:extLst>
          </p:cNvPr>
          <p:cNvGrpSpPr/>
          <p:nvPr/>
        </p:nvGrpSpPr>
        <p:grpSpPr>
          <a:xfrm>
            <a:off x="5486400" y="3640670"/>
            <a:ext cx="5577308" cy="2520250"/>
            <a:chOff x="4271303" y="2348990"/>
            <a:chExt cx="6792405" cy="3069322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2E2CB44-D6AC-B92A-CB54-5128C66EA211}"/>
                </a:ext>
              </a:extLst>
            </p:cNvPr>
            <p:cNvSpPr/>
            <p:nvPr/>
          </p:nvSpPr>
          <p:spPr>
            <a:xfrm>
              <a:off x="4271303" y="2348990"/>
              <a:ext cx="6792405" cy="3069322"/>
            </a:xfrm>
            <a:prstGeom prst="roundRect">
              <a:avLst>
                <a:gd name="adj" fmla="val 3353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0" dist="393700" dir="2700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graphicFrame>
          <p:nvGraphicFramePr>
            <p:cNvPr id="21" name="Chart 20">
              <a:extLst>
                <a:ext uri="{FF2B5EF4-FFF2-40B4-BE49-F238E27FC236}">
                  <a16:creationId xmlns:a16="http://schemas.microsoft.com/office/drawing/2014/main" id="{977126E2-B2D3-7901-9A2B-A396030F9FA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34043977"/>
                </p:ext>
              </p:extLst>
            </p:nvPr>
          </p:nvGraphicFramePr>
          <p:xfrm>
            <a:off x="4393364" y="2517073"/>
            <a:ext cx="6548283" cy="27331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41DF2BD-DC0D-AE21-F0D1-4FDFA8A00A19}"/>
              </a:ext>
            </a:extLst>
          </p:cNvPr>
          <p:cNvGrpSpPr/>
          <p:nvPr/>
        </p:nvGrpSpPr>
        <p:grpSpPr>
          <a:xfrm>
            <a:off x="8640158" y="4017192"/>
            <a:ext cx="1418242" cy="883603"/>
            <a:chOff x="5795358" y="3429000"/>
            <a:chExt cx="1176152" cy="66084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2847AC3-21CD-C378-7F45-BB595EBA8846}"/>
                </a:ext>
              </a:extLst>
            </p:cNvPr>
            <p:cNvSpPr/>
            <p:nvPr/>
          </p:nvSpPr>
          <p:spPr>
            <a:xfrm>
              <a:off x="5843997" y="3429000"/>
              <a:ext cx="1078871" cy="660843"/>
            </a:xfrm>
            <a:custGeom>
              <a:avLst/>
              <a:gdLst>
                <a:gd name="connsiteX0" fmla="*/ 22849 w 1219200"/>
                <a:gd name="connsiteY0" fmla="*/ 0 h 754854"/>
                <a:gd name="connsiteX1" fmla="*/ 1196351 w 1219200"/>
                <a:gd name="connsiteY1" fmla="*/ 0 h 754854"/>
                <a:gd name="connsiteX2" fmla="*/ 1219200 w 1219200"/>
                <a:gd name="connsiteY2" fmla="*/ 22849 h 754854"/>
                <a:gd name="connsiteX3" fmla="*/ 1219200 w 1219200"/>
                <a:gd name="connsiteY3" fmla="*/ 658187 h 754854"/>
                <a:gd name="connsiteX4" fmla="*/ 1196351 w 1219200"/>
                <a:gd name="connsiteY4" fmla="*/ 681036 h 754854"/>
                <a:gd name="connsiteX5" fmla="*/ 713844 w 1219200"/>
                <a:gd name="connsiteY5" fmla="*/ 681036 h 754854"/>
                <a:gd name="connsiteX6" fmla="*/ 609600 w 1219200"/>
                <a:gd name="connsiteY6" fmla="*/ 754854 h 754854"/>
                <a:gd name="connsiteX7" fmla="*/ 505356 w 1219200"/>
                <a:gd name="connsiteY7" fmla="*/ 681036 h 754854"/>
                <a:gd name="connsiteX8" fmla="*/ 22849 w 1219200"/>
                <a:gd name="connsiteY8" fmla="*/ 681036 h 754854"/>
                <a:gd name="connsiteX9" fmla="*/ 0 w 1219200"/>
                <a:gd name="connsiteY9" fmla="*/ 658187 h 754854"/>
                <a:gd name="connsiteX10" fmla="*/ 0 w 1219200"/>
                <a:gd name="connsiteY10" fmla="*/ 22849 h 754854"/>
                <a:gd name="connsiteX11" fmla="*/ 22849 w 1219200"/>
                <a:gd name="connsiteY11" fmla="*/ 0 h 75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" h="754854">
                  <a:moveTo>
                    <a:pt x="22849" y="0"/>
                  </a:moveTo>
                  <a:lnTo>
                    <a:pt x="1196351" y="0"/>
                  </a:lnTo>
                  <a:cubicBezTo>
                    <a:pt x="1208970" y="0"/>
                    <a:pt x="1219200" y="10230"/>
                    <a:pt x="1219200" y="22849"/>
                  </a:cubicBezTo>
                  <a:lnTo>
                    <a:pt x="1219200" y="658187"/>
                  </a:lnTo>
                  <a:cubicBezTo>
                    <a:pt x="1219200" y="670806"/>
                    <a:pt x="1208970" y="681036"/>
                    <a:pt x="1196351" y="681036"/>
                  </a:cubicBezTo>
                  <a:lnTo>
                    <a:pt x="713844" y="681036"/>
                  </a:lnTo>
                  <a:lnTo>
                    <a:pt x="609600" y="754854"/>
                  </a:lnTo>
                  <a:lnTo>
                    <a:pt x="505356" y="681036"/>
                  </a:lnTo>
                  <a:lnTo>
                    <a:pt x="22849" y="681036"/>
                  </a:lnTo>
                  <a:cubicBezTo>
                    <a:pt x="10230" y="681036"/>
                    <a:pt x="0" y="670806"/>
                    <a:pt x="0" y="658187"/>
                  </a:cubicBezTo>
                  <a:lnTo>
                    <a:pt x="0" y="22849"/>
                  </a:lnTo>
                  <a:cubicBezTo>
                    <a:pt x="0" y="10230"/>
                    <a:pt x="10230" y="0"/>
                    <a:pt x="2284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0" dist="254000" dir="2700000" sx="90000" sy="9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20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DD7CAB-2B9D-BFD0-5E36-9AA99F86B23F}"/>
                </a:ext>
              </a:extLst>
            </p:cNvPr>
            <p:cNvSpPr txBox="1"/>
            <p:nvPr/>
          </p:nvSpPr>
          <p:spPr>
            <a:xfrm>
              <a:off x="5795358" y="3603998"/>
              <a:ext cx="1176152" cy="281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10.000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4D151D5-7C46-4A66-2554-EE6A0CB888C6}"/>
                </a:ext>
              </a:extLst>
            </p:cNvPr>
            <p:cNvSpPr txBox="1"/>
            <p:nvPr/>
          </p:nvSpPr>
          <p:spPr>
            <a:xfrm>
              <a:off x="5795360" y="3429000"/>
              <a:ext cx="1176150" cy="211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050" dirty="0">
                  <a:solidFill>
                    <a:schemeClr val="tx1"/>
                  </a:solidFill>
                </a:rPr>
                <a:t>Lowest Value</a:t>
              </a:r>
              <a:endParaRPr lang="en-ID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A208686-7D4E-3812-43E8-EA3F912C429A}"/>
              </a:ext>
            </a:extLst>
          </p:cNvPr>
          <p:cNvSpPr txBox="1"/>
          <p:nvPr/>
        </p:nvSpPr>
        <p:spPr>
          <a:xfrm>
            <a:off x="837455" y="2459504"/>
            <a:ext cx="32507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1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Business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317445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5BA5825-2D33-4D33-4663-9FE10FDAC6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2584577"/>
              </p:ext>
            </p:extLst>
          </p:nvPr>
        </p:nvGraphicFramePr>
        <p:xfrm>
          <a:off x="1123725" y="2337870"/>
          <a:ext cx="6011861" cy="3205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F4D43766-4918-717C-1D41-EBEF809FD26B}"/>
              </a:ext>
            </a:extLst>
          </p:cNvPr>
          <p:cNvGrpSpPr/>
          <p:nvPr/>
        </p:nvGrpSpPr>
        <p:grpSpPr>
          <a:xfrm>
            <a:off x="8467726" y="2312470"/>
            <a:ext cx="2548637" cy="1015185"/>
            <a:chOff x="8467726" y="2181054"/>
            <a:chExt cx="2548637" cy="10151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75E5F66-FE14-4B09-66C0-1DCA92F1B88C}"/>
                </a:ext>
              </a:extLst>
            </p:cNvPr>
            <p:cNvSpPr/>
            <p:nvPr/>
          </p:nvSpPr>
          <p:spPr>
            <a:xfrm>
              <a:off x="8467727" y="2569593"/>
              <a:ext cx="2548636" cy="626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400" dirty="0">
                  <a:cs typeface="Poppins SemiBold" panose="00000700000000000000" pitchFamily="2" charset="0"/>
                </a:rPr>
                <a:t>Leverage agile frameworks to provide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47470AB-D62E-4B43-237E-DF481B1E70AB}"/>
                </a:ext>
              </a:extLst>
            </p:cNvPr>
            <p:cNvSpPr/>
            <p:nvPr/>
          </p:nvSpPr>
          <p:spPr>
            <a:xfrm>
              <a:off x="8467726" y="2181054"/>
              <a:ext cx="2212086" cy="43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000" dirty="0">
                  <a:latin typeface="+mj-lt"/>
                  <a:ea typeface="Lato Heavy" panose="020F0502020204030203" pitchFamily="34" charset="0"/>
                  <a:cs typeface="Lato Heavy" panose="020F0502020204030203" pitchFamily="34" charset="0"/>
                </a:rPr>
                <a:t>43200+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72FBB6-817A-4A78-4EC1-90A0173307E2}"/>
              </a:ext>
            </a:extLst>
          </p:cNvPr>
          <p:cNvGrpSpPr/>
          <p:nvPr/>
        </p:nvGrpSpPr>
        <p:grpSpPr>
          <a:xfrm>
            <a:off x="7487513" y="2358194"/>
            <a:ext cx="643662" cy="643662"/>
            <a:chOff x="7487513" y="2226778"/>
            <a:chExt cx="643662" cy="64366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67F8ED5-334E-4D73-C081-E06DA6E4DAB0}"/>
                </a:ext>
              </a:extLst>
            </p:cNvPr>
            <p:cNvSpPr/>
            <p:nvPr/>
          </p:nvSpPr>
          <p:spPr>
            <a:xfrm>
              <a:off x="7487513" y="2226778"/>
              <a:ext cx="643662" cy="643662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  <a:effectLst>
              <a:outerShdw blurRad="812800" dist="406400" dir="2700000" algn="tl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68FFB6-65D1-66C9-D37E-66F5A07694FD}"/>
                </a:ext>
              </a:extLst>
            </p:cNvPr>
            <p:cNvSpPr/>
            <p:nvPr/>
          </p:nvSpPr>
          <p:spPr>
            <a:xfrm>
              <a:off x="7612926" y="2352191"/>
              <a:ext cx="392836" cy="392836"/>
            </a:xfrm>
            <a:prstGeom prst="rect">
              <a:avLst/>
            </a:prstGeom>
            <a:blipFill>
              <a:blip r:embed="rId3">
                <a:lum bright="10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000E494-8175-9756-B87B-921A34F1D0C8}"/>
              </a:ext>
            </a:extLst>
          </p:cNvPr>
          <p:cNvGrpSpPr/>
          <p:nvPr/>
        </p:nvGrpSpPr>
        <p:grpSpPr>
          <a:xfrm>
            <a:off x="8467726" y="3531670"/>
            <a:ext cx="2548637" cy="1015185"/>
            <a:chOff x="8467726" y="3400254"/>
            <a:chExt cx="2548637" cy="101518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52D2DB-8E27-E8F9-616B-1AD5E0B62F91}"/>
                </a:ext>
              </a:extLst>
            </p:cNvPr>
            <p:cNvSpPr/>
            <p:nvPr/>
          </p:nvSpPr>
          <p:spPr>
            <a:xfrm>
              <a:off x="8467727" y="3788793"/>
              <a:ext cx="2548636" cy="626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400" dirty="0">
                  <a:cs typeface="Poppins SemiBold" panose="00000700000000000000" pitchFamily="2" charset="0"/>
                </a:rPr>
                <a:t>Leverage agile frameworks to provide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C10538-B030-114A-8B84-5887519A4408}"/>
                </a:ext>
              </a:extLst>
            </p:cNvPr>
            <p:cNvSpPr/>
            <p:nvPr/>
          </p:nvSpPr>
          <p:spPr>
            <a:xfrm>
              <a:off x="8467726" y="3400254"/>
              <a:ext cx="2212086" cy="43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000" dirty="0">
                  <a:latin typeface="+mj-lt"/>
                  <a:ea typeface="Lato Heavy" panose="020F0502020204030203" pitchFamily="34" charset="0"/>
                  <a:cs typeface="Lato Heavy" panose="020F0502020204030203" pitchFamily="34" charset="0"/>
                </a:rPr>
                <a:t>62400+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B16B45-11B2-A222-08CB-6AA58D9EAE1E}"/>
              </a:ext>
            </a:extLst>
          </p:cNvPr>
          <p:cNvGrpSpPr/>
          <p:nvPr/>
        </p:nvGrpSpPr>
        <p:grpSpPr>
          <a:xfrm>
            <a:off x="7487513" y="3577394"/>
            <a:ext cx="643662" cy="643662"/>
            <a:chOff x="7487513" y="3445978"/>
            <a:chExt cx="643662" cy="64366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5F7AB4-AD41-ADE4-01F4-6DBE0435A318}"/>
                </a:ext>
              </a:extLst>
            </p:cNvPr>
            <p:cNvSpPr/>
            <p:nvPr/>
          </p:nvSpPr>
          <p:spPr>
            <a:xfrm>
              <a:off x="7487513" y="3445978"/>
              <a:ext cx="643662" cy="643662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  <a:effectLst>
              <a:outerShdw blurRad="812800" dist="406400" dir="2700000" algn="tl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C61874-FFFE-D309-7199-FC143CE13493}"/>
                </a:ext>
              </a:extLst>
            </p:cNvPr>
            <p:cNvSpPr/>
            <p:nvPr/>
          </p:nvSpPr>
          <p:spPr>
            <a:xfrm>
              <a:off x="7675160" y="3633625"/>
              <a:ext cx="268369" cy="268369"/>
            </a:xfrm>
            <a:prstGeom prst="rect">
              <a:avLst/>
            </a:prstGeom>
            <a:blipFill>
              <a:blip r:embed="rId5">
                <a:lum bright="100000" contrast="100000"/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D048951-D737-84A7-ACFA-6AAB53216881}"/>
              </a:ext>
            </a:extLst>
          </p:cNvPr>
          <p:cNvGrpSpPr/>
          <p:nvPr/>
        </p:nvGrpSpPr>
        <p:grpSpPr>
          <a:xfrm>
            <a:off x="8467726" y="4746454"/>
            <a:ext cx="2548637" cy="1015185"/>
            <a:chOff x="8467726" y="4615038"/>
            <a:chExt cx="2548637" cy="101518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7EDC7C2-A794-1398-4C11-1CBEE48BFB71}"/>
                </a:ext>
              </a:extLst>
            </p:cNvPr>
            <p:cNvSpPr/>
            <p:nvPr/>
          </p:nvSpPr>
          <p:spPr>
            <a:xfrm>
              <a:off x="8467727" y="5003577"/>
              <a:ext cx="2548636" cy="626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400" dirty="0">
                  <a:cs typeface="Poppins SemiBold" panose="00000700000000000000" pitchFamily="2" charset="0"/>
                </a:rPr>
                <a:t>Leverage agile frameworks to provide 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68B311-5276-27B0-B792-288A397C1511}"/>
                </a:ext>
              </a:extLst>
            </p:cNvPr>
            <p:cNvSpPr/>
            <p:nvPr/>
          </p:nvSpPr>
          <p:spPr>
            <a:xfrm>
              <a:off x="8467726" y="4615038"/>
              <a:ext cx="2212086" cy="43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000" dirty="0">
                  <a:latin typeface="+mj-lt"/>
                  <a:ea typeface="Lato Heavy" panose="020F0502020204030203" pitchFamily="34" charset="0"/>
                  <a:cs typeface="Lato Heavy" panose="020F0502020204030203" pitchFamily="34" charset="0"/>
                </a:rPr>
                <a:t>23100+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CA01EC4-AFE0-4DC5-80CB-E6B5CCD04AF2}"/>
              </a:ext>
            </a:extLst>
          </p:cNvPr>
          <p:cNvSpPr txBox="1"/>
          <p:nvPr/>
        </p:nvSpPr>
        <p:spPr>
          <a:xfrm>
            <a:off x="2093985" y="1096362"/>
            <a:ext cx="8004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Business Visualization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D2C769-B374-4107-3E88-E87CA0C28881}"/>
              </a:ext>
            </a:extLst>
          </p:cNvPr>
          <p:cNvGrpSpPr/>
          <p:nvPr/>
        </p:nvGrpSpPr>
        <p:grpSpPr>
          <a:xfrm>
            <a:off x="7487513" y="4792178"/>
            <a:ext cx="643662" cy="643662"/>
            <a:chOff x="7487513" y="4660762"/>
            <a:chExt cx="643662" cy="64366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FB2571F-0300-D124-6758-09D18B7FE5DC}"/>
                </a:ext>
              </a:extLst>
            </p:cNvPr>
            <p:cNvSpPr/>
            <p:nvPr/>
          </p:nvSpPr>
          <p:spPr>
            <a:xfrm>
              <a:off x="7487513" y="4660762"/>
              <a:ext cx="643662" cy="643662"/>
            </a:xfrm>
            <a:prstGeom prst="ellipse">
              <a:avLst/>
            </a:prstGeom>
            <a:solidFill>
              <a:schemeClr val="accent3"/>
            </a:solidFill>
            <a:ln w="6350">
              <a:noFill/>
            </a:ln>
            <a:effectLst>
              <a:outerShdw blurRad="812800" dist="406400" dir="2700000" algn="tl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1" name="任意形状 743">
              <a:extLst>
                <a:ext uri="{FF2B5EF4-FFF2-40B4-BE49-F238E27FC236}">
                  <a16:creationId xmlns:a16="http://schemas.microsoft.com/office/drawing/2014/main" id="{3ED00EAC-11CF-CCE7-C79F-83A846484C78}"/>
                </a:ext>
              </a:extLst>
            </p:cNvPr>
            <p:cNvSpPr/>
            <p:nvPr/>
          </p:nvSpPr>
          <p:spPr>
            <a:xfrm>
              <a:off x="7663471" y="4851307"/>
              <a:ext cx="291747" cy="262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" y="2400"/>
                  </a:moveTo>
                  <a:lnTo>
                    <a:pt x="2160" y="19200"/>
                  </a:lnTo>
                  <a:lnTo>
                    <a:pt x="19440" y="19200"/>
                  </a:lnTo>
                  <a:lnTo>
                    <a:pt x="19440" y="2400"/>
                  </a:lnTo>
                  <a:lnTo>
                    <a:pt x="2160" y="2400"/>
                  </a:lnTo>
                  <a:close/>
                  <a:moveTo>
                    <a:pt x="1080" y="0"/>
                  </a:moveTo>
                  <a:lnTo>
                    <a:pt x="20520" y="0"/>
                  </a:lnTo>
                  <a:cubicBezTo>
                    <a:pt x="21117" y="0"/>
                    <a:pt x="21600" y="537"/>
                    <a:pt x="21600" y="1200"/>
                  </a:cubicBezTo>
                  <a:lnTo>
                    <a:pt x="21600" y="20400"/>
                  </a:lnTo>
                  <a:cubicBezTo>
                    <a:pt x="21600" y="21063"/>
                    <a:pt x="21117" y="21600"/>
                    <a:pt x="20520" y="21600"/>
                  </a:cubicBezTo>
                  <a:lnTo>
                    <a:pt x="1080" y="21600"/>
                  </a:lnTo>
                  <a:cubicBezTo>
                    <a:pt x="483" y="21600"/>
                    <a:pt x="0" y="21063"/>
                    <a:pt x="0" y="20400"/>
                  </a:cubicBezTo>
                  <a:lnTo>
                    <a:pt x="0" y="1200"/>
                  </a:lnTo>
                  <a:cubicBezTo>
                    <a:pt x="0" y="537"/>
                    <a:pt x="483" y="0"/>
                    <a:pt x="1080" y="0"/>
                  </a:cubicBezTo>
                  <a:close/>
                  <a:moveTo>
                    <a:pt x="13816" y="8152"/>
                  </a:moveTo>
                  <a:lnTo>
                    <a:pt x="11880" y="6000"/>
                  </a:lnTo>
                  <a:lnTo>
                    <a:pt x="17280" y="6000"/>
                  </a:lnTo>
                  <a:lnTo>
                    <a:pt x="17280" y="12000"/>
                  </a:lnTo>
                  <a:lnTo>
                    <a:pt x="15344" y="9848"/>
                  </a:lnTo>
                  <a:lnTo>
                    <a:pt x="11170" y="14485"/>
                  </a:lnTo>
                  <a:lnTo>
                    <a:pt x="8880" y="11940"/>
                  </a:lnTo>
                  <a:lnTo>
                    <a:pt x="5824" y="15334"/>
                  </a:lnTo>
                  <a:lnTo>
                    <a:pt x="4297" y="13637"/>
                  </a:lnTo>
                  <a:lnTo>
                    <a:pt x="8880" y="8545"/>
                  </a:lnTo>
                  <a:lnTo>
                    <a:pt x="11170" y="11092"/>
                  </a:lnTo>
                  <a:lnTo>
                    <a:pt x="13816" y="8152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2043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885F488-1D5D-A994-A4DF-230B63C5C2BD}"/>
              </a:ext>
            </a:extLst>
          </p:cNvPr>
          <p:cNvSpPr/>
          <p:nvPr/>
        </p:nvSpPr>
        <p:spPr>
          <a:xfrm>
            <a:off x="3629705" y="1897045"/>
            <a:ext cx="7713269" cy="3994468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1016000">
            <a:noFill/>
          </a:ln>
          <a:effectLst>
            <a:outerShdw blurRad="1270000" dist="1270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BAFB4D1-B248-C6FF-9275-78AFE92DBE78}"/>
              </a:ext>
            </a:extLst>
          </p:cNvPr>
          <p:cNvSpPr/>
          <p:nvPr/>
        </p:nvSpPr>
        <p:spPr>
          <a:xfrm>
            <a:off x="839787" y="1900058"/>
            <a:ext cx="2563939" cy="1908823"/>
          </a:xfrm>
          <a:prstGeom prst="roundRect">
            <a:avLst>
              <a:gd name="adj" fmla="val 4109"/>
            </a:avLst>
          </a:prstGeom>
          <a:solidFill>
            <a:schemeClr val="bg1"/>
          </a:solidFill>
          <a:ln w="6350">
            <a:noFill/>
          </a:ln>
          <a:effectLst>
            <a:outerShdw blurRad="812800" dist="4064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D69E659-A04C-65B4-EE7C-9A5B078955D2}"/>
              </a:ext>
            </a:extLst>
          </p:cNvPr>
          <p:cNvSpPr/>
          <p:nvPr/>
        </p:nvSpPr>
        <p:spPr>
          <a:xfrm>
            <a:off x="849026" y="3982690"/>
            <a:ext cx="2563939" cy="1908823"/>
          </a:xfrm>
          <a:prstGeom prst="roundRect">
            <a:avLst>
              <a:gd name="adj" fmla="val 4109"/>
            </a:avLst>
          </a:prstGeom>
          <a:solidFill>
            <a:schemeClr val="bg1"/>
          </a:solidFill>
          <a:ln w="1016000">
            <a:noFill/>
          </a:ln>
          <a:effectLst>
            <a:outerShdw blurRad="1270000" dist="1270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1503378-CA1D-52C7-C8EC-8DD36E12B2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5573783"/>
              </p:ext>
            </p:extLst>
          </p:nvPr>
        </p:nvGraphicFramePr>
        <p:xfrm>
          <a:off x="3893198" y="2704765"/>
          <a:ext cx="7186282" cy="2973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20CB971-D4F6-7DA4-F481-CFD95A2BE2C4}"/>
              </a:ext>
            </a:extLst>
          </p:cNvPr>
          <p:cNvSpPr txBox="1"/>
          <p:nvPr/>
        </p:nvSpPr>
        <p:spPr>
          <a:xfrm>
            <a:off x="3893198" y="2156541"/>
            <a:ext cx="4374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Traffic Finance Vacation</a:t>
            </a:r>
            <a:endParaRPr lang="en-ID" sz="2000" dirty="0">
              <a:latin typeface="+mj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DF9F3FF-283A-EB5C-677F-85C3551C1D60}"/>
              </a:ext>
            </a:extLst>
          </p:cNvPr>
          <p:cNvGrpSpPr/>
          <p:nvPr/>
        </p:nvGrpSpPr>
        <p:grpSpPr>
          <a:xfrm>
            <a:off x="9753600" y="2156571"/>
            <a:ext cx="1589374" cy="400050"/>
            <a:chOff x="9753600" y="2286446"/>
            <a:chExt cx="1589374" cy="4000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18CCA09-9B20-D46D-938A-004A77C0FD28}"/>
                </a:ext>
              </a:extLst>
            </p:cNvPr>
            <p:cNvSpPr/>
            <p:nvPr/>
          </p:nvSpPr>
          <p:spPr>
            <a:xfrm>
              <a:off x="9753600" y="2286446"/>
              <a:ext cx="1589374" cy="400050"/>
            </a:xfrm>
            <a:custGeom>
              <a:avLst/>
              <a:gdLst>
                <a:gd name="connsiteX0" fmla="*/ 71437 w 1589374"/>
                <a:gd name="connsiteY0" fmla="*/ 0 h 400050"/>
                <a:gd name="connsiteX1" fmla="*/ 1589374 w 1589374"/>
                <a:gd name="connsiteY1" fmla="*/ 0 h 400050"/>
                <a:gd name="connsiteX2" fmla="*/ 1589374 w 1589374"/>
                <a:gd name="connsiteY2" fmla="*/ 400050 h 400050"/>
                <a:gd name="connsiteX3" fmla="*/ 71437 w 1589374"/>
                <a:gd name="connsiteY3" fmla="*/ 400050 h 400050"/>
                <a:gd name="connsiteX4" fmla="*/ 0 w 1589374"/>
                <a:gd name="connsiteY4" fmla="*/ 328613 h 400050"/>
                <a:gd name="connsiteX5" fmla="*/ 0 w 1589374"/>
                <a:gd name="connsiteY5" fmla="*/ 71437 h 400050"/>
                <a:gd name="connsiteX6" fmla="*/ 71437 w 1589374"/>
                <a:gd name="connsiteY6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9374" h="400050">
                  <a:moveTo>
                    <a:pt x="71437" y="0"/>
                  </a:moveTo>
                  <a:lnTo>
                    <a:pt x="1589374" y="0"/>
                  </a:lnTo>
                  <a:lnTo>
                    <a:pt x="1589374" y="400050"/>
                  </a:lnTo>
                  <a:lnTo>
                    <a:pt x="71437" y="400050"/>
                  </a:lnTo>
                  <a:cubicBezTo>
                    <a:pt x="31983" y="400050"/>
                    <a:pt x="0" y="368067"/>
                    <a:pt x="0" y="328613"/>
                  </a:cubicBezTo>
                  <a:lnTo>
                    <a:pt x="0" y="71437"/>
                  </a:lnTo>
                  <a:cubicBezTo>
                    <a:pt x="0" y="31983"/>
                    <a:pt x="31983" y="0"/>
                    <a:pt x="71437" y="0"/>
                  </a:cubicBezTo>
                  <a:close/>
                </a:path>
              </a:pathLst>
            </a:custGeom>
            <a:solidFill>
              <a:schemeClr val="accent1"/>
            </a:solidFill>
            <a:ln w="6350">
              <a:noFill/>
            </a:ln>
            <a:effectLst>
              <a:outerShdw blurRad="812800" dist="406400" dir="2700000" algn="tl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97600E-5F47-373D-A6FA-4A453D6665D1}"/>
                </a:ext>
              </a:extLst>
            </p:cNvPr>
            <p:cNvSpPr txBox="1"/>
            <p:nvPr/>
          </p:nvSpPr>
          <p:spPr>
            <a:xfrm>
              <a:off x="9753600" y="2317194"/>
              <a:ext cx="12434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1 Month</a:t>
              </a:r>
              <a:endParaRPr lang="en-ID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FCC5218-D674-C227-BCC7-961A017B97CA}"/>
              </a:ext>
            </a:extLst>
          </p:cNvPr>
          <p:cNvSpPr txBox="1"/>
          <p:nvPr/>
        </p:nvSpPr>
        <p:spPr>
          <a:xfrm>
            <a:off x="1063901" y="3019449"/>
            <a:ext cx="2115713" cy="625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id-ID" sz="1400" dirty="0"/>
              <a:t>Nullam ut mi ut leo ultricies semper. Odio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8791B7-54DD-03F3-19DE-259F0CE4C993}"/>
              </a:ext>
            </a:extLst>
          </p:cNvPr>
          <p:cNvSpPr txBox="1"/>
          <p:nvPr/>
        </p:nvSpPr>
        <p:spPr>
          <a:xfrm>
            <a:off x="1063899" y="2710315"/>
            <a:ext cx="2115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>
                <a:latin typeface="+mj-lt"/>
              </a:rPr>
              <a:t>Description Text</a:t>
            </a:r>
            <a:endParaRPr lang="en-ID" sz="14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FCE509-F391-0982-A939-580C31EF1AB3}"/>
              </a:ext>
            </a:extLst>
          </p:cNvPr>
          <p:cNvSpPr txBox="1"/>
          <p:nvPr/>
        </p:nvSpPr>
        <p:spPr>
          <a:xfrm>
            <a:off x="1063901" y="5102081"/>
            <a:ext cx="2115713" cy="625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id-ID" sz="1400" dirty="0"/>
              <a:t>Nullam ut mi ut leo ultricies semper. Odio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AF7D0A-2C7D-339A-A6CA-0DBB01310724}"/>
              </a:ext>
            </a:extLst>
          </p:cNvPr>
          <p:cNvSpPr txBox="1"/>
          <p:nvPr/>
        </p:nvSpPr>
        <p:spPr>
          <a:xfrm>
            <a:off x="1063899" y="4792947"/>
            <a:ext cx="2115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>
                <a:latin typeface="+mj-lt"/>
              </a:rPr>
              <a:t>Description Text</a:t>
            </a:r>
            <a:endParaRPr lang="en-ID" sz="1400" dirty="0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CF3220E-2F9C-F910-B49A-28EBDF29ED4F}"/>
              </a:ext>
            </a:extLst>
          </p:cNvPr>
          <p:cNvSpPr/>
          <p:nvPr/>
        </p:nvSpPr>
        <p:spPr>
          <a:xfrm>
            <a:off x="1147373" y="2104124"/>
            <a:ext cx="522677" cy="522677"/>
          </a:xfrm>
          <a:prstGeom prst="ellipse">
            <a:avLst/>
          </a:prstGeom>
          <a:solidFill>
            <a:schemeClr val="accent1"/>
          </a:solidFill>
          <a:ln w="6350">
            <a:noFill/>
          </a:ln>
          <a:effectLst>
            <a:outerShdw blurRad="812800" dist="4064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F4B6C3-60C1-FEF3-1DCF-DCFAC3B7E48F}"/>
              </a:ext>
            </a:extLst>
          </p:cNvPr>
          <p:cNvSpPr/>
          <p:nvPr/>
        </p:nvSpPr>
        <p:spPr>
          <a:xfrm>
            <a:off x="1147373" y="4186756"/>
            <a:ext cx="522677" cy="522677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>
            <a:outerShdw blurRad="812800" dist="4064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50F0323-97E0-FF78-F606-C54E7869ACED}"/>
              </a:ext>
            </a:extLst>
          </p:cNvPr>
          <p:cNvSpPr/>
          <p:nvPr/>
        </p:nvSpPr>
        <p:spPr>
          <a:xfrm>
            <a:off x="1212293" y="2169044"/>
            <a:ext cx="392836" cy="392836"/>
          </a:xfrm>
          <a:prstGeom prst="rect">
            <a:avLst/>
          </a:prstGeom>
          <a:blipFill>
            <a:blip r:embed="rId3">
              <a:lum bright="10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18F69DC-6807-FC80-10F2-9DC7E8DF5EC9}"/>
              </a:ext>
            </a:extLst>
          </p:cNvPr>
          <p:cNvSpPr/>
          <p:nvPr/>
        </p:nvSpPr>
        <p:spPr>
          <a:xfrm>
            <a:off x="1274527" y="4313910"/>
            <a:ext cx="268369" cy="268369"/>
          </a:xfrm>
          <a:prstGeom prst="rect">
            <a:avLst/>
          </a:prstGeom>
          <a:blipFill>
            <a:blip r:embed="rId5">
              <a:lum bright="100000" contrast="10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F4C1C1C-D11E-5CA7-93CF-00BB3A5D4C9C}"/>
              </a:ext>
            </a:extLst>
          </p:cNvPr>
          <p:cNvSpPr txBox="1"/>
          <p:nvPr/>
        </p:nvSpPr>
        <p:spPr>
          <a:xfrm>
            <a:off x="2093985" y="966487"/>
            <a:ext cx="8004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Business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502676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7DA2F3-2E52-09CC-F6BE-5B66D44C852D}"/>
              </a:ext>
            </a:extLst>
          </p:cNvPr>
          <p:cNvSpPr/>
          <p:nvPr/>
        </p:nvSpPr>
        <p:spPr>
          <a:xfrm>
            <a:off x="0" y="4426858"/>
            <a:ext cx="12192000" cy="243114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  <a:effectLst>
            <a:outerShdw blurRad="812800" dist="4064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ounded Rectangle 31">
            <a:extLst>
              <a:ext uri="{FF2B5EF4-FFF2-40B4-BE49-F238E27FC236}">
                <a16:creationId xmlns:a16="http://schemas.microsoft.com/office/drawing/2014/main" id="{8079DB0B-6A70-BD34-A246-1CE3DBD94384}"/>
              </a:ext>
            </a:extLst>
          </p:cNvPr>
          <p:cNvSpPr/>
          <p:nvPr/>
        </p:nvSpPr>
        <p:spPr>
          <a:xfrm>
            <a:off x="1287145" y="3092603"/>
            <a:ext cx="9617711" cy="2606544"/>
          </a:xfrm>
          <a:prstGeom prst="roundRect">
            <a:avLst>
              <a:gd name="adj" fmla="val 8384"/>
            </a:avLst>
          </a:prstGeom>
          <a:solidFill>
            <a:schemeClr val="accent1"/>
          </a:solidFill>
          <a:ln w="6350">
            <a:noFill/>
          </a:ln>
          <a:effectLst>
            <a:outerShdw blurRad="812800" dist="4064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41FE89-A65E-9956-9B69-DBFAAE27E6A5}"/>
              </a:ext>
            </a:extLst>
          </p:cNvPr>
          <p:cNvGrpSpPr/>
          <p:nvPr/>
        </p:nvGrpSpPr>
        <p:grpSpPr>
          <a:xfrm>
            <a:off x="8770825" y="3578852"/>
            <a:ext cx="234764" cy="597125"/>
            <a:chOff x="6672504" y="2403936"/>
            <a:chExt cx="172085" cy="437700"/>
          </a:xfrm>
          <a:solidFill>
            <a:schemeClr val="bg1"/>
          </a:solidFill>
        </p:grpSpPr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2D338ACC-56DB-141E-C408-BEE5F3AD2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504" y="2478757"/>
              <a:ext cx="172085" cy="362879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32394E"/>
                </a:solidFill>
                <a:latin typeface="+mj-lt"/>
                <a:cs typeface="Poppins" panose="02000000000000000000" pitchFamily="2" charset="0"/>
              </a:endParaRPr>
            </a:p>
          </p:txBody>
        </p:sp>
        <p:sp>
          <p:nvSpPr>
            <p:cNvPr id="6" name="Oval 13">
              <a:extLst>
                <a:ext uri="{FF2B5EF4-FFF2-40B4-BE49-F238E27FC236}">
                  <a16:creationId xmlns:a16="http://schemas.microsoft.com/office/drawing/2014/main" id="{3D647C4D-6595-D931-D6A7-1E4E087A5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4879" y="2403936"/>
              <a:ext cx="68273" cy="6827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32394E"/>
                </a:solidFill>
                <a:latin typeface="+mj-lt"/>
                <a:cs typeface="Poppins" panose="02000000000000000000" pitchFamily="2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5B8A63C-7F24-34D5-F836-6DCCF5C39B63}"/>
              </a:ext>
            </a:extLst>
          </p:cNvPr>
          <p:cNvGrpSpPr/>
          <p:nvPr/>
        </p:nvGrpSpPr>
        <p:grpSpPr>
          <a:xfrm>
            <a:off x="8749573" y="4602771"/>
            <a:ext cx="277268" cy="597972"/>
            <a:chOff x="6656926" y="2962136"/>
            <a:chExt cx="203241" cy="438321"/>
          </a:xfrm>
          <a:solidFill>
            <a:schemeClr val="bg1">
              <a:alpha val="20000"/>
            </a:schemeClr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E32BA79-7F3D-0972-80BA-D33612D95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5298" y="2962136"/>
              <a:ext cx="64626" cy="6649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3CC5B679-7587-3C66-9BDA-3BD5905F4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6926" y="3041745"/>
              <a:ext cx="203241" cy="358712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3479BA-0C05-2598-DE5B-B4D026B5BF72}"/>
              </a:ext>
            </a:extLst>
          </p:cNvPr>
          <p:cNvCxnSpPr>
            <a:cxnSpLocks/>
          </p:cNvCxnSpPr>
          <p:nvPr/>
        </p:nvCxnSpPr>
        <p:spPr>
          <a:xfrm>
            <a:off x="6096000" y="3273166"/>
            <a:ext cx="0" cy="2245419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55A6A33-BBB5-C477-9557-0ACB5CEB93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9356646"/>
              </p:ext>
            </p:extLst>
          </p:nvPr>
        </p:nvGraphicFramePr>
        <p:xfrm>
          <a:off x="6549579" y="3457679"/>
          <a:ext cx="1879245" cy="1876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B70E702-895F-5603-516F-5BA420E8EF83}"/>
              </a:ext>
            </a:extLst>
          </p:cNvPr>
          <p:cNvSpPr txBox="1"/>
          <p:nvPr/>
        </p:nvSpPr>
        <p:spPr>
          <a:xfrm>
            <a:off x="9164860" y="3466856"/>
            <a:ext cx="1551341" cy="52847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1200"/>
              </a:spcBef>
              <a:defRPr sz="1400">
                <a:solidFill>
                  <a:schemeClr val="tx2"/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+86,214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1E1BE0-BAF7-7251-F416-D5AB6C8776C0}"/>
              </a:ext>
            </a:extLst>
          </p:cNvPr>
          <p:cNvSpPr txBox="1"/>
          <p:nvPr/>
        </p:nvSpPr>
        <p:spPr>
          <a:xfrm>
            <a:off x="9164860" y="3907933"/>
            <a:ext cx="1551341" cy="314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1200"/>
              </a:spcBef>
              <a:defRPr sz="1400">
                <a:solidFill>
                  <a:schemeClr val="tx2"/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Total User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489B93-1014-A953-0398-8A36BCB26307}"/>
              </a:ext>
            </a:extLst>
          </p:cNvPr>
          <p:cNvSpPr txBox="1"/>
          <p:nvPr/>
        </p:nvSpPr>
        <p:spPr>
          <a:xfrm>
            <a:off x="9164860" y="4491200"/>
            <a:ext cx="1601977" cy="52847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1200"/>
              </a:spcBef>
              <a:defRPr sz="1400">
                <a:solidFill>
                  <a:schemeClr val="tx2"/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+86,214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9D0096-D96B-A353-8DF1-DEC95625D248}"/>
              </a:ext>
            </a:extLst>
          </p:cNvPr>
          <p:cNvSpPr txBox="1"/>
          <p:nvPr/>
        </p:nvSpPr>
        <p:spPr>
          <a:xfrm>
            <a:off x="9164860" y="4932276"/>
            <a:ext cx="1429457" cy="314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1200"/>
              </a:spcBef>
              <a:defRPr sz="1400">
                <a:solidFill>
                  <a:schemeClr val="tx2"/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Total User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0144E75-4C80-76BE-C5D8-D73D34344185}"/>
              </a:ext>
            </a:extLst>
          </p:cNvPr>
          <p:cNvGrpSpPr/>
          <p:nvPr/>
        </p:nvGrpSpPr>
        <p:grpSpPr>
          <a:xfrm>
            <a:off x="3963646" y="3601901"/>
            <a:ext cx="234764" cy="597125"/>
            <a:chOff x="6672504" y="2403936"/>
            <a:chExt cx="172085" cy="437700"/>
          </a:xfrm>
          <a:solidFill>
            <a:schemeClr val="bg1"/>
          </a:solidFill>
        </p:grpSpPr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C67D07E3-2663-B71D-B4D8-2F5870ACE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504" y="2478757"/>
              <a:ext cx="172085" cy="362879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32394E"/>
                </a:solidFill>
                <a:latin typeface="+mj-lt"/>
                <a:cs typeface="Poppins" panose="02000000000000000000" pitchFamily="2" charset="0"/>
              </a:endParaRPr>
            </a:p>
          </p:txBody>
        </p:sp>
        <p:sp>
          <p:nvSpPr>
            <p:cNvPr id="18" name="Oval 13">
              <a:extLst>
                <a:ext uri="{FF2B5EF4-FFF2-40B4-BE49-F238E27FC236}">
                  <a16:creationId xmlns:a16="http://schemas.microsoft.com/office/drawing/2014/main" id="{EE6D41AC-0C73-2104-69D2-96059852F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4879" y="2403936"/>
              <a:ext cx="68273" cy="6827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32394E"/>
                </a:solidFill>
                <a:latin typeface="+mj-lt"/>
                <a:cs typeface="Poppins" panose="02000000000000000000" pitchFamily="2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6ECC5D-7927-0CE7-9679-EDD45D0F9D74}"/>
              </a:ext>
            </a:extLst>
          </p:cNvPr>
          <p:cNvGrpSpPr/>
          <p:nvPr/>
        </p:nvGrpSpPr>
        <p:grpSpPr>
          <a:xfrm>
            <a:off x="3942394" y="4597246"/>
            <a:ext cx="277268" cy="597972"/>
            <a:chOff x="6656926" y="2962136"/>
            <a:chExt cx="203241" cy="438321"/>
          </a:xfrm>
          <a:solidFill>
            <a:schemeClr val="bg1">
              <a:alpha val="20000"/>
            </a:schemeClr>
          </a:solidFill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F4E5C08-D1A6-5542-3D8F-047650CEF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5298" y="2962136"/>
              <a:ext cx="64626" cy="6649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3E323D54-69EF-E0BE-CB00-485B68501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6926" y="3041745"/>
              <a:ext cx="203241" cy="358712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91C45DF-1FE9-BA63-477D-2DDE99A0035E}"/>
              </a:ext>
            </a:extLst>
          </p:cNvPr>
          <p:cNvSpPr txBox="1"/>
          <p:nvPr/>
        </p:nvSpPr>
        <p:spPr>
          <a:xfrm>
            <a:off x="4352089" y="3471879"/>
            <a:ext cx="1879245" cy="52847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1200"/>
              </a:spcBef>
              <a:defRPr sz="1400">
                <a:solidFill>
                  <a:schemeClr val="tx2"/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+86,214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DA8510-734D-EF56-748A-075C9485EA8B}"/>
              </a:ext>
            </a:extLst>
          </p:cNvPr>
          <p:cNvSpPr txBox="1"/>
          <p:nvPr/>
        </p:nvSpPr>
        <p:spPr>
          <a:xfrm>
            <a:off x="4352089" y="3912956"/>
            <a:ext cx="1419306" cy="314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1200"/>
              </a:spcBef>
              <a:defRPr sz="1400">
                <a:solidFill>
                  <a:schemeClr val="tx2"/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Total User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D0CD6A-4283-4DB2-B87A-D15BA12C49D6}"/>
              </a:ext>
            </a:extLst>
          </p:cNvPr>
          <p:cNvSpPr txBox="1"/>
          <p:nvPr/>
        </p:nvSpPr>
        <p:spPr>
          <a:xfrm>
            <a:off x="4352089" y="4473259"/>
            <a:ext cx="1401909" cy="52847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1200"/>
              </a:spcBef>
              <a:defRPr sz="1400">
                <a:solidFill>
                  <a:schemeClr val="tx2"/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+86,214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49BB0B-F8C4-B883-9BF2-104D1EDBB69D}"/>
              </a:ext>
            </a:extLst>
          </p:cNvPr>
          <p:cNvSpPr txBox="1"/>
          <p:nvPr/>
        </p:nvSpPr>
        <p:spPr>
          <a:xfrm>
            <a:off x="4352089" y="4914335"/>
            <a:ext cx="1751570" cy="314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1200"/>
              </a:spcBef>
              <a:defRPr sz="1400">
                <a:solidFill>
                  <a:schemeClr val="tx2"/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Total User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0BEAC0AF-BB46-FCAA-4EB9-31EF6F997D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9185715"/>
              </p:ext>
            </p:extLst>
          </p:nvPr>
        </p:nvGraphicFramePr>
        <p:xfrm>
          <a:off x="1702416" y="3457679"/>
          <a:ext cx="1879245" cy="1876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AE84E5EB-582A-7BF5-0F82-5267D8ED3B12}"/>
              </a:ext>
            </a:extLst>
          </p:cNvPr>
          <p:cNvGrpSpPr/>
          <p:nvPr/>
        </p:nvGrpSpPr>
        <p:grpSpPr>
          <a:xfrm>
            <a:off x="2279181" y="4033018"/>
            <a:ext cx="725714" cy="725714"/>
            <a:chOff x="4262590" y="1121174"/>
            <a:chExt cx="725714" cy="72571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4FD63C4-DE10-D1D8-2432-2212AE172153}"/>
                </a:ext>
              </a:extLst>
            </p:cNvPr>
            <p:cNvSpPr/>
            <p:nvPr/>
          </p:nvSpPr>
          <p:spPr>
            <a:xfrm>
              <a:off x="4262590" y="1121174"/>
              <a:ext cx="725714" cy="72571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outerShdw blurRad="508000" dist="444500" dir="2700000" sx="80000" sy="8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4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63EC1C3-E57A-BBF1-CFC1-ECA568AB7C21}"/>
                </a:ext>
              </a:extLst>
            </p:cNvPr>
            <p:cNvSpPr/>
            <p:nvPr/>
          </p:nvSpPr>
          <p:spPr>
            <a:xfrm>
              <a:off x="4455089" y="1345662"/>
              <a:ext cx="340717" cy="276739"/>
            </a:xfrm>
            <a:custGeom>
              <a:avLst/>
              <a:gdLst>
                <a:gd name="connsiteX0" fmla="*/ 0 w 193262"/>
                <a:gd name="connsiteY0" fmla="*/ 139160 h 156972"/>
                <a:gd name="connsiteX1" fmla="*/ 60770 w 193262"/>
                <a:gd name="connsiteY1" fmla="*/ 156972 h 156972"/>
                <a:gd name="connsiteX2" fmla="*/ 173450 w 193262"/>
                <a:gd name="connsiteY2" fmla="*/ 39053 h 156972"/>
                <a:gd name="connsiteX3" fmla="*/ 193262 w 193262"/>
                <a:gd name="connsiteY3" fmla="*/ 18574 h 156972"/>
                <a:gd name="connsiteX4" fmla="*/ 170498 w 193262"/>
                <a:gd name="connsiteY4" fmla="*/ 24765 h 156972"/>
                <a:gd name="connsiteX5" fmla="*/ 187928 w 193262"/>
                <a:gd name="connsiteY5" fmla="*/ 2858 h 156972"/>
                <a:gd name="connsiteX6" fmla="*/ 162782 w 193262"/>
                <a:gd name="connsiteY6" fmla="*/ 12478 h 156972"/>
                <a:gd name="connsiteX7" fmla="*/ 133826 w 193262"/>
                <a:gd name="connsiteY7" fmla="*/ 0 h 156972"/>
                <a:gd name="connsiteX8" fmla="*/ 95250 w 193262"/>
                <a:gd name="connsiteY8" fmla="*/ 48673 h 156972"/>
                <a:gd name="connsiteX9" fmla="*/ 13621 w 193262"/>
                <a:gd name="connsiteY9" fmla="*/ 7239 h 156972"/>
                <a:gd name="connsiteX10" fmla="*/ 25908 w 193262"/>
                <a:gd name="connsiteY10" fmla="*/ 60198 h 156972"/>
                <a:gd name="connsiteX11" fmla="*/ 7906 w 193262"/>
                <a:gd name="connsiteY11" fmla="*/ 55245 h 156972"/>
                <a:gd name="connsiteX12" fmla="*/ 39719 w 193262"/>
                <a:gd name="connsiteY12" fmla="*/ 94583 h 156972"/>
                <a:gd name="connsiteX13" fmla="*/ 21812 w 193262"/>
                <a:gd name="connsiteY13" fmla="*/ 95250 h 156972"/>
                <a:gd name="connsiteX14" fmla="*/ 58865 w 193262"/>
                <a:gd name="connsiteY14" fmla="*/ 122777 h 156972"/>
                <a:gd name="connsiteX15" fmla="*/ 0 w 193262"/>
                <a:gd name="connsiteY15" fmla="*/ 139160 h 156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3262" h="156972">
                  <a:moveTo>
                    <a:pt x="0" y="139160"/>
                  </a:moveTo>
                  <a:cubicBezTo>
                    <a:pt x="17526" y="150400"/>
                    <a:pt x="38386" y="156972"/>
                    <a:pt x="60770" y="156972"/>
                  </a:cubicBezTo>
                  <a:cubicBezTo>
                    <a:pt x="134303" y="156972"/>
                    <a:pt x="175927" y="94869"/>
                    <a:pt x="173450" y="39053"/>
                  </a:cubicBezTo>
                  <a:cubicBezTo>
                    <a:pt x="181166" y="33433"/>
                    <a:pt x="187928" y="26479"/>
                    <a:pt x="193262" y="18574"/>
                  </a:cubicBezTo>
                  <a:cubicBezTo>
                    <a:pt x="186119" y="21717"/>
                    <a:pt x="178499" y="23813"/>
                    <a:pt x="170498" y="24765"/>
                  </a:cubicBezTo>
                  <a:cubicBezTo>
                    <a:pt x="178689" y="19907"/>
                    <a:pt x="184976" y="12097"/>
                    <a:pt x="187928" y="2858"/>
                  </a:cubicBezTo>
                  <a:cubicBezTo>
                    <a:pt x="180308" y="7429"/>
                    <a:pt x="171831" y="10668"/>
                    <a:pt x="162782" y="12478"/>
                  </a:cubicBezTo>
                  <a:cubicBezTo>
                    <a:pt x="155543" y="4763"/>
                    <a:pt x="145256" y="0"/>
                    <a:pt x="133826" y="0"/>
                  </a:cubicBezTo>
                  <a:cubicBezTo>
                    <a:pt x="108204" y="0"/>
                    <a:pt x="89440" y="23908"/>
                    <a:pt x="95250" y="48673"/>
                  </a:cubicBezTo>
                  <a:cubicBezTo>
                    <a:pt x="62294" y="47053"/>
                    <a:pt x="33147" y="31242"/>
                    <a:pt x="13621" y="7239"/>
                  </a:cubicBezTo>
                  <a:cubicBezTo>
                    <a:pt x="3239" y="25051"/>
                    <a:pt x="8192" y="48387"/>
                    <a:pt x="25908" y="60198"/>
                  </a:cubicBezTo>
                  <a:cubicBezTo>
                    <a:pt x="19431" y="60008"/>
                    <a:pt x="13335" y="58198"/>
                    <a:pt x="7906" y="55245"/>
                  </a:cubicBezTo>
                  <a:cubicBezTo>
                    <a:pt x="7525" y="73628"/>
                    <a:pt x="20669" y="90773"/>
                    <a:pt x="39719" y="94583"/>
                  </a:cubicBezTo>
                  <a:cubicBezTo>
                    <a:pt x="34100" y="96107"/>
                    <a:pt x="28004" y="96488"/>
                    <a:pt x="21812" y="95250"/>
                  </a:cubicBezTo>
                  <a:cubicBezTo>
                    <a:pt x="26861" y="110966"/>
                    <a:pt x="41529" y="122492"/>
                    <a:pt x="58865" y="122777"/>
                  </a:cubicBezTo>
                  <a:cubicBezTo>
                    <a:pt x="42005" y="135827"/>
                    <a:pt x="20955" y="141637"/>
                    <a:pt x="0" y="13916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210DC24-40C6-00B4-EEC3-6CC8FDAF151D}"/>
              </a:ext>
            </a:extLst>
          </p:cNvPr>
          <p:cNvGrpSpPr/>
          <p:nvPr/>
        </p:nvGrpSpPr>
        <p:grpSpPr>
          <a:xfrm>
            <a:off x="7126344" y="4033018"/>
            <a:ext cx="725714" cy="725714"/>
            <a:chOff x="4416715" y="2922500"/>
            <a:chExt cx="725714" cy="725714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16B1D65-76BC-E72D-5A85-EE202A83495F}"/>
                </a:ext>
              </a:extLst>
            </p:cNvPr>
            <p:cNvSpPr/>
            <p:nvPr/>
          </p:nvSpPr>
          <p:spPr>
            <a:xfrm>
              <a:off x="4416715" y="2922500"/>
              <a:ext cx="725714" cy="72571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outerShdw blurRad="508000" dist="444500" dir="2700000" sx="80000" sy="8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4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32" name="成组">
              <a:extLst>
                <a:ext uri="{FF2B5EF4-FFF2-40B4-BE49-F238E27FC236}">
                  <a16:creationId xmlns:a16="http://schemas.microsoft.com/office/drawing/2014/main" id="{2F5BE4B9-080E-3965-F2B8-534DC9DF86DB}"/>
                </a:ext>
              </a:extLst>
            </p:cNvPr>
            <p:cNvGrpSpPr/>
            <p:nvPr/>
          </p:nvGrpSpPr>
          <p:grpSpPr>
            <a:xfrm>
              <a:off x="4577700" y="3083485"/>
              <a:ext cx="403745" cy="403745"/>
              <a:chOff x="0" y="0"/>
              <a:chExt cx="457200" cy="457200"/>
            </a:xfrm>
          </p:grpSpPr>
          <p:sp>
            <p:nvSpPr>
              <p:cNvPr id="33" name="任意形状 777">
                <a:extLst>
                  <a:ext uri="{FF2B5EF4-FFF2-40B4-BE49-F238E27FC236}">
                    <a16:creationId xmlns:a16="http://schemas.microsoft.com/office/drawing/2014/main" id="{7D681BB2-376A-B680-3A4E-7C58F52DA234}"/>
                  </a:ext>
                </a:extLst>
              </p:cNvPr>
              <p:cNvSpPr/>
              <p:nvPr/>
            </p:nvSpPr>
            <p:spPr>
              <a:xfrm>
                <a:off x="0" y="0"/>
                <a:ext cx="457200" cy="4572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4" name="任意形状 778">
                <a:extLst>
                  <a:ext uri="{FF2B5EF4-FFF2-40B4-BE49-F238E27FC236}">
                    <a16:creationId xmlns:a16="http://schemas.microsoft.com/office/drawing/2014/main" id="{DFAD1714-7751-2935-E8F1-7B3CD466005B}"/>
                  </a:ext>
                </a:extLst>
              </p:cNvPr>
              <p:cNvSpPr/>
              <p:nvPr/>
            </p:nvSpPr>
            <p:spPr>
              <a:xfrm>
                <a:off x="38100" y="3810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3734" y="0"/>
                      <a:pt x="14100" y="11"/>
                      <a:pt x="15252" y="65"/>
                    </a:cubicBezTo>
                    <a:cubicBezTo>
                      <a:pt x="16402" y="119"/>
                      <a:pt x="17185" y="299"/>
                      <a:pt x="17874" y="567"/>
                    </a:cubicBezTo>
                    <a:cubicBezTo>
                      <a:pt x="18587" y="841"/>
                      <a:pt x="19187" y="1213"/>
                      <a:pt x="19788" y="1812"/>
                    </a:cubicBezTo>
                    <a:cubicBezTo>
                      <a:pt x="20337" y="2352"/>
                      <a:pt x="20762" y="3005"/>
                      <a:pt x="21033" y="3726"/>
                    </a:cubicBezTo>
                    <a:cubicBezTo>
                      <a:pt x="21300" y="4414"/>
                      <a:pt x="21481" y="5198"/>
                      <a:pt x="21535" y="6348"/>
                    </a:cubicBezTo>
                    <a:cubicBezTo>
                      <a:pt x="21586" y="7500"/>
                      <a:pt x="21600" y="7866"/>
                      <a:pt x="21600" y="10800"/>
                    </a:cubicBezTo>
                    <a:cubicBezTo>
                      <a:pt x="21600" y="13734"/>
                      <a:pt x="21589" y="14100"/>
                      <a:pt x="21535" y="15252"/>
                    </a:cubicBezTo>
                    <a:cubicBezTo>
                      <a:pt x="21481" y="16402"/>
                      <a:pt x="21300" y="17185"/>
                      <a:pt x="21033" y="17874"/>
                    </a:cubicBezTo>
                    <a:cubicBezTo>
                      <a:pt x="20763" y="18595"/>
                      <a:pt x="20338" y="19248"/>
                      <a:pt x="19788" y="19788"/>
                    </a:cubicBezTo>
                    <a:cubicBezTo>
                      <a:pt x="19248" y="20337"/>
                      <a:pt x="18595" y="20762"/>
                      <a:pt x="17874" y="21033"/>
                    </a:cubicBezTo>
                    <a:cubicBezTo>
                      <a:pt x="17186" y="21300"/>
                      <a:pt x="16402" y="21481"/>
                      <a:pt x="15252" y="21535"/>
                    </a:cubicBezTo>
                    <a:cubicBezTo>
                      <a:pt x="14100" y="21586"/>
                      <a:pt x="13734" y="21600"/>
                      <a:pt x="10800" y="21600"/>
                    </a:cubicBezTo>
                    <a:cubicBezTo>
                      <a:pt x="7866" y="21600"/>
                      <a:pt x="7500" y="21589"/>
                      <a:pt x="6348" y="21535"/>
                    </a:cubicBezTo>
                    <a:cubicBezTo>
                      <a:pt x="5198" y="21481"/>
                      <a:pt x="4415" y="21300"/>
                      <a:pt x="3726" y="21033"/>
                    </a:cubicBezTo>
                    <a:cubicBezTo>
                      <a:pt x="3005" y="20762"/>
                      <a:pt x="2352" y="20337"/>
                      <a:pt x="1812" y="19788"/>
                    </a:cubicBezTo>
                    <a:cubicBezTo>
                      <a:pt x="1263" y="19248"/>
                      <a:pt x="838" y="18595"/>
                      <a:pt x="567" y="17874"/>
                    </a:cubicBezTo>
                    <a:cubicBezTo>
                      <a:pt x="299" y="17186"/>
                      <a:pt x="119" y="16402"/>
                      <a:pt x="65" y="15252"/>
                    </a:cubicBezTo>
                    <a:cubicBezTo>
                      <a:pt x="14" y="14100"/>
                      <a:pt x="0" y="13734"/>
                      <a:pt x="0" y="10800"/>
                    </a:cubicBezTo>
                    <a:cubicBezTo>
                      <a:pt x="0" y="7866"/>
                      <a:pt x="11" y="7500"/>
                      <a:pt x="65" y="6348"/>
                    </a:cubicBezTo>
                    <a:cubicBezTo>
                      <a:pt x="119" y="5197"/>
                      <a:pt x="299" y="4415"/>
                      <a:pt x="567" y="3726"/>
                    </a:cubicBezTo>
                    <a:cubicBezTo>
                      <a:pt x="837" y="3005"/>
                      <a:pt x="1262" y="2352"/>
                      <a:pt x="1812" y="1812"/>
                    </a:cubicBezTo>
                    <a:cubicBezTo>
                      <a:pt x="2352" y="1263"/>
                      <a:pt x="3005" y="838"/>
                      <a:pt x="3726" y="567"/>
                    </a:cubicBezTo>
                    <a:cubicBezTo>
                      <a:pt x="4415" y="299"/>
                      <a:pt x="5197" y="119"/>
                      <a:pt x="6348" y="65"/>
                    </a:cubicBezTo>
                    <a:cubicBezTo>
                      <a:pt x="7500" y="14"/>
                      <a:pt x="7866" y="0"/>
                      <a:pt x="10800" y="0"/>
                    </a:cubicBezTo>
                    <a:close/>
                    <a:moveTo>
                      <a:pt x="10800" y="5400"/>
                    </a:moveTo>
                    <a:cubicBezTo>
                      <a:pt x="7818" y="5400"/>
                      <a:pt x="5400" y="7818"/>
                      <a:pt x="5400" y="10800"/>
                    </a:cubicBez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lose/>
                    <a:moveTo>
                      <a:pt x="17820" y="5130"/>
                    </a:moveTo>
                    <a:cubicBezTo>
                      <a:pt x="17820" y="4384"/>
                      <a:pt x="17216" y="3780"/>
                      <a:pt x="16470" y="3780"/>
                    </a:cubicBezTo>
                    <a:cubicBezTo>
                      <a:pt x="15724" y="3780"/>
                      <a:pt x="15120" y="4384"/>
                      <a:pt x="15120" y="5130"/>
                    </a:cubicBezTo>
                    <a:cubicBezTo>
                      <a:pt x="15120" y="5876"/>
                      <a:pt x="15724" y="6480"/>
                      <a:pt x="16470" y="6480"/>
                    </a:cubicBezTo>
                    <a:cubicBezTo>
                      <a:pt x="17216" y="6480"/>
                      <a:pt x="17820" y="5876"/>
                      <a:pt x="17820" y="5130"/>
                    </a:cubicBezTo>
                    <a:close/>
                    <a:moveTo>
                      <a:pt x="10800" y="7560"/>
                    </a:moveTo>
                    <a:cubicBezTo>
                      <a:pt x="12589" y="7560"/>
                      <a:pt x="14040" y="9011"/>
                      <a:pt x="14040" y="10800"/>
                    </a:cubicBezTo>
                    <a:cubicBezTo>
                      <a:pt x="14040" y="12589"/>
                      <a:pt x="12589" y="14040"/>
                      <a:pt x="10800" y="14040"/>
                    </a:cubicBezTo>
                    <a:cubicBezTo>
                      <a:pt x="9011" y="14040"/>
                      <a:pt x="7560" y="12589"/>
                      <a:pt x="7560" y="10800"/>
                    </a:cubicBezTo>
                    <a:cubicBezTo>
                      <a:pt x="7560" y="9011"/>
                      <a:pt x="9011" y="7560"/>
                      <a:pt x="10800" y="756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C9D6CC8-21A0-5D15-96A1-1F822FC002A7}"/>
              </a:ext>
            </a:extLst>
          </p:cNvPr>
          <p:cNvSpPr txBox="1"/>
          <p:nvPr/>
        </p:nvSpPr>
        <p:spPr>
          <a:xfrm>
            <a:off x="1431595" y="1284301"/>
            <a:ext cx="9328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</a:rPr>
              <a:t>Business Data Visualization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C01C00-72E5-55CF-9AD5-12216D656FB6}"/>
              </a:ext>
            </a:extLst>
          </p:cNvPr>
          <p:cNvSpPr txBox="1"/>
          <p:nvPr/>
        </p:nvSpPr>
        <p:spPr>
          <a:xfrm>
            <a:off x="3742932" y="2071008"/>
            <a:ext cx="4706136" cy="625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3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400" dirty="0">
                <a:solidFill>
                  <a:schemeClr val="tx1"/>
                </a:solidFill>
              </a:rPr>
              <a:t>Lorem ipsum dolor sit amet, consectetuer adipiscing elit. Maecenas porttitor congue massa. </a:t>
            </a:r>
            <a:r>
              <a:rPr lang="en-US" sz="1400" dirty="0" err="1">
                <a:solidFill>
                  <a:schemeClr val="tx1"/>
                </a:solidFill>
              </a:rPr>
              <a:t>Fusce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759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74958668-005F-C51D-E650-DAB9627AB0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6011572"/>
              </p:ext>
            </p:extLst>
          </p:nvPr>
        </p:nvGraphicFramePr>
        <p:xfrm>
          <a:off x="-334963" y="620712"/>
          <a:ext cx="12861925" cy="6591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0AA14BF-9CCA-355C-F3CA-38722A8AEF9B}"/>
              </a:ext>
            </a:extLst>
          </p:cNvPr>
          <p:cNvSpPr txBox="1"/>
          <p:nvPr/>
        </p:nvSpPr>
        <p:spPr>
          <a:xfrm>
            <a:off x="874387" y="1387451"/>
            <a:ext cx="48310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 b="1" spc="-110">
                <a:solidFill>
                  <a:srgbClr val="111029"/>
                </a:solidFill>
                <a:latin typeface="+mj-lt"/>
              </a:defRPr>
            </a:lvl1pPr>
          </a:lstStyle>
          <a:p>
            <a:pPr algn="l"/>
            <a:r>
              <a:rPr lang="en-US" sz="4000" b="0" dirty="0">
                <a:solidFill>
                  <a:schemeClr val="tx1"/>
                </a:solidFill>
              </a:rPr>
              <a:t>Business Data Visualization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D7050-6199-A088-82E3-D2E4D477418E}"/>
              </a:ext>
            </a:extLst>
          </p:cNvPr>
          <p:cNvSpPr txBox="1"/>
          <p:nvPr/>
        </p:nvSpPr>
        <p:spPr>
          <a:xfrm>
            <a:off x="3084188" y="3210846"/>
            <a:ext cx="2868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cs typeface="Poppins" panose="00000500000000000000" pitchFamily="2" charset="0"/>
              </a:rPr>
              <a:t>1.021+ People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C55F5-B751-F951-17EC-5A66C4799608}"/>
              </a:ext>
            </a:extLst>
          </p:cNvPr>
          <p:cNvGrpSpPr/>
          <p:nvPr/>
        </p:nvGrpSpPr>
        <p:grpSpPr>
          <a:xfrm>
            <a:off x="8280799" y="3090524"/>
            <a:ext cx="1324712" cy="509227"/>
            <a:chOff x="2648349" y="2607924"/>
            <a:chExt cx="1324712" cy="5092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C3B35F-7EEB-16E4-A469-2DC03E2412BE}"/>
                </a:ext>
              </a:extLst>
            </p:cNvPr>
            <p:cNvSpPr/>
            <p:nvPr/>
          </p:nvSpPr>
          <p:spPr>
            <a:xfrm>
              <a:off x="2648349" y="2607924"/>
              <a:ext cx="1324712" cy="43499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8D1D9B90-B4A8-C3FB-6951-AEABB8C06AEC}"/>
                </a:ext>
              </a:extLst>
            </p:cNvPr>
            <p:cNvSpPr/>
            <p:nvPr/>
          </p:nvSpPr>
          <p:spPr>
            <a:xfrm flipV="1">
              <a:off x="2768176" y="3042929"/>
              <a:ext cx="137097" cy="7422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Roboto" panose="02000000000000000000" pitchFamily="2" charset="0"/>
                <a:ea typeface="Roboto" panose="02000000000000000000" pitchFamily="2" charset="0"/>
                <a:cs typeface="Open Sans Light" panose="020B0306030504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CCB1B5-68BE-C185-EE7A-B59091542DC0}"/>
                </a:ext>
              </a:extLst>
            </p:cNvPr>
            <p:cNvSpPr txBox="1"/>
            <p:nvPr/>
          </p:nvSpPr>
          <p:spPr>
            <a:xfrm>
              <a:off x="2695371" y="2671534"/>
              <a:ext cx="1230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+mj-lt"/>
                  <a:ea typeface="Roboto" panose="02000000000000000000" pitchFamily="2" charset="0"/>
                  <a:cs typeface="Open Sans Light" panose="020B0306030504020204" pitchFamily="34" charset="0"/>
                </a:rPr>
                <a:t>December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3B35273-0820-5AEA-3E01-D9437649ABC8}"/>
              </a:ext>
            </a:extLst>
          </p:cNvPr>
          <p:cNvSpPr/>
          <p:nvPr/>
        </p:nvSpPr>
        <p:spPr>
          <a:xfrm>
            <a:off x="3084188" y="3886983"/>
            <a:ext cx="3285281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. Non </a:t>
            </a:r>
            <a:r>
              <a:rPr lang="en-US" sz="1200" dirty="0" err="1"/>
              <a:t>exercitationem</a:t>
            </a:r>
            <a:r>
              <a:rPr lang="en-US" sz="1200" dirty="0"/>
              <a:t> </a:t>
            </a:r>
            <a:r>
              <a:rPr lang="en-US" sz="1200" dirty="0" err="1"/>
              <a:t>reiciendis</a:t>
            </a:r>
            <a:r>
              <a:rPr lang="en-US" sz="1200" dirty="0"/>
              <a:t> qui </a:t>
            </a:r>
            <a:r>
              <a:rPr lang="en-US" sz="1200" dirty="0" err="1"/>
              <a:t>consequatur</a:t>
            </a:r>
            <a:r>
              <a:rPr lang="en-US" sz="1200" dirty="0"/>
              <a:t> </a:t>
            </a:r>
            <a:r>
              <a:rPr lang="en-US" sz="1200" dirty="0" err="1"/>
              <a:t>repudiandae</a:t>
            </a:r>
            <a:r>
              <a:rPr lang="en-US" sz="1200" dirty="0"/>
              <a:t> 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F4EE1F-7EE3-FE54-ACA1-2A30864BBE2A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>
            <a:outerShdw blurRad="812800" dist="4064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205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C22863F-A479-FF0B-EB7F-418FC0B8F526}"/>
              </a:ext>
            </a:extLst>
          </p:cNvPr>
          <p:cNvGrpSpPr/>
          <p:nvPr/>
        </p:nvGrpSpPr>
        <p:grpSpPr>
          <a:xfrm>
            <a:off x="6816539" y="1577182"/>
            <a:ext cx="4163922" cy="3703637"/>
            <a:chOff x="6553200" y="2186702"/>
            <a:chExt cx="4432623" cy="3942635"/>
          </a:xfrm>
        </p:grpSpPr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2A29E028-5DD2-E36F-9EB8-7A1B082C6FB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85256707"/>
                </p:ext>
              </p:extLst>
            </p:nvPr>
          </p:nvGraphicFramePr>
          <p:xfrm>
            <a:off x="6553200" y="2186702"/>
            <a:ext cx="4432623" cy="394263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040E3F1-9C86-164E-398D-C092E07ED59B}"/>
                </a:ext>
              </a:extLst>
            </p:cNvPr>
            <p:cNvSpPr/>
            <p:nvPr/>
          </p:nvSpPr>
          <p:spPr>
            <a:xfrm>
              <a:off x="7127221" y="5334000"/>
              <a:ext cx="304800" cy="396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094F3D0-FF78-4706-F08F-FBC843461BCE}"/>
                </a:ext>
              </a:extLst>
            </p:cNvPr>
            <p:cNvSpPr/>
            <p:nvPr/>
          </p:nvSpPr>
          <p:spPr>
            <a:xfrm>
              <a:off x="7955251" y="5334000"/>
              <a:ext cx="304800" cy="396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65D222-BF7F-C63C-6400-A60A8F59C8EA}"/>
                </a:ext>
              </a:extLst>
            </p:cNvPr>
            <p:cNvSpPr/>
            <p:nvPr/>
          </p:nvSpPr>
          <p:spPr>
            <a:xfrm>
              <a:off x="8778240" y="5334000"/>
              <a:ext cx="304800" cy="396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0F456A8-A579-D085-7334-7C1C2C8D89BE}"/>
                </a:ext>
              </a:extLst>
            </p:cNvPr>
            <p:cNvSpPr/>
            <p:nvPr/>
          </p:nvSpPr>
          <p:spPr>
            <a:xfrm>
              <a:off x="9601200" y="5334000"/>
              <a:ext cx="304800" cy="396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28B13E1-7017-7700-7067-8EAA4038D362}"/>
                </a:ext>
              </a:extLst>
            </p:cNvPr>
            <p:cNvSpPr/>
            <p:nvPr/>
          </p:nvSpPr>
          <p:spPr>
            <a:xfrm>
              <a:off x="10424160" y="5334000"/>
              <a:ext cx="304800" cy="396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833D2D-B606-D4B3-0C61-6CD8A6E6D529}"/>
              </a:ext>
            </a:extLst>
          </p:cNvPr>
          <p:cNvGrpSpPr/>
          <p:nvPr/>
        </p:nvGrpSpPr>
        <p:grpSpPr>
          <a:xfrm>
            <a:off x="1211540" y="1704770"/>
            <a:ext cx="5212103" cy="3448460"/>
            <a:chOff x="1211540" y="986894"/>
            <a:chExt cx="5212103" cy="3448460"/>
          </a:xfrm>
        </p:grpSpPr>
        <p:sp>
          <p:nvSpPr>
            <p:cNvPr id="3" name="TextBox 9">
              <a:extLst>
                <a:ext uri="{FF2B5EF4-FFF2-40B4-BE49-F238E27FC236}">
                  <a16:creationId xmlns:a16="http://schemas.microsoft.com/office/drawing/2014/main" id="{2EDBB21C-E5D3-E175-E849-6772572845AC}"/>
                </a:ext>
              </a:extLst>
            </p:cNvPr>
            <p:cNvSpPr txBox="1"/>
            <p:nvPr/>
          </p:nvSpPr>
          <p:spPr>
            <a:xfrm>
              <a:off x="1211540" y="986894"/>
              <a:ext cx="521210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dirty="0">
                  <a:latin typeface="+mj-lt"/>
                </a:rPr>
                <a:t>Business Data Visualization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E977A3B-3D1A-27DA-E8E5-D175B669B8FB}"/>
                </a:ext>
              </a:extLst>
            </p:cNvPr>
            <p:cNvGrpSpPr/>
            <p:nvPr/>
          </p:nvGrpSpPr>
          <p:grpSpPr>
            <a:xfrm>
              <a:off x="1211540" y="2635788"/>
              <a:ext cx="3825321" cy="1799566"/>
              <a:chOff x="1211540" y="2635788"/>
              <a:chExt cx="3825321" cy="1799566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D12CC97-FAAE-51FE-62C8-E5A087ED2BF8}"/>
                  </a:ext>
                </a:extLst>
              </p:cNvPr>
              <p:cNvSpPr/>
              <p:nvPr/>
            </p:nvSpPr>
            <p:spPr>
              <a:xfrm>
                <a:off x="1211540" y="2635788"/>
                <a:ext cx="674638" cy="674638"/>
              </a:xfrm>
              <a:prstGeom prst="ellipse">
                <a:avLst/>
              </a:prstGeom>
              <a:solidFill>
                <a:schemeClr val="accent1"/>
              </a:solidFill>
              <a:ln w="6350">
                <a:noFill/>
              </a:ln>
              <a:effectLst>
                <a:outerShdw blurRad="812800" dist="406400" dir="2700000" algn="tl" rotWithShape="0">
                  <a:prstClr val="black">
                    <a:alpha val="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5" name="TextBox 12">
                <a:extLst>
                  <a:ext uri="{FF2B5EF4-FFF2-40B4-BE49-F238E27FC236}">
                    <a16:creationId xmlns:a16="http://schemas.microsoft.com/office/drawing/2014/main" id="{130D6AA7-C560-3381-C090-A413A3B27E05}"/>
                  </a:ext>
                </a:extLst>
              </p:cNvPr>
              <p:cNvSpPr txBox="1"/>
              <p:nvPr/>
            </p:nvSpPr>
            <p:spPr>
              <a:xfrm>
                <a:off x="1966986" y="2765345"/>
                <a:ext cx="30698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 err="1">
                    <a:latin typeface="+mj-lt"/>
                  </a:rPr>
                  <a:t>Bussiness</a:t>
                </a:r>
                <a:r>
                  <a:rPr lang="en-US" sz="2000" dirty="0">
                    <a:latin typeface="+mj-lt"/>
                  </a:rPr>
                  <a:t> Income</a:t>
                </a:r>
              </a:p>
            </p:txBody>
          </p:sp>
          <p:sp>
            <p:nvSpPr>
              <p:cNvPr id="6" name="TextBox 13">
                <a:extLst>
                  <a:ext uri="{FF2B5EF4-FFF2-40B4-BE49-F238E27FC236}">
                    <a16:creationId xmlns:a16="http://schemas.microsoft.com/office/drawing/2014/main" id="{F83FCBB2-36EA-3D34-2964-CC033D88BC9B}"/>
                  </a:ext>
                </a:extLst>
              </p:cNvPr>
              <p:cNvSpPr txBox="1"/>
              <p:nvPr/>
            </p:nvSpPr>
            <p:spPr>
              <a:xfrm>
                <a:off x="1966986" y="3249773"/>
                <a:ext cx="3069875" cy="1185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sz="1400" dirty="0"/>
                  <a:t>A wonderful serenity has taken possession of my entire soul, like these sweet mornings of spring which I enjoy.</a:t>
                </a:r>
                <a:endParaRPr lang="en-ID" sz="1400" dirty="0"/>
              </a:p>
            </p:txBody>
          </p:sp>
          <p:sp>
            <p:nvSpPr>
              <p:cNvPr id="9" name="任意形状 1109">
                <a:extLst>
                  <a:ext uri="{FF2B5EF4-FFF2-40B4-BE49-F238E27FC236}">
                    <a16:creationId xmlns:a16="http://schemas.microsoft.com/office/drawing/2014/main" id="{F7B45587-9ACC-7E3A-6773-FBA0A25B3A3B}"/>
                  </a:ext>
                </a:extLst>
              </p:cNvPr>
              <p:cNvSpPr/>
              <p:nvPr/>
            </p:nvSpPr>
            <p:spPr>
              <a:xfrm>
                <a:off x="1426682" y="2825627"/>
                <a:ext cx="244356" cy="2949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0760" extrusionOk="0">
                    <a:moveTo>
                      <a:pt x="15397" y="13197"/>
                    </a:moveTo>
                    <a:cubicBezTo>
                      <a:pt x="18302" y="10514"/>
                      <a:pt x="18169" y="6281"/>
                      <a:pt x="15100" y="3741"/>
                    </a:cubicBezTo>
                    <a:cubicBezTo>
                      <a:pt x="12030" y="1202"/>
                      <a:pt x="7186" y="1319"/>
                      <a:pt x="4281" y="4002"/>
                    </a:cubicBezTo>
                    <a:cubicBezTo>
                      <a:pt x="1488" y="6581"/>
                      <a:pt x="1488" y="10618"/>
                      <a:pt x="4281" y="13197"/>
                    </a:cubicBezTo>
                    <a:cubicBezTo>
                      <a:pt x="5480" y="11524"/>
                      <a:pt x="7580" y="10509"/>
                      <a:pt x="9839" y="10510"/>
                    </a:cubicBezTo>
                    <a:cubicBezTo>
                      <a:pt x="12098" y="10509"/>
                      <a:pt x="14198" y="11524"/>
                      <a:pt x="15397" y="13197"/>
                    </a:cubicBezTo>
                    <a:close/>
                    <a:moveTo>
                      <a:pt x="5887" y="14604"/>
                    </a:moveTo>
                    <a:lnTo>
                      <a:pt x="9839" y="18057"/>
                    </a:lnTo>
                    <a:lnTo>
                      <a:pt x="13791" y="14604"/>
                    </a:lnTo>
                    <a:cubicBezTo>
                      <a:pt x="12757" y="12696"/>
                      <a:pt x="10150" y="11882"/>
                      <a:pt x="7967" y="12786"/>
                    </a:cubicBezTo>
                    <a:cubicBezTo>
                      <a:pt x="7054" y="13164"/>
                      <a:pt x="6319" y="13806"/>
                      <a:pt x="5887" y="14604"/>
                    </a:cubicBezTo>
                    <a:close/>
                    <a:moveTo>
                      <a:pt x="9839" y="20760"/>
                    </a:moveTo>
                    <a:lnTo>
                      <a:pt x="2882" y="14679"/>
                    </a:lnTo>
                    <a:cubicBezTo>
                      <a:pt x="-961" y="11321"/>
                      <a:pt x="-961" y="5876"/>
                      <a:pt x="2882" y="2518"/>
                    </a:cubicBezTo>
                    <a:cubicBezTo>
                      <a:pt x="6724" y="-840"/>
                      <a:pt x="12954" y="-840"/>
                      <a:pt x="16797" y="2518"/>
                    </a:cubicBezTo>
                    <a:cubicBezTo>
                      <a:pt x="20639" y="5876"/>
                      <a:pt x="20639" y="11321"/>
                      <a:pt x="16797" y="14679"/>
                    </a:cubicBezTo>
                    <a:lnTo>
                      <a:pt x="9839" y="20760"/>
                    </a:lnTo>
                    <a:close/>
                    <a:moveTo>
                      <a:pt x="9839" y="7643"/>
                    </a:moveTo>
                    <a:cubicBezTo>
                      <a:pt x="10443" y="7643"/>
                      <a:pt x="10932" y="7216"/>
                      <a:pt x="10932" y="6688"/>
                    </a:cubicBezTo>
                    <a:cubicBezTo>
                      <a:pt x="10932" y="6160"/>
                      <a:pt x="10443" y="5732"/>
                      <a:pt x="9839" y="5732"/>
                    </a:cubicBezTo>
                    <a:cubicBezTo>
                      <a:pt x="9235" y="5732"/>
                      <a:pt x="8746" y="6160"/>
                      <a:pt x="8746" y="6688"/>
                    </a:cubicBezTo>
                    <a:cubicBezTo>
                      <a:pt x="8746" y="7216"/>
                      <a:pt x="9235" y="7643"/>
                      <a:pt x="9839" y="7643"/>
                    </a:cubicBezTo>
                    <a:close/>
                    <a:moveTo>
                      <a:pt x="9839" y="9554"/>
                    </a:moveTo>
                    <a:cubicBezTo>
                      <a:pt x="8028" y="9554"/>
                      <a:pt x="6559" y="8271"/>
                      <a:pt x="6559" y="6688"/>
                    </a:cubicBezTo>
                    <a:cubicBezTo>
                      <a:pt x="6559" y="5105"/>
                      <a:pt x="8028" y="3821"/>
                      <a:pt x="9839" y="3821"/>
                    </a:cubicBezTo>
                    <a:cubicBezTo>
                      <a:pt x="11650" y="3821"/>
                      <a:pt x="13119" y="5105"/>
                      <a:pt x="13119" y="6688"/>
                    </a:cubicBezTo>
                    <a:cubicBezTo>
                      <a:pt x="13119" y="8271"/>
                      <a:pt x="11650" y="9554"/>
                      <a:pt x="9839" y="9554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9921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07B0F1-06C1-6DD2-654A-E686A6A22200}"/>
              </a:ext>
            </a:extLst>
          </p:cNvPr>
          <p:cNvSpPr/>
          <p:nvPr/>
        </p:nvSpPr>
        <p:spPr>
          <a:xfrm>
            <a:off x="839788" y="2708816"/>
            <a:ext cx="2185922" cy="1206298"/>
          </a:xfrm>
          <a:prstGeom prst="roundRect">
            <a:avLst>
              <a:gd name="adj" fmla="val 7414"/>
            </a:avLst>
          </a:prstGeom>
          <a:solidFill>
            <a:schemeClr val="accent1"/>
          </a:solidFill>
          <a:ln w="6350">
            <a:noFill/>
          </a:ln>
          <a:effectLst>
            <a:outerShdw blurRad="812800" dist="406400" dir="2700000" sx="93000" sy="93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3A77F8-3094-1DD8-ECBD-B1C1416B87BF}"/>
              </a:ext>
            </a:extLst>
          </p:cNvPr>
          <p:cNvSpPr/>
          <p:nvPr/>
        </p:nvSpPr>
        <p:spPr>
          <a:xfrm>
            <a:off x="1316812" y="2847182"/>
            <a:ext cx="1231873" cy="323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  <a:defRPr/>
            </a:pPr>
            <a:r>
              <a:rPr lang="en-US" sz="1400" dirty="0">
                <a:solidFill>
                  <a:schemeClr val="bg1"/>
                </a:solidFill>
                <a:cs typeface="Calibri" panose="020F0502020204030204" pitchFamily="34" charset="0"/>
              </a:rPr>
              <a:t>Options 01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2CA43F-27D4-5FD6-6427-6166CE6E7EDC}"/>
              </a:ext>
            </a:extLst>
          </p:cNvPr>
          <p:cNvSpPr/>
          <p:nvPr/>
        </p:nvSpPr>
        <p:spPr>
          <a:xfrm>
            <a:off x="1316812" y="3112335"/>
            <a:ext cx="1231873" cy="687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  <a:defRPr/>
            </a:pPr>
            <a:r>
              <a:rPr lang="en-US" sz="3600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54%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EDAF457-86A6-D194-202F-444EF827ED2A}"/>
              </a:ext>
            </a:extLst>
          </p:cNvPr>
          <p:cNvSpPr/>
          <p:nvPr/>
        </p:nvSpPr>
        <p:spPr>
          <a:xfrm>
            <a:off x="3615289" y="2708816"/>
            <a:ext cx="2185922" cy="1206298"/>
          </a:xfrm>
          <a:prstGeom prst="roundRect">
            <a:avLst>
              <a:gd name="adj" fmla="val 7414"/>
            </a:avLst>
          </a:prstGeom>
          <a:solidFill>
            <a:schemeClr val="accent2"/>
          </a:solidFill>
          <a:ln w="6350">
            <a:noFill/>
          </a:ln>
          <a:effectLst>
            <a:outerShdw blurRad="812800" dist="406400" dir="2700000" sx="93000" sy="93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B643E-A773-4444-643D-15C4BA335E90}"/>
              </a:ext>
            </a:extLst>
          </p:cNvPr>
          <p:cNvSpPr/>
          <p:nvPr/>
        </p:nvSpPr>
        <p:spPr>
          <a:xfrm>
            <a:off x="4092313" y="2847182"/>
            <a:ext cx="1231873" cy="323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  <a:defRPr/>
            </a:pPr>
            <a:r>
              <a:rPr lang="en-US" sz="1400" dirty="0">
                <a:solidFill>
                  <a:schemeClr val="bg1"/>
                </a:solidFill>
                <a:cs typeface="Calibri" panose="020F0502020204030204" pitchFamily="34" charset="0"/>
              </a:rPr>
              <a:t>Options 02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4EEA8-6F70-1635-6823-AEA1F6C62B3F}"/>
              </a:ext>
            </a:extLst>
          </p:cNvPr>
          <p:cNvSpPr/>
          <p:nvPr/>
        </p:nvSpPr>
        <p:spPr>
          <a:xfrm>
            <a:off x="4092313" y="3112335"/>
            <a:ext cx="1231873" cy="687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  <a:defRPr/>
            </a:pPr>
            <a:r>
              <a:rPr lang="en-US" sz="3600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81%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B777D4F-3EB2-C315-7776-140DB0781B31}"/>
              </a:ext>
            </a:extLst>
          </p:cNvPr>
          <p:cNvSpPr/>
          <p:nvPr/>
        </p:nvSpPr>
        <p:spPr>
          <a:xfrm>
            <a:off x="6390790" y="2708816"/>
            <a:ext cx="2185922" cy="1206298"/>
          </a:xfrm>
          <a:prstGeom prst="roundRect">
            <a:avLst>
              <a:gd name="adj" fmla="val 7414"/>
            </a:avLst>
          </a:prstGeom>
          <a:solidFill>
            <a:schemeClr val="accent3"/>
          </a:solidFill>
          <a:ln w="6350">
            <a:noFill/>
          </a:ln>
          <a:effectLst>
            <a:outerShdw blurRad="812800" dist="406400" dir="2700000" sx="93000" sy="93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9E9910-0DBD-5D1D-FDF7-2F8365645F20}"/>
              </a:ext>
            </a:extLst>
          </p:cNvPr>
          <p:cNvSpPr/>
          <p:nvPr/>
        </p:nvSpPr>
        <p:spPr>
          <a:xfrm>
            <a:off x="6867814" y="2847182"/>
            <a:ext cx="1231873" cy="323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  <a:defRPr/>
            </a:pPr>
            <a:r>
              <a:rPr lang="en-US" sz="1400" dirty="0">
                <a:solidFill>
                  <a:schemeClr val="bg1"/>
                </a:solidFill>
                <a:cs typeface="Calibri" panose="020F0502020204030204" pitchFamily="34" charset="0"/>
              </a:rPr>
              <a:t>Options 03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43D7ED-88A1-96BE-2945-27AB2B6C5319}"/>
              </a:ext>
            </a:extLst>
          </p:cNvPr>
          <p:cNvSpPr/>
          <p:nvPr/>
        </p:nvSpPr>
        <p:spPr>
          <a:xfrm>
            <a:off x="6867814" y="3112335"/>
            <a:ext cx="1231873" cy="687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  <a:defRPr/>
            </a:pPr>
            <a:r>
              <a:rPr lang="en-US" sz="3600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63%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C873F64-3EBF-AF35-9ABC-F619C089469F}"/>
              </a:ext>
            </a:extLst>
          </p:cNvPr>
          <p:cNvSpPr/>
          <p:nvPr/>
        </p:nvSpPr>
        <p:spPr>
          <a:xfrm>
            <a:off x="9166291" y="2708816"/>
            <a:ext cx="2185922" cy="1206298"/>
          </a:xfrm>
          <a:prstGeom prst="roundRect">
            <a:avLst>
              <a:gd name="adj" fmla="val 7414"/>
            </a:avLst>
          </a:prstGeom>
          <a:solidFill>
            <a:schemeClr val="accent4"/>
          </a:solidFill>
          <a:ln w="6350">
            <a:noFill/>
          </a:ln>
          <a:effectLst>
            <a:outerShdw blurRad="812800" dist="406400" dir="2700000" sx="93000" sy="93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2C09C2-859B-F6C3-034F-2224D98E8857}"/>
              </a:ext>
            </a:extLst>
          </p:cNvPr>
          <p:cNvSpPr/>
          <p:nvPr/>
        </p:nvSpPr>
        <p:spPr>
          <a:xfrm>
            <a:off x="9643315" y="2847182"/>
            <a:ext cx="1231873" cy="323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  <a:defRPr/>
            </a:pPr>
            <a:r>
              <a:rPr lang="en-US" sz="1400" dirty="0">
                <a:solidFill>
                  <a:schemeClr val="bg1"/>
                </a:solidFill>
                <a:cs typeface="Calibri" panose="020F0502020204030204" pitchFamily="34" charset="0"/>
              </a:rPr>
              <a:t>Options 04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D450C4-83FE-197B-2817-3A18320F164C}"/>
              </a:ext>
            </a:extLst>
          </p:cNvPr>
          <p:cNvSpPr/>
          <p:nvPr/>
        </p:nvSpPr>
        <p:spPr>
          <a:xfrm>
            <a:off x="9643315" y="3112335"/>
            <a:ext cx="1231873" cy="687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  <a:defRPr/>
            </a:pPr>
            <a:r>
              <a:rPr lang="en-US" sz="3600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83%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68F332E-33CD-04DC-8520-31B2F3D9EF1B}"/>
              </a:ext>
            </a:extLst>
          </p:cNvPr>
          <p:cNvSpPr/>
          <p:nvPr/>
        </p:nvSpPr>
        <p:spPr>
          <a:xfrm>
            <a:off x="6390790" y="4046402"/>
            <a:ext cx="4953988" cy="1890083"/>
          </a:xfrm>
          <a:prstGeom prst="roundRect">
            <a:avLst>
              <a:gd name="adj" fmla="val 6385"/>
            </a:avLst>
          </a:prstGeom>
          <a:solidFill>
            <a:schemeClr val="bg1"/>
          </a:solidFill>
          <a:ln w="6350">
            <a:noFill/>
          </a:ln>
          <a:effectLst>
            <a:outerShdw blurRad="812800" dist="4064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C1EB8DF7-D993-AB52-684D-9ED2EAB04F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1145673"/>
              </p:ext>
            </p:extLst>
          </p:nvPr>
        </p:nvGraphicFramePr>
        <p:xfrm>
          <a:off x="6635383" y="4162355"/>
          <a:ext cx="4464804" cy="1658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77F4716-8B0E-8D4A-5828-4A86E2DAFEE1}"/>
              </a:ext>
            </a:extLst>
          </p:cNvPr>
          <p:cNvSpPr/>
          <p:nvPr/>
        </p:nvSpPr>
        <p:spPr>
          <a:xfrm>
            <a:off x="847223" y="4051301"/>
            <a:ext cx="4953988" cy="1867710"/>
          </a:xfrm>
          <a:prstGeom prst="roundRect">
            <a:avLst>
              <a:gd name="adj" fmla="val 7414"/>
            </a:avLst>
          </a:prstGeom>
          <a:solidFill>
            <a:schemeClr val="bg1"/>
          </a:solidFill>
          <a:ln w="6350">
            <a:noFill/>
          </a:ln>
          <a:effectLst>
            <a:outerShdw blurRad="812800" dist="4064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4" name="Table 107">
            <a:extLst>
              <a:ext uri="{FF2B5EF4-FFF2-40B4-BE49-F238E27FC236}">
                <a16:creationId xmlns:a16="http://schemas.microsoft.com/office/drawing/2014/main" id="{D2C1BE25-E9A4-7C53-7A71-BFCFF21EE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051105"/>
              </p:ext>
            </p:extLst>
          </p:nvPr>
        </p:nvGraphicFramePr>
        <p:xfrm>
          <a:off x="1107875" y="4345468"/>
          <a:ext cx="4432685" cy="1279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201">
                  <a:extLst>
                    <a:ext uri="{9D8B030D-6E8A-4147-A177-3AD203B41FA5}">
                      <a16:colId xmlns:a16="http://schemas.microsoft.com/office/drawing/2014/main" val="3955765767"/>
                    </a:ext>
                  </a:extLst>
                </a:gridCol>
                <a:gridCol w="755621">
                  <a:extLst>
                    <a:ext uri="{9D8B030D-6E8A-4147-A177-3AD203B41FA5}">
                      <a16:colId xmlns:a16="http://schemas.microsoft.com/office/drawing/2014/main" val="1748148014"/>
                    </a:ext>
                  </a:extLst>
                </a:gridCol>
                <a:gridCol w="755621">
                  <a:extLst>
                    <a:ext uri="{9D8B030D-6E8A-4147-A177-3AD203B41FA5}">
                      <a16:colId xmlns:a16="http://schemas.microsoft.com/office/drawing/2014/main" val="1851821510"/>
                    </a:ext>
                  </a:extLst>
                </a:gridCol>
                <a:gridCol w="755621">
                  <a:extLst>
                    <a:ext uri="{9D8B030D-6E8A-4147-A177-3AD203B41FA5}">
                      <a16:colId xmlns:a16="http://schemas.microsoft.com/office/drawing/2014/main" val="1166546947"/>
                    </a:ext>
                  </a:extLst>
                </a:gridCol>
                <a:gridCol w="755621">
                  <a:extLst>
                    <a:ext uri="{9D8B030D-6E8A-4147-A177-3AD203B41FA5}">
                      <a16:colId xmlns:a16="http://schemas.microsoft.com/office/drawing/2014/main" val="2149236695"/>
                    </a:ext>
                  </a:extLst>
                </a:gridCol>
              </a:tblGrid>
              <a:tr h="42645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0000"/>
                        </a:lnSpc>
                      </a:pPr>
                      <a:r>
                        <a:rPr lang="en-US" sz="1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Agent 01</a:t>
                      </a: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0000"/>
                        </a:lnSpc>
                      </a:pPr>
                      <a:r>
                        <a:rPr 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40 Calls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0000"/>
                        </a:lnSpc>
                      </a:pPr>
                      <a:r>
                        <a:rPr 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21 Answer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0000"/>
                        </a:lnSpc>
                      </a:pPr>
                      <a:r>
                        <a:rPr 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98.3 Avg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0000"/>
                        </a:lnSpc>
                      </a:pPr>
                      <a:r>
                        <a:rPr 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87.1 %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74517"/>
                  </a:ext>
                </a:extLst>
              </a:tr>
              <a:tr h="42645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0000"/>
                        </a:lnSpc>
                      </a:pPr>
                      <a:r>
                        <a:rPr lang="en-US" sz="1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Agent 02</a:t>
                      </a: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0000"/>
                        </a:lnSpc>
                      </a:pPr>
                      <a:r>
                        <a:rPr lang="en-US" sz="10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5 Calls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0000"/>
                        </a:lnSpc>
                      </a:pPr>
                      <a:r>
                        <a:rPr lang="en-US" sz="10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3 Answer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0000"/>
                        </a:lnSpc>
                      </a:pPr>
                      <a:r>
                        <a:rPr 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71.3 Avg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0000"/>
                        </a:lnSpc>
                      </a:pPr>
                      <a:r>
                        <a:rPr lang="en-US" sz="10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90.7 %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001261"/>
                  </a:ext>
                </a:extLst>
              </a:tr>
              <a:tr h="42645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0000"/>
                        </a:lnSpc>
                      </a:pPr>
                      <a:r>
                        <a:rPr lang="en-US" sz="1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Agent 03</a:t>
                      </a: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0000"/>
                        </a:lnSpc>
                      </a:pPr>
                      <a:r>
                        <a:rPr lang="en-US" sz="10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7 Calls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0000"/>
                        </a:lnSpc>
                      </a:pPr>
                      <a:r>
                        <a:rPr lang="en-US" sz="10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4 Answer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0000"/>
                        </a:lnSpc>
                      </a:pPr>
                      <a:r>
                        <a:rPr 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61.1 Avg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0000"/>
                        </a:lnSpc>
                      </a:pPr>
                      <a:r>
                        <a:rPr lang="en-US" sz="10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45.2 %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8716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B4134004-4C5E-3C46-1718-A4019A21DC82}"/>
              </a:ext>
            </a:extLst>
          </p:cNvPr>
          <p:cNvSpPr txBox="1"/>
          <p:nvPr/>
        </p:nvSpPr>
        <p:spPr>
          <a:xfrm>
            <a:off x="3305758" y="1776283"/>
            <a:ext cx="5580484" cy="629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900"/>
              </a:spcBef>
            </a:pPr>
            <a:r>
              <a:rPr lang="en-ID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Sed ut perspiciatis unde omnis iste natus error sit voluptatem accusantium doloremque laudantium, totam rem aperiam,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F612B7-FEF5-FF63-A2FB-3F298AC226D1}"/>
              </a:ext>
            </a:extLst>
          </p:cNvPr>
          <p:cNvSpPr txBox="1"/>
          <p:nvPr/>
        </p:nvSpPr>
        <p:spPr>
          <a:xfrm>
            <a:off x="1055687" y="962738"/>
            <a:ext cx="10080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-11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Business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436333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D15DB46-A12F-11D5-8A35-5AFDC611CF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936422"/>
              </p:ext>
            </p:extLst>
          </p:nvPr>
        </p:nvGraphicFramePr>
        <p:xfrm>
          <a:off x="5327185" y="1320650"/>
          <a:ext cx="5823190" cy="4500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3BB4B7F-9743-9D84-6C8B-17F6D881FD7E}"/>
              </a:ext>
            </a:extLst>
          </p:cNvPr>
          <p:cNvSpPr txBox="1"/>
          <p:nvPr/>
        </p:nvSpPr>
        <p:spPr>
          <a:xfrm>
            <a:off x="1041625" y="4086899"/>
            <a:ext cx="3444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800" dirty="0">
                <a:latin typeface="+mj-lt"/>
              </a:rPr>
              <a:t>$2,000,110 /mo</a:t>
            </a:r>
            <a:endParaRPr lang="en-US" sz="2800" i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26A84-418A-CD78-386E-14A40E11F7A8}"/>
              </a:ext>
            </a:extLst>
          </p:cNvPr>
          <p:cNvSpPr txBox="1"/>
          <p:nvPr/>
        </p:nvSpPr>
        <p:spPr>
          <a:xfrm>
            <a:off x="1041626" y="3598462"/>
            <a:ext cx="2476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latin typeface="+mj-lt"/>
              </a:rPr>
              <a:t>Revenue</a:t>
            </a:r>
            <a:endParaRPr lang="en-US" sz="2000" i="1" dirty="0">
              <a:latin typeface="+mj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51253F-4355-7A06-88A1-2F441DD37146}"/>
              </a:ext>
            </a:extLst>
          </p:cNvPr>
          <p:cNvGrpSpPr/>
          <p:nvPr/>
        </p:nvGrpSpPr>
        <p:grpSpPr>
          <a:xfrm>
            <a:off x="1152645" y="4701116"/>
            <a:ext cx="3841060" cy="346570"/>
            <a:chOff x="1152645" y="4701116"/>
            <a:chExt cx="3841060" cy="34657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B2AA36-A766-3846-3002-A7ACB4B5BBC4}"/>
                </a:ext>
              </a:extLst>
            </p:cNvPr>
            <p:cNvSpPr txBox="1"/>
            <p:nvPr/>
          </p:nvSpPr>
          <p:spPr>
            <a:xfrm>
              <a:off x="1549282" y="4701116"/>
              <a:ext cx="3444423" cy="346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1200"/>
                </a:spcBef>
              </a:pPr>
              <a:r>
                <a:rPr lang="en-US" sz="1400" dirty="0"/>
                <a:t>Leverage agile to a robust synopsis</a:t>
              </a:r>
              <a:endParaRPr lang="en-US" sz="1400" i="1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6F8D3B3-3318-E757-35DA-694DA6896DAE}"/>
                </a:ext>
              </a:extLst>
            </p:cNvPr>
            <p:cNvSpPr/>
            <p:nvPr/>
          </p:nvSpPr>
          <p:spPr>
            <a:xfrm>
              <a:off x="1152645" y="4731587"/>
              <a:ext cx="285630" cy="28563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  <a:effectLst>
              <a:outerShdw blurRad="812800" dist="406400" dir="2700000" algn="tl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" name="Arrow: Up 7">
              <a:extLst>
                <a:ext uri="{FF2B5EF4-FFF2-40B4-BE49-F238E27FC236}">
                  <a16:creationId xmlns:a16="http://schemas.microsoft.com/office/drawing/2014/main" id="{1F90EABF-FD59-4F31-3D82-24EBEBDD3410}"/>
                </a:ext>
              </a:extLst>
            </p:cNvPr>
            <p:cNvSpPr/>
            <p:nvPr/>
          </p:nvSpPr>
          <p:spPr>
            <a:xfrm>
              <a:off x="1255979" y="4800199"/>
              <a:ext cx="78962" cy="148405"/>
            </a:xfrm>
            <a:prstGeom prst="upArrow">
              <a:avLst>
                <a:gd name="adj1" fmla="val 54699"/>
                <a:gd name="adj2" fmla="val 545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E5DAE2F-8B16-41BE-FB6D-8370BF88A7C3}"/>
              </a:ext>
            </a:extLst>
          </p:cNvPr>
          <p:cNvSpPr txBox="1"/>
          <p:nvPr/>
        </p:nvSpPr>
        <p:spPr>
          <a:xfrm>
            <a:off x="1055688" y="1621629"/>
            <a:ext cx="41830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Business Data Visualization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1922FD-F58B-FD64-6565-0ED99C0146D3}"/>
              </a:ext>
            </a:extLst>
          </p:cNvPr>
          <p:cNvSpPr txBox="1"/>
          <p:nvPr/>
        </p:nvSpPr>
        <p:spPr>
          <a:xfrm>
            <a:off x="6805465" y="1291135"/>
            <a:ext cx="3615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000" dirty="0">
                <a:latin typeface="+mj-lt"/>
              </a:rPr>
              <a:t>Sales from 3-12 March, 2021</a:t>
            </a:r>
          </a:p>
        </p:txBody>
      </p:sp>
    </p:spTree>
    <p:extLst>
      <p:ext uri="{BB962C8B-B14F-4D97-AF65-F5344CB8AC3E}">
        <p14:creationId xmlns:p14="http://schemas.microsoft.com/office/powerpoint/2010/main" val="2937397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0323B4A-AA68-05B0-D90E-7DEE5F5899FD}"/>
              </a:ext>
            </a:extLst>
          </p:cNvPr>
          <p:cNvGrpSpPr/>
          <p:nvPr/>
        </p:nvGrpSpPr>
        <p:grpSpPr>
          <a:xfrm>
            <a:off x="1469232" y="2203572"/>
            <a:ext cx="4376737" cy="3730172"/>
            <a:chOff x="1469232" y="2002972"/>
            <a:chExt cx="4376737" cy="373017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D283771-2C1F-B10C-3C6F-8A628EAB14CD}"/>
                </a:ext>
              </a:extLst>
            </p:cNvPr>
            <p:cNvSpPr/>
            <p:nvPr/>
          </p:nvSpPr>
          <p:spPr>
            <a:xfrm>
              <a:off x="1469232" y="2002972"/>
              <a:ext cx="4376737" cy="3730172"/>
            </a:xfrm>
            <a:prstGeom prst="roundRect">
              <a:avLst>
                <a:gd name="adj" fmla="val 4410"/>
              </a:avLst>
            </a:prstGeom>
            <a:solidFill>
              <a:schemeClr val="bg1"/>
            </a:solidFill>
            <a:ln w="6350">
              <a:noFill/>
            </a:ln>
            <a:effectLst>
              <a:outerShdw blurRad="812800" dist="406400" dir="2700000" algn="tl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7F39D90-D151-5161-07DD-8C51D03E7999}"/>
                </a:ext>
              </a:extLst>
            </p:cNvPr>
            <p:cNvSpPr txBox="1"/>
            <p:nvPr/>
          </p:nvSpPr>
          <p:spPr>
            <a:xfrm>
              <a:off x="1806636" y="2464584"/>
              <a:ext cx="25570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+mj-lt"/>
                </a:rPr>
                <a:t>$250,000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4B25AD-378D-4E8A-2DF3-89B84A72F8C3}"/>
                </a:ext>
              </a:extLst>
            </p:cNvPr>
            <p:cNvSpPr txBox="1"/>
            <p:nvPr/>
          </p:nvSpPr>
          <p:spPr>
            <a:xfrm>
              <a:off x="1806636" y="2190670"/>
              <a:ext cx="25570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Company A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BC63DDE-99CE-2D42-CA5D-DCB4B3F2EEB9}"/>
              </a:ext>
            </a:extLst>
          </p:cNvPr>
          <p:cNvSpPr txBox="1"/>
          <p:nvPr/>
        </p:nvSpPr>
        <p:spPr>
          <a:xfrm>
            <a:off x="1520858" y="924256"/>
            <a:ext cx="9150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  <a:cs typeface="Poppins SemiBold" panose="00000700000000000000" pitchFamily="2" charset="0"/>
              </a:rPr>
              <a:t>Business Data Visualization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4581EE-B7CC-512D-3DE1-F318F7C86366}"/>
              </a:ext>
            </a:extLst>
          </p:cNvPr>
          <p:cNvGrpSpPr/>
          <p:nvPr/>
        </p:nvGrpSpPr>
        <p:grpSpPr>
          <a:xfrm>
            <a:off x="6346032" y="2203572"/>
            <a:ext cx="4376737" cy="3730172"/>
            <a:chOff x="6346032" y="2002972"/>
            <a:chExt cx="4376737" cy="373017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C64A35A-56EF-06AF-96FB-B3D823A0D237}"/>
                </a:ext>
              </a:extLst>
            </p:cNvPr>
            <p:cNvSpPr/>
            <p:nvPr/>
          </p:nvSpPr>
          <p:spPr>
            <a:xfrm>
              <a:off x="6346032" y="2002972"/>
              <a:ext cx="4376737" cy="3730172"/>
            </a:xfrm>
            <a:prstGeom prst="roundRect">
              <a:avLst>
                <a:gd name="adj" fmla="val 4410"/>
              </a:avLst>
            </a:prstGeom>
            <a:solidFill>
              <a:schemeClr val="bg1"/>
            </a:solidFill>
            <a:ln w="6350">
              <a:noFill/>
            </a:ln>
            <a:effectLst>
              <a:outerShdw blurRad="812800" dist="406400" dir="2700000" algn="tl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CF97065-A998-B4A9-F99F-5C2B697659B6}"/>
                </a:ext>
              </a:extLst>
            </p:cNvPr>
            <p:cNvSpPr txBox="1"/>
            <p:nvPr/>
          </p:nvSpPr>
          <p:spPr>
            <a:xfrm>
              <a:off x="6688364" y="2464584"/>
              <a:ext cx="25570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+mj-lt"/>
                </a:rPr>
                <a:t>$350,000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4FEEE06-639E-CA4B-5241-56A0C6367D6F}"/>
                </a:ext>
              </a:extLst>
            </p:cNvPr>
            <p:cNvSpPr txBox="1"/>
            <p:nvPr/>
          </p:nvSpPr>
          <p:spPr>
            <a:xfrm>
              <a:off x="6688364" y="2190670"/>
              <a:ext cx="25570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Company B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50E8FC-163A-2B94-B386-434BCDBC91C0}"/>
              </a:ext>
            </a:extLst>
          </p:cNvPr>
          <p:cNvGrpSpPr/>
          <p:nvPr/>
        </p:nvGrpSpPr>
        <p:grpSpPr>
          <a:xfrm>
            <a:off x="6821714" y="3518225"/>
            <a:ext cx="3562864" cy="2218769"/>
            <a:chOff x="6691478" y="3161563"/>
            <a:chExt cx="1932823" cy="2442593"/>
          </a:xfrm>
        </p:grpSpPr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32116D49-C6F1-19DE-300D-EE23DDA1218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16144372"/>
                </p:ext>
              </p:extLst>
            </p:nvPr>
          </p:nvGraphicFramePr>
          <p:xfrm>
            <a:off x="6691478" y="3161563"/>
            <a:ext cx="1932823" cy="202851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9945B88-B430-0779-A487-67C61ED93452}"/>
                </a:ext>
              </a:extLst>
            </p:cNvPr>
            <p:cNvSpPr txBox="1"/>
            <p:nvPr/>
          </p:nvSpPr>
          <p:spPr>
            <a:xfrm>
              <a:off x="6809697" y="5277897"/>
              <a:ext cx="1696384" cy="326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latin typeface="+mj-lt"/>
                </a:rPr>
                <a:t>Chart number 01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528034-EBB3-EF51-0DD1-60B7070E3A25}"/>
              </a:ext>
            </a:extLst>
          </p:cNvPr>
          <p:cNvGrpSpPr/>
          <p:nvPr/>
        </p:nvGrpSpPr>
        <p:grpSpPr>
          <a:xfrm>
            <a:off x="1647362" y="2977905"/>
            <a:ext cx="3938722" cy="2793753"/>
            <a:chOff x="327078" y="2187124"/>
            <a:chExt cx="6333493" cy="4156419"/>
          </a:xfrm>
        </p:grpSpPr>
        <p:graphicFrame>
          <p:nvGraphicFramePr>
            <p:cNvPr id="15" name="Content Placeholder 3">
              <a:extLst>
                <a:ext uri="{FF2B5EF4-FFF2-40B4-BE49-F238E27FC236}">
                  <a16:creationId xmlns:a16="http://schemas.microsoft.com/office/drawing/2014/main" id="{DCE48089-E31A-743C-ED5A-74FFDD75088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9035372"/>
                </p:ext>
              </p:extLst>
            </p:nvPr>
          </p:nvGraphicFramePr>
          <p:xfrm>
            <a:off x="327078" y="2187124"/>
            <a:ext cx="6070494" cy="360471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A582261-363C-C759-A4DD-E9E0F8F73DBC}"/>
                </a:ext>
              </a:extLst>
            </p:cNvPr>
            <p:cNvGrpSpPr/>
            <p:nvPr/>
          </p:nvGrpSpPr>
          <p:grpSpPr>
            <a:xfrm>
              <a:off x="357012" y="5931437"/>
              <a:ext cx="6303559" cy="412106"/>
              <a:chOff x="309175" y="6164406"/>
              <a:chExt cx="6303559" cy="412106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E45F5F0-9345-EC37-3CCE-90988C317F15}"/>
                  </a:ext>
                </a:extLst>
              </p:cNvPr>
              <p:cNvSpPr txBox="1"/>
              <p:nvPr/>
            </p:nvSpPr>
            <p:spPr>
              <a:xfrm>
                <a:off x="309175" y="6164406"/>
                <a:ext cx="1026417" cy="412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cs typeface="Segoe UI" panose="020B0502040204020203" pitchFamily="34" charset="0"/>
                  </a:rPr>
                  <a:t>Marc 1</a:t>
                </a:r>
                <a:endParaRPr lang="id-ID" sz="1200" dirty="0">
                  <a:cs typeface="Segoe UI" panose="020B0502040204020203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0EE677-B04D-9E73-6395-936E207B0090}"/>
                  </a:ext>
                </a:extLst>
              </p:cNvPr>
              <p:cNvSpPr txBox="1"/>
              <p:nvPr/>
            </p:nvSpPr>
            <p:spPr>
              <a:xfrm>
                <a:off x="1409899" y="6164406"/>
                <a:ext cx="838249" cy="412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cs typeface="Segoe UI" panose="020B0502040204020203" pitchFamily="34" charset="0"/>
                  </a:rPr>
                  <a:t>Apr 2</a:t>
                </a:r>
                <a:endParaRPr lang="id-ID" sz="1200" dirty="0">
                  <a:cs typeface="Segoe UI" panose="020B0502040204020203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389374-8078-32FD-636C-5BF9DD77F35B}"/>
                  </a:ext>
                </a:extLst>
              </p:cNvPr>
              <p:cNvSpPr txBox="1"/>
              <p:nvPr/>
            </p:nvSpPr>
            <p:spPr>
              <a:xfrm>
                <a:off x="2493313" y="6164406"/>
                <a:ext cx="916095" cy="412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cs typeface="Segoe UI" panose="020B0502040204020203" pitchFamily="34" charset="0"/>
                  </a:rPr>
                  <a:t>May 3</a:t>
                </a:r>
                <a:endParaRPr lang="id-ID" sz="1200" dirty="0">
                  <a:cs typeface="Segoe UI" panose="020B0502040204020203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7B67F7-716E-77F4-924B-0F926C464C74}"/>
                  </a:ext>
                </a:extLst>
              </p:cNvPr>
              <p:cNvSpPr txBox="1"/>
              <p:nvPr/>
            </p:nvSpPr>
            <p:spPr>
              <a:xfrm>
                <a:off x="3576726" y="6164406"/>
                <a:ext cx="941355" cy="412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cs typeface="Segoe UI" panose="020B0502040204020203" pitchFamily="34" charset="0"/>
                  </a:rPr>
                  <a:t>June 4</a:t>
                </a:r>
                <a:endParaRPr lang="id-ID" sz="1200" dirty="0">
                  <a:cs typeface="Segoe UI" panose="020B0502040204020203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480E7C3-0A7E-C912-1822-68D924E6C64A}"/>
                  </a:ext>
                </a:extLst>
              </p:cNvPr>
              <p:cNvSpPr txBox="1"/>
              <p:nvPr/>
            </p:nvSpPr>
            <p:spPr>
              <a:xfrm>
                <a:off x="4660139" y="6164406"/>
                <a:ext cx="856293" cy="412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cs typeface="Segoe UI" panose="020B0502040204020203" pitchFamily="34" charset="0"/>
                  </a:rPr>
                  <a:t>July 5</a:t>
                </a:r>
                <a:endParaRPr lang="id-ID" sz="1200" dirty="0">
                  <a:cs typeface="Segoe UI" panose="020B0502040204020203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66C797-D10A-113F-E3EE-00A9801546C8}"/>
                  </a:ext>
                </a:extLst>
              </p:cNvPr>
              <p:cNvSpPr txBox="1"/>
              <p:nvPr/>
            </p:nvSpPr>
            <p:spPr>
              <a:xfrm>
                <a:off x="5743553" y="6164406"/>
                <a:ext cx="869181" cy="412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cs typeface="Segoe UI" panose="020B0502040204020203" pitchFamily="34" charset="0"/>
                  </a:rPr>
                  <a:t>Aug 6</a:t>
                </a:r>
                <a:endParaRPr lang="id-ID" sz="1200" dirty="0"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8122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7E5D260-1478-2E7D-499E-F46C0ADCCF3B}"/>
              </a:ext>
            </a:extLst>
          </p:cNvPr>
          <p:cNvSpPr/>
          <p:nvPr/>
        </p:nvSpPr>
        <p:spPr>
          <a:xfrm>
            <a:off x="914400" y="2073818"/>
            <a:ext cx="5060070" cy="3800475"/>
          </a:xfrm>
          <a:prstGeom prst="roundRect">
            <a:avLst>
              <a:gd name="adj" fmla="val 3805"/>
            </a:avLst>
          </a:prstGeom>
          <a:solidFill>
            <a:schemeClr val="bg1"/>
          </a:solidFill>
          <a:ln>
            <a:noFill/>
          </a:ln>
          <a:effectLst>
            <a:outerShdw blurRad="1016000" dist="762000" dir="3000000" algn="t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D3DA3B8-741A-6B6D-4A75-79BBDDC84DB5}"/>
              </a:ext>
            </a:extLst>
          </p:cNvPr>
          <p:cNvSpPr/>
          <p:nvPr/>
        </p:nvSpPr>
        <p:spPr>
          <a:xfrm>
            <a:off x="6217530" y="2073818"/>
            <a:ext cx="5060070" cy="3800475"/>
          </a:xfrm>
          <a:prstGeom prst="roundRect">
            <a:avLst>
              <a:gd name="adj" fmla="val 3805"/>
            </a:avLst>
          </a:prstGeom>
          <a:solidFill>
            <a:schemeClr val="bg1"/>
          </a:solidFill>
          <a:ln>
            <a:noFill/>
          </a:ln>
          <a:effectLst>
            <a:outerShdw blurRad="1016000" dist="762000" dir="3000000" algn="t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EF678-E9AA-CD27-E926-B87524B2C9E9}"/>
              </a:ext>
            </a:extLst>
          </p:cNvPr>
          <p:cNvSpPr txBox="1"/>
          <p:nvPr/>
        </p:nvSpPr>
        <p:spPr>
          <a:xfrm>
            <a:off x="1047087" y="2178630"/>
            <a:ext cx="4794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latin typeface="+mj-lt"/>
              </a:rPr>
              <a:t>Management Statistic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3E1AD9-1F6D-8D25-B75F-F014176A7FCC}"/>
              </a:ext>
            </a:extLst>
          </p:cNvPr>
          <p:cNvSpPr txBox="1"/>
          <p:nvPr/>
        </p:nvSpPr>
        <p:spPr>
          <a:xfrm>
            <a:off x="6350217" y="2178630"/>
            <a:ext cx="4794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latin typeface="+mj-lt"/>
              </a:rPr>
              <a:t>Sales Growth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9713FE1-8B0D-E0F0-3A75-11B7F0ADAE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1728431"/>
              </p:ext>
            </p:extLst>
          </p:nvPr>
        </p:nvGraphicFramePr>
        <p:xfrm>
          <a:off x="6394451" y="2719897"/>
          <a:ext cx="4699000" cy="2984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7B36B714-08BB-D50D-0606-D1B722E25160}"/>
              </a:ext>
            </a:extLst>
          </p:cNvPr>
          <p:cNvGrpSpPr/>
          <p:nvPr/>
        </p:nvGrpSpPr>
        <p:grpSpPr>
          <a:xfrm>
            <a:off x="2082769" y="2719896"/>
            <a:ext cx="2723332" cy="2509395"/>
            <a:chOff x="1294882" y="3087673"/>
            <a:chExt cx="2570443" cy="2368518"/>
          </a:xfrm>
        </p:grpSpPr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0D528D1C-159A-8EE6-1F06-FCCD61DC15D7}"/>
                </a:ext>
              </a:extLst>
            </p:cNvPr>
            <p:cNvSpPr/>
            <p:nvPr/>
          </p:nvSpPr>
          <p:spPr>
            <a:xfrm flipV="1">
              <a:off x="1294882" y="3087673"/>
              <a:ext cx="2570443" cy="1024653"/>
            </a:xfrm>
            <a:prstGeom prst="trapezoid">
              <a:avLst>
                <a:gd name="adj" fmla="val 50323"/>
              </a:avLst>
            </a:prstGeom>
            <a:solidFill>
              <a:schemeClr val="accent1"/>
            </a:solidFill>
            <a:ln w="6350">
              <a:noFill/>
            </a:ln>
            <a:effectLst>
              <a:outerShdw blurRad="812800" dist="406400" dir="2700000" algn="tl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TextBox 8">
              <a:extLst>
                <a:ext uri="{FF2B5EF4-FFF2-40B4-BE49-F238E27FC236}">
                  <a16:creationId xmlns:a16="http://schemas.microsoft.com/office/drawing/2014/main" id="{CE59C10A-1F56-F6CC-E07D-CDE0E9233D4D}"/>
                </a:ext>
              </a:extLst>
            </p:cNvPr>
            <p:cNvSpPr txBox="1"/>
            <p:nvPr/>
          </p:nvSpPr>
          <p:spPr>
            <a:xfrm>
              <a:off x="2271750" y="3425296"/>
              <a:ext cx="616706" cy="2918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3400</a:t>
              </a:r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666A45FD-11D6-35BE-9DB4-0D657A4F99FB}"/>
                </a:ext>
              </a:extLst>
            </p:cNvPr>
            <p:cNvSpPr/>
            <p:nvPr/>
          </p:nvSpPr>
          <p:spPr>
            <a:xfrm flipV="1">
              <a:off x="1845027" y="4165712"/>
              <a:ext cx="1470153" cy="948109"/>
            </a:xfrm>
            <a:prstGeom prst="trapezoid">
              <a:avLst>
                <a:gd name="adj" fmla="val 50323"/>
              </a:avLst>
            </a:prstGeom>
            <a:solidFill>
              <a:schemeClr val="accent2"/>
            </a:solidFill>
            <a:ln w="6350">
              <a:noFill/>
            </a:ln>
            <a:effectLst>
              <a:outerShdw blurRad="812800" dist="406400" dir="2700000" algn="tl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2" name="TextBox 10">
              <a:extLst>
                <a:ext uri="{FF2B5EF4-FFF2-40B4-BE49-F238E27FC236}">
                  <a16:creationId xmlns:a16="http://schemas.microsoft.com/office/drawing/2014/main" id="{5D0FEB8B-0639-2719-6D93-3E7B81B6A925}"/>
                </a:ext>
              </a:extLst>
            </p:cNvPr>
            <p:cNvSpPr txBox="1"/>
            <p:nvPr/>
          </p:nvSpPr>
          <p:spPr>
            <a:xfrm>
              <a:off x="2271750" y="4427684"/>
              <a:ext cx="616706" cy="2918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2146</a:t>
              </a:r>
            </a:p>
          </p:txBody>
        </p:sp>
        <p:sp>
          <p:nvSpPr>
            <p:cNvPr id="25" name="TextBox 13">
              <a:extLst>
                <a:ext uri="{FF2B5EF4-FFF2-40B4-BE49-F238E27FC236}">
                  <a16:creationId xmlns:a16="http://schemas.microsoft.com/office/drawing/2014/main" id="{86C6F45E-DF63-7A2F-4ADF-182106C83748}"/>
                </a:ext>
              </a:extLst>
            </p:cNvPr>
            <p:cNvSpPr txBox="1"/>
            <p:nvPr/>
          </p:nvSpPr>
          <p:spPr>
            <a:xfrm>
              <a:off x="2314934" y="5164302"/>
              <a:ext cx="530338" cy="29188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200">
                  <a:solidFill>
                    <a:schemeClr val="bg1"/>
                  </a:solidFill>
                  <a:latin typeface="+mj-lt"/>
                </a:rPr>
                <a:t>1321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8" name="TextBox 14">
            <a:extLst>
              <a:ext uri="{FF2B5EF4-FFF2-40B4-BE49-F238E27FC236}">
                <a16:creationId xmlns:a16="http://schemas.microsoft.com/office/drawing/2014/main" id="{3D262504-C113-7A11-5E0B-AFA2C88CD742}"/>
              </a:ext>
            </a:extLst>
          </p:cNvPr>
          <p:cNvSpPr txBox="1"/>
          <p:nvPr/>
        </p:nvSpPr>
        <p:spPr>
          <a:xfrm>
            <a:off x="2049683" y="5392115"/>
            <a:ext cx="2789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Conversion Rate:34.5%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718532-EC27-9489-0BF7-00FA555614FC}"/>
              </a:ext>
            </a:extLst>
          </p:cNvPr>
          <p:cNvGrpSpPr/>
          <p:nvPr/>
        </p:nvGrpSpPr>
        <p:grpSpPr>
          <a:xfrm>
            <a:off x="4165425" y="3232226"/>
            <a:ext cx="1324712" cy="508191"/>
            <a:chOff x="6520039" y="3129860"/>
            <a:chExt cx="1324712" cy="50819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5AF0091-A04E-EFA2-945B-E37624112930}"/>
                </a:ext>
              </a:extLst>
            </p:cNvPr>
            <p:cNvGrpSpPr/>
            <p:nvPr/>
          </p:nvGrpSpPr>
          <p:grpSpPr>
            <a:xfrm>
              <a:off x="6520039" y="3129860"/>
              <a:ext cx="1324712" cy="508191"/>
              <a:chOff x="3927764" y="3413506"/>
              <a:chExt cx="1607575" cy="637385"/>
            </a:xfrm>
            <a:solidFill>
              <a:schemeClr val="bg1"/>
            </a:solidFill>
            <a:effectLst>
              <a:outerShdw blurRad="787400" dist="88900" dir="5400000" sx="91000" sy="91000" algn="t" rotWithShape="0">
                <a:prstClr val="black">
                  <a:alpha val="20000"/>
                </a:prstClr>
              </a:outerShdw>
            </a:effectLst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F3F52D2B-F0B3-D451-1EBD-61DE751E5FC2}"/>
                  </a:ext>
                </a:extLst>
              </p:cNvPr>
              <p:cNvSpPr/>
              <p:nvPr/>
            </p:nvSpPr>
            <p:spPr>
              <a:xfrm>
                <a:off x="3927764" y="3505311"/>
                <a:ext cx="1607575" cy="5455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91256347-152A-7C43-0A58-D546159CEBB5}"/>
                  </a:ext>
                </a:extLst>
              </p:cNvPr>
              <p:cNvSpPr/>
              <p:nvPr/>
            </p:nvSpPr>
            <p:spPr>
              <a:xfrm>
                <a:off x="4073177" y="3413506"/>
                <a:ext cx="166371" cy="9309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 Light" panose="020B0306030504020204" pitchFamily="34" charset="0"/>
                </a:endParaRPr>
              </a:p>
            </p:txBody>
          </p:sp>
        </p:grpSp>
        <p:sp>
          <p:nvSpPr>
            <p:cNvPr id="16" name="TextBox 17">
              <a:extLst>
                <a:ext uri="{FF2B5EF4-FFF2-40B4-BE49-F238E27FC236}">
                  <a16:creationId xmlns:a16="http://schemas.microsoft.com/office/drawing/2014/main" id="{54E4A2E1-DD94-55BF-2491-6C883BDC5D88}"/>
                </a:ext>
              </a:extLst>
            </p:cNvPr>
            <p:cNvSpPr txBox="1"/>
            <p:nvPr/>
          </p:nvSpPr>
          <p:spPr>
            <a:xfrm>
              <a:off x="6567061" y="3266664"/>
              <a:ext cx="1230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latin typeface="Inter SemiBold" panose="020B0502030000000004" pitchFamily="34" charset="0"/>
                  <a:ea typeface="Roboto" panose="02000000000000000000" pitchFamily="2" charset="0"/>
                  <a:cs typeface="Open Sans Light" panose="020B0306030504020204" pitchFamily="34" charset="0"/>
                </a:rPr>
                <a:t>$1,400,000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D112E9-0BAC-DD21-0B95-C020632A313C}"/>
              </a:ext>
            </a:extLst>
          </p:cNvPr>
          <p:cNvGrpSpPr/>
          <p:nvPr/>
        </p:nvGrpSpPr>
        <p:grpSpPr>
          <a:xfrm>
            <a:off x="1848530" y="4301723"/>
            <a:ext cx="1324712" cy="508191"/>
            <a:chOff x="1398734" y="3251272"/>
            <a:chExt cx="1324712" cy="50819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6EFC8B5-09A2-A738-D9E7-CA693DB82337}"/>
                </a:ext>
              </a:extLst>
            </p:cNvPr>
            <p:cNvGrpSpPr/>
            <p:nvPr/>
          </p:nvGrpSpPr>
          <p:grpSpPr>
            <a:xfrm flipH="1">
              <a:off x="1398734" y="3251272"/>
              <a:ext cx="1324712" cy="508191"/>
              <a:chOff x="3927764" y="3413506"/>
              <a:chExt cx="1607575" cy="637385"/>
            </a:xfrm>
            <a:solidFill>
              <a:schemeClr val="bg1"/>
            </a:solidFill>
            <a:effectLst>
              <a:outerShdw blurRad="787400" dist="88900" dir="5400000" sx="91000" sy="91000" algn="t" rotWithShape="0">
                <a:prstClr val="black">
                  <a:alpha val="20000"/>
                </a:prstClr>
              </a:outerShdw>
            </a:effectLst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8D0409DE-93CD-CCE9-A441-4532FDCCA54A}"/>
                  </a:ext>
                </a:extLst>
              </p:cNvPr>
              <p:cNvSpPr/>
              <p:nvPr/>
            </p:nvSpPr>
            <p:spPr>
              <a:xfrm>
                <a:off x="3927764" y="3505311"/>
                <a:ext cx="1607575" cy="5455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9E66721B-F19F-9F0B-CD54-FB0749796351}"/>
                  </a:ext>
                </a:extLst>
              </p:cNvPr>
              <p:cNvSpPr/>
              <p:nvPr/>
            </p:nvSpPr>
            <p:spPr>
              <a:xfrm>
                <a:off x="4073177" y="3413506"/>
                <a:ext cx="166371" cy="9309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 Light" panose="020B0306030504020204" pitchFamily="34" charset="0"/>
                </a:endParaRPr>
              </a:p>
            </p:txBody>
          </p:sp>
        </p:grpSp>
        <p:sp>
          <p:nvSpPr>
            <p:cNvPr id="12" name="TextBox 22">
              <a:extLst>
                <a:ext uri="{FF2B5EF4-FFF2-40B4-BE49-F238E27FC236}">
                  <a16:creationId xmlns:a16="http://schemas.microsoft.com/office/drawing/2014/main" id="{88C6A6D5-45F2-BED8-036F-99973AA8613C}"/>
                </a:ext>
              </a:extLst>
            </p:cNvPr>
            <p:cNvSpPr txBox="1"/>
            <p:nvPr/>
          </p:nvSpPr>
          <p:spPr>
            <a:xfrm>
              <a:off x="1445756" y="3388076"/>
              <a:ext cx="1230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latin typeface="Inter SemiBold" panose="020B0502030000000004" pitchFamily="34" charset="0"/>
                  <a:ea typeface="Roboto" panose="02000000000000000000" pitchFamily="2" charset="0"/>
                  <a:cs typeface="Open Sans Light" panose="020B0306030504020204" pitchFamily="34" charset="0"/>
                </a:rPr>
                <a:t>$1,400,000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8BA6B3F-8B66-0185-56A5-12E99ECBDB8C}"/>
              </a:ext>
            </a:extLst>
          </p:cNvPr>
          <p:cNvSpPr txBox="1"/>
          <p:nvPr/>
        </p:nvSpPr>
        <p:spPr>
          <a:xfrm>
            <a:off x="1520858" y="924256"/>
            <a:ext cx="9150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  <a:cs typeface="Poppins SemiBold" panose="00000700000000000000" pitchFamily="2" charset="0"/>
              </a:rPr>
              <a:t>Business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4257258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F4D4A92-ECD9-575C-D92E-6667CC27EBAA}"/>
              </a:ext>
            </a:extLst>
          </p:cNvPr>
          <p:cNvGrpSpPr/>
          <p:nvPr/>
        </p:nvGrpSpPr>
        <p:grpSpPr>
          <a:xfrm>
            <a:off x="5532043" y="3514046"/>
            <a:ext cx="1127914" cy="653820"/>
            <a:chOff x="5532043" y="3514046"/>
            <a:chExt cx="1127914" cy="65382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4652468-7602-EDF1-8FC9-FB82D04CA8D0}"/>
                </a:ext>
              </a:extLst>
            </p:cNvPr>
            <p:cNvSpPr/>
            <p:nvPr/>
          </p:nvSpPr>
          <p:spPr>
            <a:xfrm>
              <a:off x="5532043" y="3514046"/>
              <a:ext cx="1127914" cy="6538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12%</a:t>
              </a: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F2A5870-C345-E5C1-8396-2DACE7BCCD1D}"/>
                </a:ext>
              </a:extLst>
            </p:cNvPr>
            <p:cNvSpPr/>
            <p:nvPr/>
          </p:nvSpPr>
          <p:spPr>
            <a:xfrm>
              <a:off x="6476008" y="3572298"/>
              <a:ext cx="128587" cy="128615"/>
            </a:xfrm>
            <a:custGeom>
              <a:avLst/>
              <a:gdLst>
                <a:gd name="connsiteX0" fmla="*/ 1085950 w 1208906"/>
                <a:gd name="connsiteY0" fmla="*/ 0 h 1209171"/>
                <a:gd name="connsiteX1" fmla="*/ 1208906 w 1208906"/>
                <a:gd name="connsiteY1" fmla="*/ 0 h 1209171"/>
                <a:gd name="connsiteX2" fmla="*/ 1208906 w 1208906"/>
                <a:gd name="connsiteY2" fmla="*/ 1021470 h 1209171"/>
                <a:gd name="connsiteX3" fmla="*/ 1085950 w 1208906"/>
                <a:gd name="connsiteY3" fmla="*/ 1021470 h 1209171"/>
                <a:gd name="connsiteX4" fmla="*/ 1085950 w 1208906"/>
                <a:gd name="connsiteY4" fmla="*/ 210162 h 1209171"/>
                <a:gd name="connsiteX5" fmla="*/ 86941 w 1208906"/>
                <a:gd name="connsiteY5" fmla="*/ 1209171 h 1209171"/>
                <a:gd name="connsiteX6" fmla="*/ 0 w 1208906"/>
                <a:gd name="connsiteY6" fmla="*/ 1122230 h 1209171"/>
                <a:gd name="connsiteX7" fmla="*/ 999275 w 1208906"/>
                <a:gd name="connsiteY7" fmla="*/ 122954 h 1209171"/>
                <a:gd name="connsiteX8" fmla="*/ 187430 w 1208906"/>
                <a:gd name="connsiteY8" fmla="*/ 122954 h 1209171"/>
                <a:gd name="connsiteX9" fmla="*/ 187430 w 1208906"/>
                <a:gd name="connsiteY9" fmla="*/ 0 h 1209171"/>
                <a:gd name="connsiteX10" fmla="*/ 1085950 w 1208906"/>
                <a:gd name="connsiteY10" fmla="*/ 0 h 1209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08906" h="1209171">
                  <a:moveTo>
                    <a:pt x="1085950" y="0"/>
                  </a:moveTo>
                  <a:lnTo>
                    <a:pt x="1208906" y="0"/>
                  </a:lnTo>
                  <a:lnTo>
                    <a:pt x="1208906" y="1021470"/>
                  </a:lnTo>
                  <a:lnTo>
                    <a:pt x="1085950" y="1021470"/>
                  </a:lnTo>
                  <a:lnTo>
                    <a:pt x="1085950" y="210162"/>
                  </a:lnTo>
                  <a:lnTo>
                    <a:pt x="86941" y="1209171"/>
                  </a:lnTo>
                  <a:lnTo>
                    <a:pt x="0" y="1122230"/>
                  </a:lnTo>
                  <a:lnTo>
                    <a:pt x="999275" y="122954"/>
                  </a:lnTo>
                  <a:lnTo>
                    <a:pt x="187430" y="122954"/>
                  </a:lnTo>
                  <a:lnTo>
                    <a:pt x="187430" y="0"/>
                  </a:lnTo>
                  <a:lnTo>
                    <a:pt x="10859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0F5FB96-6B85-1AF5-7527-E5A6213D461D}"/>
              </a:ext>
            </a:extLst>
          </p:cNvPr>
          <p:cNvSpPr/>
          <p:nvPr/>
        </p:nvSpPr>
        <p:spPr>
          <a:xfrm>
            <a:off x="5532043" y="2860222"/>
            <a:ext cx="1127914" cy="653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70%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FC2B70-4079-B436-3DCC-3760B16FD415}"/>
              </a:ext>
            </a:extLst>
          </p:cNvPr>
          <p:cNvSpPr/>
          <p:nvPr/>
        </p:nvSpPr>
        <p:spPr>
          <a:xfrm>
            <a:off x="5532043" y="2206398"/>
            <a:ext cx="1127914" cy="653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35%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345DDF-5C87-BF3B-06C0-A5E96A7CBB5C}"/>
              </a:ext>
            </a:extLst>
          </p:cNvPr>
          <p:cNvSpPr/>
          <p:nvPr/>
        </p:nvSpPr>
        <p:spPr>
          <a:xfrm>
            <a:off x="5532043" y="1552575"/>
            <a:ext cx="1127914" cy="653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24%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E3F8B6-E481-AE0D-77FA-1FEF38CE1264}"/>
              </a:ext>
            </a:extLst>
          </p:cNvPr>
          <p:cNvSpPr/>
          <p:nvPr/>
        </p:nvSpPr>
        <p:spPr>
          <a:xfrm>
            <a:off x="5532043" y="4821693"/>
            <a:ext cx="1127914" cy="653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50%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047760-440D-52CC-1778-A31C9C65775B}"/>
              </a:ext>
            </a:extLst>
          </p:cNvPr>
          <p:cNvSpPr/>
          <p:nvPr/>
        </p:nvSpPr>
        <p:spPr>
          <a:xfrm>
            <a:off x="5532043" y="4167869"/>
            <a:ext cx="1127914" cy="653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40%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BDD357-EBF8-5DF5-C61C-6D44AAB1CE3B}"/>
              </a:ext>
            </a:extLst>
          </p:cNvPr>
          <p:cNvSpPr/>
          <p:nvPr/>
        </p:nvSpPr>
        <p:spPr>
          <a:xfrm>
            <a:off x="5532043" y="5475518"/>
            <a:ext cx="1127914" cy="6538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27%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30265-AD21-5D57-E44A-B2766E8497DE}"/>
              </a:ext>
            </a:extLst>
          </p:cNvPr>
          <p:cNvSpPr/>
          <p:nvPr/>
        </p:nvSpPr>
        <p:spPr>
          <a:xfrm>
            <a:off x="6659957" y="3514046"/>
            <a:ext cx="1127914" cy="653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12%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A3CD42-D370-74BF-F866-A38A41832801}"/>
              </a:ext>
            </a:extLst>
          </p:cNvPr>
          <p:cNvSpPr/>
          <p:nvPr/>
        </p:nvSpPr>
        <p:spPr>
          <a:xfrm>
            <a:off x="7787904" y="3514046"/>
            <a:ext cx="1127914" cy="653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12%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F16D56-6E71-190D-AAF9-EAB847B2C297}"/>
              </a:ext>
            </a:extLst>
          </p:cNvPr>
          <p:cNvSpPr/>
          <p:nvPr/>
        </p:nvSpPr>
        <p:spPr>
          <a:xfrm>
            <a:off x="8915818" y="3514046"/>
            <a:ext cx="1127914" cy="65382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12%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DC60CF-D8A2-6FAC-4174-03EE6CC7EA4E}"/>
              </a:ext>
            </a:extLst>
          </p:cNvPr>
          <p:cNvSpPr/>
          <p:nvPr/>
        </p:nvSpPr>
        <p:spPr>
          <a:xfrm>
            <a:off x="10044912" y="3514046"/>
            <a:ext cx="1127914" cy="65382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12%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9DA186-EB3E-8593-7512-FB09C045CCB4}"/>
              </a:ext>
            </a:extLst>
          </p:cNvPr>
          <p:cNvSpPr/>
          <p:nvPr/>
        </p:nvSpPr>
        <p:spPr>
          <a:xfrm>
            <a:off x="1017979" y="3514046"/>
            <a:ext cx="1127914" cy="65382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12%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52AB70-726B-65BE-E7AA-3D9E4B1C10BC}"/>
              </a:ext>
            </a:extLst>
          </p:cNvPr>
          <p:cNvSpPr/>
          <p:nvPr/>
        </p:nvSpPr>
        <p:spPr>
          <a:xfrm>
            <a:off x="2145926" y="3514046"/>
            <a:ext cx="1127914" cy="65382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12%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A83180-B5F1-F7F0-081D-232E579D0657}"/>
              </a:ext>
            </a:extLst>
          </p:cNvPr>
          <p:cNvSpPr/>
          <p:nvPr/>
        </p:nvSpPr>
        <p:spPr>
          <a:xfrm>
            <a:off x="3273840" y="3514046"/>
            <a:ext cx="1127914" cy="65382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12%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8DDF5C-773C-FF0D-34BA-05F0AC35A07A}"/>
              </a:ext>
            </a:extLst>
          </p:cNvPr>
          <p:cNvSpPr/>
          <p:nvPr/>
        </p:nvSpPr>
        <p:spPr>
          <a:xfrm>
            <a:off x="4402934" y="3514046"/>
            <a:ext cx="1127914" cy="653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12%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E15E56-7344-7952-D48D-637D786197CE}"/>
              </a:ext>
            </a:extLst>
          </p:cNvPr>
          <p:cNvSpPr/>
          <p:nvPr/>
        </p:nvSpPr>
        <p:spPr>
          <a:xfrm>
            <a:off x="4402934" y="2860222"/>
            <a:ext cx="1127914" cy="6538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70%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5DF401-F583-9EAA-A75E-7680E0BC1A03}"/>
              </a:ext>
            </a:extLst>
          </p:cNvPr>
          <p:cNvSpPr/>
          <p:nvPr/>
        </p:nvSpPr>
        <p:spPr>
          <a:xfrm>
            <a:off x="4402934" y="2206398"/>
            <a:ext cx="1127914" cy="6538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35%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D7919C-D729-3703-8C3D-6D26CFE2A9DB}"/>
              </a:ext>
            </a:extLst>
          </p:cNvPr>
          <p:cNvSpPr/>
          <p:nvPr/>
        </p:nvSpPr>
        <p:spPr>
          <a:xfrm>
            <a:off x="4402934" y="1552575"/>
            <a:ext cx="1127914" cy="6538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24%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78C072-05E5-3F52-05CF-6616D2E4322C}"/>
              </a:ext>
            </a:extLst>
          </p:cNvPr>
          <p:cNvSpPr/>
          <p:nvPr/>
        </p:nvSpPr>
        <p:spPr>
          <a:xfrm>
            <a:off x="4402934" y="4821693"/>
            <a:ext cx="1127914" cy="6538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50%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B43052-D281-754D-2ED9-5A519F447AB4}"/>
              </a:ext>
            </a:extLst>
          </p:cNvPr>
          <p:cNvSpPr/>
          <p:nvPr/>
        </p:nvSpPr>
        <p:spPr>
          <a:xfrm>
            <a:off x="4402934" y="4167869"/>
            <a:ext cx="1127914" cy="6538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40%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CDBD92-905C-A9E8-CA93-1356C3DDBCAA}"/>
              </a:ext>
            </a:extLst>
          </p:cNvPr>
          <p:cNvSpPr/>
          <p:nvPr/>
        </p:nvSpPr>
        <p:spPr>
          <a:xfrm>
            <a:off x="4402934" y="5475518"/>
            <a:ext cx="1127914" cy="65382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27%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4E1A4D-29BC-11EB-8269-8D7BFD719B7C}"/>
              </a:ext>
            </a:extLst>
          </p:cNvPr>
          <p:cNvSpPr/>
          <p:nvPr/>
        </p:nvSpPr>
        <p:spPr>
          <a:xfrm>
            <a:off x="3273840" y="2860222"/>
            <a:ext cx="1127914" cy="65382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+mj-lt"/>
              </a:rPr>
              <a:t>70%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5A5802-659C-D71F-47EE-D03D729B056F}"/>
              </a:ext>
            </a:extLst>
          </p:cNvPr>
          <p:cNvSpPr/>
          <p:nvPr/>
        </p:nvSpPr>
        <p:spPr>
          <a:xfrm>
            <a:off x="3273840" y="2206398"/>
            <a:ext cx="1127914" cy="65382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35%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9D16EF-B553-2A82-E19D-BD93E4F0F65E}"/>
              </a:ext>
            </a:extLst>
          </p:cNvPr>
          <p:cNvSpPr/>
          <p:nvPr/>
        </p:nvSpPr>
        <p:spPr>
          <a:xfrm>
            <a:off x="3273840" y="4821693"/>
            <a:ext cx="1127914" cy="6538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50%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4914A8-834B-9EB2-3067-C39A916647E7}"/>
              </a:ext>
            </a:extLst>
          </p:cNvPr>
          <p:cNvSpPr/>
          <p:nvPr/>
        </p:nvSpPr>
        <p:spPr>
          <a:xfrm>
            <a:off x="3273840" y="4167869"/>
            <a:ext cx="1127914" cy="65382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40%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00BFCA-076C-D6EC-2D34-6A3414D227BD}"/>
              </a:ext>
            </a:extLst>
          </p:cNvPr>
          <p:cNvSpPr/>
          <p:nvPr/>
        </p:nvSpPr>
        <p:spPr>
          <a:xfrm>
            <a:off x="3273840" y="5475518"/>
            <a:ext cx="1127914" cy="6538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27%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8B337E6-FC18-4B0E-9B6D-E74C9DD99E93}"/>
              </a:ext>
            </a:extLst>
          </p:cNvPr>
          <p:cNvSpPr/>
          <p:nvPr/>
        </p:nvSpPr>
        <p:spPr>
          <a:xfrm>
            <a:off x="2145926" y="4821693"/>
            <a:ext cx="1127914" cy="65382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50%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33B417E-FB14-995D-C4A3-859FD7075862}"/>
              </a:ext>
            </a:extLst>
          </p:cNvPr>
          <p:cNvSpPr/>
          <p:nvPr/>
        </p:nvSpPr>
        <p:spPr>
          <a:xfrm>
            <a:off x="2145926" y="5475518"/>
            <a:ext cx="1127914" cy="6538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27%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6E723E-D584-2A56-7F0C-E5ABCEDBE1C2}"/>
              </a:ext>
            </a:extLst>
          </p:cNvPr>
          <p:cNvSpPr/>
          <p:nvPr/>
        </p:nvSpPr>
        <p:spPr>
          <a:xfrm>
            <a:off x="10044912" y="2860222"/>
            <a:ext cx="1127914" cy="65382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70%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B9F74-1084-03A8-6CD0-2D5CD1FA4955}"/>
              </a:ext>
            </a:extLst>
          </p:cNvPr>
          <p:cNvSpPr/>
          <p:nvPr/>
        </p:nvSpPr>
        <p:spPr>
          <a:xfrm>
            <a:off x="10044912" y="2206398"/>
            <a:ext cx="1127914" cy="65382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35%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05E9A9-C42F-2691-213D-C2188B150CFC}"/>
              </a:ext>
            </a:extLst>
          </p:cNvPr>
          <p:cNvSpPr/>
          <p:nvPr/>
        </p:nvSpPr>
        <p:spPr>
          <a:xfrm>
            <a:off x="10044912" y="4167869"/>
            <a:ext cx="1127914" cy="65382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40%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7D92C3-9683-5C59-666F-712E2F5AA551}"/>
              </a:ext>
            </a:extLst>
          </p:cNvPr>
          <p:cNvSpPr/>
          <p:nvPr/>
        </p:nvSpPr>
        <p:spPr>
          <a:xfrm>
            <a:off x="8915803" y="2860222"/>
            <a:ext cx="1127914" cy="65382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70%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F71DC3-2575-B41B-F15E-0BDF36096B86}"/>
              </a:ext>
            </a:extLst>
          </p:cNvPr>
          <p:cNvSpPr/>
          <p:nvPr/>
        </p:nvSpPr>
        <p:spPr>
          <a:xfrm>
            <a:off x="8915803" y="2206398"/>
            <a:ext cx="1127914" cy="65382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35%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6F095CD-0F50-7F30-B29E-01B3FD2D4F2D}"/>
              </a:ext>
            </a:extLst>
          </p:cNvPr>
          <p:cNvSpPr/>
          <p:nvPr/>
        </p:nvSpPr>
        <p:spPr>
          <a:xfrm>
            <a:off x="8915803" y="1552575"/>
            <a:ext cx="1127914" cy="65382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24%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E1519C-FDB6-42AD-B0B9-511856A0F7D2}"/>
              </a:ext>
            </a:extLst>
          </p:cNvPr>
          <p:cNvSpPr/>
          <p:nvPr/>
        </p:nvSpPr>
        <p:spPr>
          <a:xfrm>
            <a:off x="8915803" y="4821693"/>
            <a:ext cx="1127914" cy="65382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50%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EC0953-AD15-79E9-5147-1E961815F60A}"/>
              </a:ext>
            </a:extLst>
          </p:cNvPr>
          <p:cNvSpPr/>
          <p:nvPr/>
        </p:nvSpPr>
        <p:spPr>
          <a:xfrm>
            <a:off x="8915803" y="4167869"/>
            <a:ext cx="1127914" cy="65382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40%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ED9EE87-3319-8BE2-A88C-1AD7272D1796}"/>
              </a:ext>
            </a:extLst>
          </p:cNvPr>
          <p:cNvSpPr/>
          <p:nvPr/>
        </p:nvSpPr>
        <p:spPr>
          <a:xfrm>
            <a:off x="8915803" y="5475518"/>
            <a:ext cx="1127914" cy="65382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27%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6A64505-B018-3E74-AD6B-5DB68E29E366}"/>
              </a:ext>
            </a:extLst>
          </p:cNvPr>
          <p:cNvSpPr/>
          <p:nvPr/>
        </p:nvSpPr>
        <p:spPr>
          <a:xfrm>
            <a:off x="7786709" y="2860222"/>
            <a:ext cx="1127914" cy="6538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70%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F34321-DE96-62A5-BCC2-6904B297444F}"/>
              </a:ext>
            </a:extLst>
          </p:cNvPr>
          <p:cNvSpPr/>
          <p:nvPr/>
        </p:nvSpPr>
        <p:spPr>
          <a:xfrm>
            <a:off x="7786709" y="2206398"/>
            <a:ext cx="1127914" cy="65382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35%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E2BA8DA-5463-9255-70A5-FBB43F67E081}"/>
              </a:ext>
            </a:extLst>
          </p:cNvPr>
          <p:cNvSpPr/>
          <p:nvPr/>
        </p:nvSpPr>
        <p:spPr>
          <a:xfrm>
            <a:off x="7786709" y="1552575"/>
            <a:ext cx="1127914" cy="65382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24%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AA3E5CF-D297-39D7-CC35-2F5BC478EB43}"/>
              </a:ext>
            </a:extLst>
          </p:cNvPr>
          <p:cNvSpPr/>
          <p:nvPr/>
        </p:nvSpPr>
        <p:spPr>
          <a:xfrm>
            <a:off x="7786709" y="4821693"/>
            <a:ext cx="1127914" cy="65382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50%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800AE98-E584-8703-5899-BCC35CDB1353}"/>
              </a:ext>
            </a:extLst>
          </p:cNvPr>
          <p:cNvSpPr/>
          <p:nvPr/>
        </p:nvSpPr>
        <p:spPr>
          <a:xfrm>
            <a:off x="7786709" y="4167869"/>
            <a:ext cx="1127914" cy="65382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40%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80CE82C-078F-802E-B556-35941EDC9914}"/>
              </a:ext>
            </a:extLst>
          </p:cNvPr>
          <p:cNvSpPr/>
          <p:nvPr/>
        </p:nvSpPr>
        <p:spPr>
          <a:xfrm>
            <a:off x="7786709" y="5475518"/>
            <a:ext cx="1127914" cy="65382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27%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FC47CA-CB93-81C8-0DBE-D7513B8E24E4}"/>
              </a:ext>
            </a:extLst>
          </p:cNvPr>
          <p:cNvSpPr/>
          <p:nvPr/>
        </p:nvSpPr>
        <p:spPr>
          <a:xfrm>
            <a:off x="6658795" y="2860222"/>
            <a:ext cx="1127914" cy="6538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70%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07FEF6E-7231-D938-8F07-46F4430D98FF}"/>
              </a:ext>
            </a:extLst>
          </p:cNvPr>
          <p:cNvSpPr/>
          <p:nvPr/>
        </p:nvSpPr>
        <p:spPr>
          <a:xfrm>
            <a:off x="6658795" y="2206398"/>
            <a:ext cx="1127914" cy="6538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35%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87E57D9-24BE-CAF0-A7E1-7B69BBC34B31}"/>
              </a:ext>
            </a:extLst>
          </p:cNvPr>
          <p:cNvSpPr/>
          <p:nvPr/>
        </p:nvSpPr>
        <p:spPr>
          <a:xfrm>
            <a:off x="6658795" y="1552575"/>
            <a:ext cx="1127914" cy="6538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24%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D10970A-30D9-391C-5965-CF77AD201DF2}"/>
              </a:ext>
            </a:extLst>
          </p:cNvPr>
          <p:cNvSpPr/>
          <p:nvPr/>
        </p:nvSpPr>
        <p:spPr>
          <a:xfrm>
            <a:off x="6658795" y="4821693"/>
            <a:ext cx="1127914" cy="6538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50%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B052EC9-B514-B74A-4934-9A5834BD1FB3}"/>
              </a:ext>
            </a:extLst>
          </p:cNvPr>
          <p:cNvSpPr/>
          <p:nvPr/>
        </p:nvSpPr>
        <p:spPr>
          <a:xfrm>
            <a:off x="6658795" y="4167869"/>
            <a:ext cx="1127914" cy="6538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40%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93718D3-6483-2850-265B-59696DD83027}"/>
              </a:ext>
            </a:extLst>
          </p:cNvPr>
          <p:cNvSpPr/>
          <p:nvPr/>
        </p:nvSpPr>
        <p:spPr>
          <a:xfrm>
            <a:off x="6658795" y="5475518"/>
            <a:ext cx="1127914" cy="6538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27%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A05016D-E3FF-CA4A-4B1B-3D2638EBC103}"/>
              </a:ext>
            </a:extLst>
          </p:cNvPr>
          <p:cNvGrpSpPr/>
          <p:nvPr/>
        </p:nvGrpSpPr>
        <p:grpSpPr>
          <a:xfrm>
            <a:off x="1019177" y="1552575"/>
            <a:ext cx="10153648" cy="4576762"/>
            <a:chOff x="809964" y="1552575"/>
            <a:chExt cx="10362861" cy="457676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23ABB7E-9311-0AB7-F5D2-FE389D8175D1}"/>
                </a:ext>
              </a:extLst>
            </p:cNvPr>
            <p:cNvGrpSpPr/>
            <p:nvPr/>
          </p:nvGrpSpPr>
          <p:grpSpPr>
            <a:xfrm>
              <a:off x="809964" y="2206399"/>
              <a:ext cx="10362861" cy="3269115"/>
              <a:chOff x="-5235678" y="979715"/>
              <a:chExt cx="4395020" cy="4898570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5A24BD22-792F-96CD-2A06-87769DCDC79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3038168" y="-1217795"/>
                <a:ext cx="0" cy="439502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486D09E-5C84-3D72-48B6-46E777361E9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3038168" y="-238081"/>
                <a:ext cx="0" cy="439502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D392C89-41F0-00F8-741D-387557649A3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3038168" y="741633"/>
                <a:ext cx="0" cy="439502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2D2534F-F2D5-EF2C-A785-1464D72AB2E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3038168" y="1721347"/>
                <a:ext cx="0" cy="439502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41A157A9-E93E-90AE-6129-6C5BBE5FBA6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3038168" y="2701061"/>
                <a:ext cx="0" cy="439502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AB321FA-FFDA-2A09-A17F-57869D53B2A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3038168" y="3680775"/>
                <a:ext cx="0" cy="439502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0AD9B46-0047-2373-11E3-CE4D4D07078A}"/>
                </a:ext>
              </a:extLst>
            </p:cNvPr>
            <p:cNvGrpSpPr/>
            <p:nvPr/>
          </p:nvGrpSpPr>
          <p:grpSpPr>
            <a:xfrm>
              <a:off x="1962320" y="1552575"/>
              <a:ext cx="8058149" cy="4576762"/>
              <a:chOff x="1963510" y="1552575"/>
              <a:chExt cx="8058149" cy="4576762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871E8F85-D713-0777-6FBB-302477BA5F1B}"/>
                  </a:ext>
                </a:extLst>
              </p:cNvPr>
              <p:cNvCxnSpPr/>
              <p:nvPr/>
            </p:nvCxnSpPr>
            <p:spPr>
              <a:xfrm>
                <a:off x="4265839" y="1552575"/>
                <a:ext cx="0" cy="457676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6D1499D-B553-0B1A-9D87-CC596B794FCD}"/>
                  </a:ext>
                </a:extLst>
              </p:cNvPr>
              <p:cNvCxnSpPr/>
              <p:nvPr/>
            </p:nvCxnSpPr>
            <p:spPr>
              <a:xfrm>
                <a:off x="5417003" y="1552575"/>
                <a:ext cx="0" cy="457676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A4DD096-960E-55D6-E2FF-8FCDA2202D1E}"/>
                  </a:ext>
                </a:extLst>
              </p:cNvPr>
              <p:cNvCxnSpPr/>
              <p:nvPr/>
            </p:nvCxnSpPr>
            <p:spPr>
              <a:xfrm>
                <a:off x="6568167" y="1552575"/>
                <a:ext cx="0" cy="457676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32A7336-2EBC-5E91-2D94-58916A0A5DBF}"/>
                  </a:ext>
                </a:extLst>
              </p:cNvPr>
              <p:cNvCxnSpPr/>
              <p:nvPr/>
            </p:nvCxnSpPr>
            <p:spPr>
              <a:xfrm>
                <a:off x="7719331" y="1552575"/>
                <a:ext cx="0" cy="457676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0765B33D-7BE1-1447-4874-F163F1387631}"/>
                  </a:ext>
                </a:extLst>
              </p:cNvPr>
              <p:cNvCxnSpPr/>
              <p:nvPr/>
            </p:nvCxnSpPr>
            <p:spPr>
              <a:xfrm>
                <a:off x="8870495" y="1552575"/>
                <a:ext cx="0" cy="457676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9E0D465-ABF8-FF9A-3465-D8B09436DFC4}"/>
                  </a:ext>
                </a:extLst>
              </p:cNvPr>
              <p:cNvCxnSpPr/>
              <p:nvPr/>
            </p:nvCxnSpPr>
            <p:spPr>
              <a:xfrm>
                <a:off x="10021659" y="1552575"/>
                <a:ext cx="0" cy="457676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BE6B982-BB02-28E6-ACBB-73F4CB3ABE4D}"/>
                  </a:ext>
                </a:extLst>
              </p:cNvPr>
              <p:cNvCxnSpPr/>
              <p:nvPr/>
            </p:nvCxnSpPr>
            <p:spPr>
              <a:xfrm>
                <a:off x="1963510" y="1552575"/>
                <a:ext cx="0" cy="457676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E21DF853-AD9A-77E1-81B1-DB31D524EBDD}"/>
                  </a:ext>
                </a:extLst>
              </p:cNvPr>
              <p:cNvCxnSpPr/>
              <p:nvPr/>
            </p:nvCxnSpPr>
            <p:spPr>
              <a:xfrm>
                <a:off x="3114674" y="1552575"/>
                <a:ext cx="0" cy="457676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32F14179-FF24-3320-DC29-A1E233AD201D}"/>
              </a:ext>
            </a:extLst>
          </p:cNvPr>
          <p:cNvSpPr txBox="1"/>
          <p:nvPr/>
        </p:nvSpPr>
        <p:spPr>
          <a:xfrm>
            <a:off x="1019176" y="1725597"/>
            <a:ext cx="1129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>
                <a:solidFill>
                  <a:srgbClr val="040101"/>
                </a:solidFill>
                <a:latin typeface="Otama.ep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1400" dirty="0">
                <a:solidFill>
                  <a:schemeClr val="tx1"/>
                </a:solidFill>
                <a:latin typeface="+mn-lt"/>
              </a:rPr>
              <a:t>Data 01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E478C97-FE96-9D77-35A6-9B49C33563B9}"/>
              </a:ext>
            </a:extLst>
          </p:cNvPr>
          <p:cNvSpPr txBox="1"/>
          <p:nvPr/>
        </p:nvSpPr>
        <p:spPr>
          <a:xfrm>
            <a:off x="1019176" y="2379420"/>
            <a:ext cx="1129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>
                <a:solidFill>
                  <a:srgbClr val="040101"/>
                </a:solidFill>
                <a:latin typeface="Otama.ep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1400" dirty="0">
                <a:solidFill>
                  <a:schemeClr val="tx1"/>
                </a:solidFill>
                <a:latin typeface="+mn-lt"/>
              </a:rPr>
              <a:t>Data 02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8DCEA2E-AE58-0D50-EBA3-E9FD99C122D3}"/>
              </a:ext>
            </a:extLst>
          </p:cNvPr>
          <p:cNvSpPr txBox="1"/>
          <p:nvPr/>
        </p:nvSpPr>
        <p:spPr>
          <a:xfrm>
            <a:off x="1019176" y="3033244"/>
            <a:ext cx="1129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>
                <a:solidFill>
                  <a:srgbClr val="040101"/>
                </a:solidFill>
                <a:latin typeface="Otama.ep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1400" dirty="0">
                <a:solidFill>
                  <a:schemeClr val="tx1"/>
                </a:solidFill>
                <a:latin typeface="+mn-lt"/>
              </a:rPr>
              <a:t>Data 03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23DEF1D-AFA1-553D-18C1-9DD2350B1BC7}"/>
              </a:ext>
            </a:extLst>
          </p:cNvPr>
          <p:cNvSpPr txBox="1"/>
          <p:nvPr/>
        </p:nvSpPr>
        <p:spPr>
          <a:xfrm>
            <a:off x="1019176" y="4340891"/>
            <a:ext cx="1129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>
                <a:solidFill>
                  <a:srgbClr val="040101"/>
                </a:solidFill>
                <a:latin typeface="Otama.ep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1400" dirty="0">
                <a:solidFill>
                  <a:schemeClr val="tx1"/>
                </a:solidFill>
                <a:latin typeface="+mn-lt"/>
              </a:rPr>
              <a:t>Data 03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BFF5881-A3ED-77FF-C90C-A1902289702C}"/>
              </a:ext>
            </a:extLst>
          </p:cNvPr>
          <p:cNvSpPr txBox="1"/>
          <p:nvPr/>
        </p:nvSpPr>
        <p:spPr>
          <a:xfrm>
            <a:off x="1019176" y="4994715"/>
            <a:ext cx="1129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>
                <a:solidFill>
                  <a:srgbClr val="040101"/>
                </a:solidFill>
                <a:latin typeface="Otama.ep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1400" dirty="0">
                <a:solidFill>
                  <a:schemeClr val="tx1"/>
                </a:solidFill>
                <a:latin typeface="+mn-lt"/>
              </a:rPr>
              <a:t>Data 02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73406A3-5DB9-F7D8-0AFE-3BE41C19DC86}"/>
              </a:ext>
            </a:extLst>
          </p:cNvPr>
          <p:cNvSpPr txBox="1"/>
          <p:nvPr/>
        </p:nvSpPr>
        <p:spPr>
          <a:xfrm>
            <a:off x="1019176" y="5648540"/>
            <a:ext cx="1129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>
                <a:solidFill>
                  <a:srgbClr val="040101"/>
                </a:solidFill>
                <a:latin typeface="Otama.ep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1400" dirty="0">
                <a:solidFill>
                  <a:schemeClr val="tx1"/>
                </a:solidFill>
                <a:latin typeface="+mn-lt"/>
              </a:rPr>
              <a:t>Data 01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ECCCB20-7B0B-8948-D142-4F2E798C8F01}"/>
              </a:ext>
            </a:extLst>
          </p:cNvPr>
          <p:cNvSpPr txBox="1"/>
          <p:nvPr/>
        </p:nvSpPr>
        <p:spPr>
          <a:xfrm>
            <a:off x="2148287" y="728663"/>
            <a:ext cx="7895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>
                <a:solidFill>
                  <a:srgbClr val="040101"/>
                </a:solidFill>
                <a:latin typeface="Otama.ep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19.03.2021 Personal record</a:t>
            </a:r>
          </a:p>
        </p:txBody>
      </p:sp>
    </p:spTree>
    <p:extLst>
      <p:ext uri="{BB962C8B-B14F-4D97-AF65-F5344CB8AC3E}">
        <p14:creationId xmlns:p14="http://schemas.microsoft.com/office/powerpoint/2010/main" val="3969994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95A87F0-5534-C1D5-09A3-2D733D5C6C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4351612"/>
              </p:ext>
            </p:extLst>
          </p:nvPr>
        </p:nvGraphicFramePr>
        <p:xfrm>
          <a:off x="1141723" y="2500410"/>
          <a:ext cx="6839302" cy="2091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332EA70-815F-5273-4AE2-654EB72E4380}"/>
              </a:ext>
            </a:extLst>
          </p:cNvPr>
          <p:cNvSpPr txBox="1"/>
          <p:nvPr/>
        </p:nvSpPr>
        <p:spPr>
          <a:xfrm>
            <a:off x="9015688" y="2552537"/>
            <a:ext cx="1879764" cy="348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Total income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E419A6-BA44-4774-BE85-D00A4F9EC0EB}"/>
              </a:ext>
            </a:extLst>
          </p:cNvPr>
          <p:cNvSpPr txBox="1"/>
          <p:nvPr/>
        </p:nvSpPr>
        <p:spPr>
          <a:xfrm>
            <a:off x="9610019" y="2958608"/>
            <a:ext cx="1436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8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100M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38CAA3-E0A1-9675-60A1-F152B74F11F3}"/>
              </a:ext>
            </a:extLst>
          </p:cNvPr>
          <p:cNvSpPr/>
          <p:nvPr/>
        </p:nvSpPr>
        <p:spPr>
          <a:xfrm>
            <a:off x="9068743" y="2970215"/>
            <a:ext cx="503820" cy="503820"/>
          </a:xfrm>
          <a:prstGeom prst="ellipse">
            <a:avLst/>
          </a:prstGeom>
          <a:solidFill>
            <a:schemeClr val="accent1"/>
          </a:solidFill>
          <a:ln w="6350">
            <a:noFill/>
          </a:ln>
          <a:effectLst>
            <a:outerShdw blurRad="812800" dist="4064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B60E0E-67FA-951B-6014-31C211B974DA}"/>
              </a:ext>
            </a:extLst>
          </p:cNvPr>
          <p:cNvSpPr txBox="1"/>
          <p:nvPr/>
        </p:nvSpPr>
        <p:spPr>
          <a:xfrm>
            <a:off x="9015688" y="3644491"/>
            <a:ext cx="1879764" cy="348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US" sz="1400" dirty="0">
                <a:ea typeface="Open Sans" panose="020B0606030504020204" pitchFamily="34" charset="0"/>
                <a:cs typeface="Open Sans" panose="020B0606030504020204" pitchFamily="34" charset="0"/>
              </a:rPr>
              <a:t>Total income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8F2054-169C-C102-A7F8-6BBEB27E87C7}"/>
              </a:ext>
            </a:extLst>
          </p:cNvPr>
          <p:cNvSpPr txBox="1"/>
          <p:nvPr/>
        </p:nvSpPr>
        <p:spPr>
          <a:xfrm>
            <a:off x="9610019" y="4050562"/>
            <a:ext cx="1436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8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250M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16363B-643D-6643-12A1-AC6B143F6748}"/>
              </a:ext>
            </a:extLst>
          </p:cNvPr>
          <p:cNvSpPr/>
          <p:nvPr/>
        </p:nvSpPr>
        <p:spPr>
          <a:xfrm>
            <a:off x="9068743" y="4062169"/>
            <a:ext cx="503820" cy="503820"/>
          </a:xfrm>
          <a:prstGeom prst="ellipse">
            <a:avLst/>
          </a:prstGeom>
          <a:solidFill>
            <a:schemeClr val="accent2"/>
          </a:solidFill>
          <a:ln w="6350">
            <a:noFill/>
          </a:ln>
          <a:effectLst>
            <a:outerShdw blurRad="812800" dist="4064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9F24ED-313A-1FD6-6210-296B5C4FC9FD}"/>
              </a:ext>
            </a:extLst>
          </p:cNvPr>
          <p:cNvCxnSpPr>
            <a:cxnSpLocks/>
          </p:cNvCxnSpPr>
          <p:nvPr/>
        </p:nvCxnSpPr>
        <p:spPr>
          <a:xfrm flipV="1">
            <a:off x="8446301" y="2852402"/>
            <a:ext cx="0" cy="1387475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任意形状 755">
            <a:extLst>
              <a:ext uri="{FF2B5EF4-FFF2-40B4-BE49-F238E27FC236}">
                <a16:creationId xmlns:a16="http://schemas.microsoft.com/office/drawing/2014/main" id="{AFC30542-493D-FBA0-A1F3-EDB2FF67ECFA}"/>
              </a:ext>
            </a:extLst>
          </p:cNvPr>
          <p:cNvSpPr/>
          <p:nvPr/>
        </p:nvSpPr>
        <p:spPr>
          <a:xfrm>
            <a:off x="9224861" y="4198448"/>
            <a:ext cx="191584" cy="231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760" extrusionOk="0">
                <a:moveTo>
                  <a:pt x="9839" y="2702"/>
                </a:moveTo>
                <a:lnTo>
                  <a:pt x="4427" y="7432"/>
                </a:lnTo>
                <a:cubicBezTo>
                  <a:pt x="1439" y="10044"/>
                  <a:pt x="1439" y="14279"/>
                  <a:pt x="4428" y="16890"/>
                </a:cubicBezTo>
                <a:cubicBezTo>
                  <a:pt x="7417" y="19502"/>
                  <a:pt x="12262" y="19502"/>
                  <a:pt x="15251" y="16890"/>
                </a:cubicBezTo>
                <a:cubicBezTo>
                  <a:pt x="18239" y="14278"/>
                  <a:pt x="18239" y="10044"/>
                  <a:pt x="15251" y="7432"/>
                </a:cubicBezTo>
                <a:lnTo>
                  <a:pt x="9839" y="2702"/>
                </a:lnTo>
                <a:close/>
                <a:moveTo>
                  <a:pt x="9839" y="0"/>
                </a:moveTo>
                <a:lnTo>
                  <a:pt x="16796" y="6081"/>
                </a:lnTo>
                <a:cubicBezTo>
                  <a:pt x="20639" y="9439"/>
                  <a:pt x="20639" y="14884"/>
                  <a:pt x="16796" y="18242"/>
                </a:cubicBezTo>
                <a:cubicBezTo>
                  <a:pt x="12954" y="21600"/>
                  <a:pt x="6724" y="21600"/>
                  <a:pt x="2881" y="18242"/>
                </a:cubicBezTo>
                <a:cubicBezTo>
                  <a:pt x="-961" y="14884"/>
                  <a:pt x="-961" y="9439"/>
                  <a:pt x="2881" y="6081"/>
                </a:cubicBezTo>
                <a:lnTo>
                  <a:pt x="9839" y="0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endParaRPr/>
          </a:p>
        </p:txBody>
      </p:sp>
      <p:sp>
        <p:nvSpPr>
          <p:cNvPr id="12" name="任意形状 1109">
            <a:extLst>
              <a:ext uri="{FF2B5EF4-FFF2-40B4-BE49-F238E27FC236}">
                <a16:creationId xmlns:a16="http://schemas.microsoft.com/office/drawing/2014/main" id="{B0BF9DC3-1978-00F2-F5FC-000697464E50}"/>
              </a:ext>
            </a:extLst>
          </p:cNvPr>
          <p:cNvSpPr/>
          <p:nvPr/>
        </p:nvSpPr>
        <p:spPr>
          <a:xfrm>
            <a:off x="9224860" y="3106494"/>
            <a:ext cx="191586" cy="231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760" extrusionOk="0">
                <a:moveTo>
                  <a:pt x="15397" y="13197"/>
                </a:moveTo>
                <a:cubicBezTo>
                  <a:pt x="18302" y="10514"/>
                  <a:pt x="18169" y="6281"/>
                  <a:pt x="15100" y="3741"/>
                </a:cubicBezTo>
                <a:cubicBezTo>
                  <a:pt x="12030" y="1202"/>
                  <a:pt x="7186" y="1319"/>
                  <a:pt x="4281" y="4002"/>
                </a:cubicBezTo>
                <a:cubicBezTo>
                  <a:pt x="1488" y="6581"/>
                  <a:pt x="1488" y="10618"/>
                  <a:pt x="4281" y="13197"/>
                </a:cubicBezTo>
                <a:cubicBezTo>
                  <a:pt x="5480" y="11524"/>
                  <a:pt x="7580" y="10509"/>
                  <a:pt x="9839" y="10510"/>
                </a:cubicBezTo>
                <a:cubicBezTo>
                  <a:pt x="12098" y="10509"/>
                  <a:pt x="14198" y="11524"/>
                  <a:pt x="15397" y="13197"/>
                </a:cubicBezTo>
                <a:close/>
                <a:moveTo>
                  <a:pt x="5887" y="14604"/>
                </a:moveTo>
                <a:lnTo>
                  <a:pt x="9839" y="18057"/>
                </a:lnTo>
                <a:lnTo>
                  <a:pt x="13791" y="14604"/>
                </a:lnTo>
                <a:cubicBezTo>
                  <a:pt x="12757" y="12696"/>
                  <a:pt x="10150" y="11882"/>
                  <a:pt x="7967" y="12786"/>
                </a:cubicBezTo>
                <a:cubicBezTo>
                  <a:pt x="7054" y="13164"/>
                  <a:pt x="6319" y="13806"/>
                  <a:pt x="5887" y="14604"/>
                </a:cubicBezTo>
                <a:close/>
                <a:moveTo>
                  <a:pt x="9839" y="20760"/>
                </a:moveTo>
                <a:lnTo>
                  <a:pt x="2882" y="14679"/>
                </a:lnTo>
                <a:cubicBezTo>
                  <a:pt x="-961" y="11321"/>
                  <a:pt x="-961" y="5876"/>
                  <a:pt x="2882" y="2518"/>
                </a:cubicBezTo>
                <a:cubicBezTo>
                  <a:pt x="6724" y="-840"/>
                  <a:pt x="12954" y="-840"/>
                  <a:pt x="16797" y="2518"/>
                </a:cubicBezTo>
                <a:cubicBezTo>
                  <a:pt x="20639" y="5876"/>
                  <a:pt x="20639" y="11321"/>
                  <a:pt x="16797" y="14679"/>
                </a:cubicBezTo>
                <a:lnTo>
                  <a:pt x="9839" y="20760"/>
                </a:lnTo>
                <a:close/>
                <a:moveTo>
                  <a:pt x="9839" y="7643"/>
                </a:moveTo>
                <a:cubicBezTo>
                  <a:pt x="10443" y="7643"/>
                  <a:pt x="10932" y="7216"/>
                  <a:pt x="10932" y="6688"/>
                </a:cubicBezTo>
                <a:cubicBezTo>
                  <a:pt x="10932" y="6160"/>
                  <a:pt x="10443" y="5732"/>
                  <a:pt x="9839" y="5732"/>
                </a:cubicBezTo>
                <a:cubicBezTo>
                  <a:pt x="9235" y="5732"/>
                  <a:pt x="8746" y="6160"/>
                  <a:pt x="8746" y="6688"/>
                </a:cubicBezTo>
                <a:cubicBezTo>
                  <a:pt x="8746" y="7216"/>
                  <a:pt x="9235" y="7643"/>
                  <a:pt x="9839" y="7643"/>
                </a:cubicBezTo>
                <a:close/>
                <a:moveTo>
                  <a:pt x="9839" y="9554"/>
                </a:moveTo>
                <a:cubicBezTo>
                  <a:pt x="8028" y="9554"/>
                  <a:pt x="6559" y="8271"/>
                  <a:pt x="6559" y="6688"/>
                </a:cubicBezTo>
                <a:cubicBezTo>
                  <a:pt x="6559" y="5105"/>
                  <a:pt x="8028" y="3821"/>
                  <a:pt x="9839" y="3821"/>
                </a:cubicBezTo>
                <a:cubicBezTo>
                  <a:pt x="11650" y="3821"/>
                  <a:pt x="13119" y="5105"/>
                  <a:pt x="13119" y="6688"/>
                </a:cubicBezTo>
                <a:cubicBezTo>
                  <a:pt x="13119" y="8271"/>
                  <a:pt x="11650" y="9554"/>
                  <a:pt x="9839" y="9554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endParaRPr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F6B570-9113-7119-8958-680B3B23A05B}"/>
              </a:ext>
            </a:extLst>
          </p:cNvPr>
          <p:cNvSpPr txBox="1"/>
          <p:nvPr/>
        </p:nvSpPr>
        <p:spPr>
          <a:xfrm>
            <a:off x="1520858" y="1210214"/>
            <a:ext cx="9150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  <a:cs typeface="Poppins SemiBold" panose="00000700000000000000" pitchFamily="2" charset="0"/>
              </a:rPr>
              <a:t>Business Data Visualization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F9844F-696F-0C55-9297-F748E259545B}"/>
              </a:ext>
            </a:extLst>
          </p:cNvPr>
          <p:cNvSpPr txBox="1"/>
          <p:nvPr/>
        </p:nvSpPr>
        <p:spPr>
          <a:xfrm>
            <a:off x="2701073" y="5022359"/>
            <a:ext cx="6789856" cy="625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900"/>
              </a:spcBef>
            </a:pPr>
            <a:r>
              <a:rPr lang="en-ID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Sed ut perspiciatis unde omnis iste natus error sit voluptatem accusantium doloremque laudantium, totam rem aperiam, </a:t>
            </a:r>
          </a:p>
        </p:txBody>
      </p:sp>
    </p:spTree>
    <p:extLst>
      <p:ext uri="{BB962C8B-B14F-4D97-AF65-F5344CB8AC3E}">
        <p14:creationId xmlns:p14="http://schemas.microsoft.com/office/powerpoint/2010/main" val="303737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EA766EF-2A53-3DB2-CF9F-EC934C90DDE9}"/>
              </a:ext>
            </a:extLst>
          </p:cNvPr>
          <p:cNvGrpSpPr/>
          <p:nvPr/>
        </p:nvGrpSpPr>
        <p:grpSpPr>
          <a:xfrm>
            <a:off x="1290663" y="5208571"/>
            <a:ext cx="1932495" cy="779152"/>
            <a:chOff x="1370029" y="5350323"/>
            <a:chExt cx="1932495" cy="77915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1A0DB3-AF33-C119-56D8-77B41A2A2C9C}"/>
                </a:ext>
              </a:extLst>
            </p:cNvPr>
            <p:cNvSpPr txBox="1"/>
            <p:nvPr/>
          </p:nvSpPr>
          <p:spPr>
            <a:xfrm>
              <a:off x="1370029" y="5350323"/>
              <a:ext cx="19324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64Mil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581A77-8F4D-6C69-74C9-656663B415FF}"/>
                </a:ext>
              </a:extLst>
            </p:cNvPr>
            <p:cNvSpPr txBox="1"/>
            <p:nvPr/>
          </p:nvSpPr>
          <p:spPr>
            <a:xfrm>
              <a:off x="1370029" y="5780725"/>
              <a:ext cx="1932495" cy="348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400" dirty="0"/>
                <a:t>Total year revenue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A7CB47-ADED-83EF-4B03-1542788B40CB}"/>
              </a:ext>
            </a:extLst>
          </p:cNvPr>
          <p:cNvGrpSpPr/>
          <p:nvPr/>
        </p:nvGrpSpPr>
        <p:grpSpPr>
          <a:xfrm>
            <a:off x="5129753" y="5208571"/>
            <a:ext cx="1932495" cy="779152"/>
            <a:chOff x="3876511" y="5350323"/>
            <a:chExt cx="1932495" cy="77915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B0662F-0519-12C7-EB09-E4A2CDE31C13}"/>
                </a:ext>
              </a:extLst>
            </p:cNvPr>
            <p:cNvSpPr txBox="1"/>
            <p:nvPr/>
          </p:nvSpPr>
          <p:spPr>
            <a:xfrm>
              <a:off x="3876511" y="5350323"/>
              <a:ext cx="19324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88Mil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F7D16A-5150-FD9E-B241-7E74E1E03043}"/>
                </a:ext>
              </a:extLst>
            </p:cNvPr>
            <p:cNvSpPr txBox="1"/>
            <p:nvPr/>
          </p:nvSpPr>
          <p:spPr>
            <a:xfrm>
              <a:off x="3876511" y="5780725"/>
              <a:ext cx="1932495" cy="348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400" dirty="0"/>
                <a:t>Total year revenue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EC631F-9051-109C-647F-A74075A2E707}"/>
              </a:ext>
            </a:extLst>
          </p:cNvPr>
          <p:cNvGrpSpPr/>
          <p:nvPr/>
        </p:nvGrpSpPr>
        <p:grpSpPr>
          <a:xfrm>
            <a:off x="8968842" y="5208571"/>
            <a:ext cx="1932495" cy="779152"/>
            <a:chOff x="6382993" y="5350323"/>
            <a:chExt cx="1932495" cy="77915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E30F42-B797-E0FC-3902-00ED404185C3}"/>
                </a:ext>
              </a:extLst>
            </p:cNvPr>
            <p:cNvSpPr txBox="1"/>
            <p:nvPr/>
          </p:nvSpPr>
          <p:spPr>
            <a:xfrm>
              <a:off x="6382993" y="5350323"/>
              <a:ext cx="19324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+mj-lt"/>
                </a:rPr>
                <a:t>1,2Bil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75F72F7-3556-C594-1701-AE568C1628A7}"/>
                </a:ext>
              </a:extLst>
            </p:cNvPr>
            <p:cNvSpPr txBox="1"/>
            <p:nvPr/>
          </p:nvSpPr>
          <p:spPr>
            <a:xfrm>
              <a:off x="6382993" y="5780725"/>
              <a:ext cx="1932495" cy="348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400" dirty="0"/>
                <a:t>Total year revenue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BB187-14F3-5E01-0DE0-A40D97BBA071}"/>
              </a:ext>
            </a:extLst>
          </p:cNvPr>
          <p:cNvSpPr/>
          <p:nvPr/>
        </p:nvSpPr>
        <p:spPr>
          <a:xfrm>
            <a:off x="1211297" y="1823468"/>
            <a:ext cx="9769406" cy="316875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0000"/>
                </a:schemeClr>
              </a:gs>
              <a:gs pos="35000">
                <a:schemeClr val="bg1">
                  <a:alpha val="20000"/>
                </a:schemeClr>
              </a:gs>
              <a:gs pos="10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>
                <a:alpha val="50000"/>
              </a:schemeClr>
            </a:solidFill>
          </a:ln>
          <a:effectLst>
            <a:outerShdw blurRad="622300" dist="762000" dir="2700000" sx="72000" sy="72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EBD26BAD-48E8-B061-2514-9A59DD7F85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6360959"/>
              </p:ext>
            </p:extLst>
          </p:nvPr>
        </p:nvGraphicFramePr>
        <p:xfrm>
          <a:off x="1451728" y="2040746"/>
          <a:ext cx="9288546" cy="2755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586A1DB8-CDD7-4D09-56B6-60DD7DEB4248}"/>
              </a:ext>
            </a:extLst>
          </p:cNvPr>
          <p:cNvSpPr txBox="1"/>
          <p:nvPr/>
        </p:nvSpPr>
        <p:spPr>
          <a:xfrm>
            <a:off x="1520858" y="870278"/>
            <a:ext cx="9150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  <a:cs typeface="Poppins SemiBold" panose="00000700000000000000" pitchFamily="2" charset="0"/>
              </a:rPr>
              <a:t>Business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45971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A977D74-B691-6E62-3A57-7F822919EA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0294867"/>
              </p:ext>
            </p:extLst>
          </p:nvPr>
        </p:nvGraphicFramePr>
        <p:xfrm>
          <a:off x="4264635" y="1838975"/>
          <a:ext cx="3631002" cy="3204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02593879-210B-16DE-9F35-C35146CE6132}"/>
              </a:ext>
            </a:extLst>
          </p:cNvPr>
          <p:cNvGrpSpPr/>
          <p:nvPr/>
        </p:nvGrpSpPr>
        <p:grpSpPr>
          <a:xfrm>
            <a:off x="4353174" y="2761997"/>
            <a:ext cx="526041" cy="526041"/>
            <a:chOff x="4130219" y="2761997"/>
            <a:chExt cx="526041" cy="526041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BB1C1E-E274-CBA8-A5F5-81496C6B764A}"/>
                </a:ext>
              </a:extLst>
            </p:cNvPr>
            <p:cNvSpPr/>
            <p:nvPr/>
          </p:nvSpPr>
          <p:spPr>
            <a:xfrm>
              <a:off x="4130219" y="2761997"/>
              <a:ext cx="526041" cy="526041"/>
            </a:xfrm>
            <a:prstGeom prst="ellipse">
              <a:avLst/>
            </a:prstGeom>
            <a:solidFill>
              <a:schemeClr val="accent3"/>
            </a:solidFill>
            <a:ln w="6350">
              <a:noFill/>
            </a:ln>
            <a:effectLst>
              <a:outerShdw blurRad="812800" dist="406400" dir="2700000" algn="tl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Freeform 97">
              <a:extLst>
                <a:ext uri="{FF2B5EF4-FFF2-40B4-BE49-F238E27FC236}">
                  <a16:creationId xmlns:a16="http://schemas.microsoft.com/office/drawing/2014/main" id="{A869B22D-477C-BF0D-0E22-911EE033F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4570" y="2927770"/>
              <a:ext cx="226643" cy="194496"/>
            </a:xfrm>
            <a:custGeom>
              <a:avLst/>
              <a:gdLst>
                <a:gd name="T0" fmla="*/ 103587 w 497"/>
                <a:gd name="T1" fmla="*/ 104160 h 426"/>
                <a:gd name="T2" fmla="*/ 103587 w 497"/>
                <a:gd name="T3" fmla="*/ 104160 h 426"/>
                <a:gd name="T4" fmla="*/ 123403 w 497"/>
                <a:gd name="T5" fmla="*/ 104160 h 426"/>
                <a:gd name="T6" fmla="*/ 123403 w 497"/>
                <a:gd name="T7" fmla="*/ 124000 h 426"/>
                <a:gd name="T8" fmla="*/ 223387 w 497"/>
                <a:gd name="T9" fmla="*/ 124000 h 426"/>
                <a:gd name="T10" fmla="*/ 219333 w 497"/>
                <a:gd name="T11" fmla="*/ 59971 h 426"/>
                <a:gd name="T12" fmla="*/ 199517 w 497"/>
                <a:gd name="T13" fmla="*/ 36073 h 426"/>
                <a:gd name="T14" fmla="*/ 163487 w 497"/>
                <a:gd name="T15" fmla="*/ 36073 h 426"/>
                <a:gd name="T16" fmla="*/ 151777 w 497"/>
                <a:gd name="T17" fmla="*/ 12175 h 426"/>
                <a:gd name="T18" fmla="*/ 135113 w 497"/>
                <a:gd name="T19" fmla="*/ 0 h 426"/>
                <a:gd name="T20" fmla="*/ 87373 w 497"/>
                <a:gd name="T21" fmla="*/ 0 h 426"/>
                <a:gd name="T22" fmla="*/ 75663 w 497"/>
                <a:gd name="T23" fmla="*/ 12175 h 426"/>
                <a:gd name="T24" fmla="*/ 59900 w 497"/>
                <a:gd name="T25" fmla="*/ 36073 h 426"/>
                <a:gd name="T26" fmla="*/ 23870 w 497"/>
                <a:gd name="T27" fmla="*/ 36073 h 426"/>
                <a:gd name="T28" fmla="*/ 4053 w 497"/>
                <a:gd name="T29" fmla="*/ 59971 h 426"/>
                <a:gd name="T30" fmla="*/ 0 w 497"/>
                <a:gd name="T31" fmla="*/ 124000 h 426"/>
                <a:gd name="T32" fmla="*/ 103587 w 497"/>
                <a:gd name="T33" fmla="*/ 124000 h 426"/>
                <a:gd name="T34" fmla="*/ 103587 w 497"/>
                <a:gd name="T35" fmla="*/ 104160 h 426"/>
                <a:gd name="T36" fmla="*/ 83770 w 497"/>
                <a:gd name="T37" fmla="*/ 23898 h 426"/>
                <a:gd name="T38" fmla="*/ 83770 w 497"/>
                <a:gd name="T39" fmla="*/ 23898 h 426"/>
                <a:gd name="T40" fmla="*/ 95480 w 497"/>
                <a:gd name="T41" fmla="*/ 16233 h 426"/>
                <a:gd name="T42" fmla="*/ 127907 w 497"/>
                <a:gd name="T43" fmla="*/ 16233 h 426"/>
                <a:gd name="T44" fmla="*/ 139166 w 497"/>
                <a:gd name="T45" fmla="*/ 23898 h 426"/>
                <a:gd name="T46" fmla="*/ 143670 w 497"/>
                <a:gd name="T47" fmla="*/ 36073 h 426"/>
                <a:gd name="T48" fmla="*/ 79717 w 497"/>
                <a:gd name="T49" fmla="*/ 36073 h 426"/>
                <a:gd name="T50" fmla="*/ 83770 w 497"/>
                <a:gd name="T51" fmla="*/ 23898 h 426"/>
                <a:gd name="T52" fmla="*/ 123403 w 497"/>
                <a:gd name="T53" fmla="*/ 160073 h 426"/>
                <a:gd name="T54" fmla="*/ 123403 w 497"/>
                <a:gd name="T55" fmla="*/ 160073 h 426"/>
                <a:gd name="T56" fmla="*/ 103587 w 497"/>
                <a:gd name="T57" fmla="*/ 160073 h 426"/>
                <a:gd name="T58" fmla="*/ 103587 w 497"/>
                <a:gd name="T59" fmla="*/ 136175 h 426"/>
                <a:gd name="T60" fmla="*/ 4053 w 497"/>
                <a:gd name="T61" fmla="*/ 136175 h 426"/>
                <a:gd name="T62" fmla="*/ 7656 w 497"/>
                <a:gd name="T63" fmla="*/ 171797 h 426"/>
                <a:gd name="T64" fmla="*/ 27923 w 497"/>
                <a:gd name="T65" fmla="*/ 191637 h 426"/>
                <a:gd name="T66" fmla="*/ 195463 w 497"/>
                <a:gd name="T67" fmla="*/ 191637 h 426"/>
                <a:gd name="T68" fmla="*/ 215280 w 497"/>
                <a:gd name="T69" fmla="*/ 171797 h 426"/>
                <a:gd name="T70" fmla="*/ 219333 w 497"/>
                <a:gd name="T71" fmla="*/ 136175 h 426"/>
                <a:gd name="T72" fmla="*/ 123403 w 497"/>
                <a:gd name="T73" fmla="*/ 136175 h 426"/>
                <a:gd name="T74" fmla="*/ 123403 w 497"/>
                <a:gd name="T75" fmla="*/ 160073 h 42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97" h="426">
                  <a:moveTo>
                    <a:pt x="230" y="231"/>
                  </a:moveTo>
                  <a:lnTo>
                    <a:pt x="230" y="231"/>
                  </a:lnTo>
                  <a:cubicBezTo>
                    <a:pt x="274" y="231"/>
                    <a:pt x="274" y="231"/>
                    <a:pt x="274" y="231"/>
                  </a:cubicBezTo>
                  <a:cubicBezTo>
                    <a:pt x="274" y="275"/>
                    <a:pt x="274" y="275"/>
                    <a:pt x="274" y="275"/>
                  </a:cubicBezTo>
                  <a:cubicBezTo>
                    <a:pt x="496" y="275"/>
                    <a:pt x="496" y="275"/>
                    <a:pt x="496" y="275"/>
                  </a:cubicBezTo>
                  <a:cubicBezTo>
                    <a:pt x="496" y="275"/>
                    <a:pt x="496" y="168"/>
                    <a:pt x="487" y="133"/>
                  </a:cubicBezTo>
                  <a:cubicBezTo>
                    <a:pt x="487" y="97"/>
                    <a:pt x="478" y="80"/>
                    <a:pt x="443" y="80"/>
                  </a:cubicBezTo>
                  <a:cubicBezTo>
                    <a:pt x="363" y="80"/>
                    <a:pt x="363" y="80"/>
                    <a:pt x="363" y="80"/>
                  </a:cubicBezTo>
                  <a:cubicBezTo>
                    <a:pt x="345" y="53"/>
                    <a:pt x="337" y="27"/>
                    <a:pt x="337" y="27"/>
                  </a:cubicBezTo>
                  <a:cubicBezTo>
                    <a:pt x="328" y="9"/>
                    <a:pt x="319" y="0"/>
                    <a:pt x="300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77" y="0"/>
                    <a:pt x="168" y="9"/>
                    <a:pt x="168" y="27"/>
                  </a:cubicBezTo>
                  <a:cubicBezTo>
                    <a:pt x="159" y="27"/>
                    <a:pt x="150" y="53"/>
                    <a:pt x="133" y="80"/>
                  </a:cubicBezTo>
                  <a:cubicBezTo>
                    <a:pt x="53" y="80"/>
                    <a:pt x="53" y="80"/>
                    <a:pt x="53" y="80"/>
                  </a:cubicBezTo>
                  <a:cubicBezTo>
                    <a:pt x="17" y="80"/>
                    <a:pt x="9" y="97"/>
                    <a:pt x="9" y="133"/>
                  </a:cubicBezTo>
                  <a:cubicBezTo>
                    <a:pt x="0" y="168"/>
                    <a:pt x="0" y="275"/>
                    <a:pt x="0" y="275"/>
                  </a:cubicBezTo>
                  <a:cubicBezTo>
                    <a:pt x="230" y="275"/>
                    <a:pt x="230" y="275"/>
                    <a:pt x="230" y="275"/>
                  </a:cubicBezTo>
                  <a:lnTo>
                    <a:pt x="230" y="231"/>
                  </a:lnTo>
                  <a:close/>
                  <a:moveTo>
                    <a:pt x="186" y="53"/>
                  </a:moveTo>
                  <a:lnTo>
                    <a:pt x="186" y="53"/>
                  </a:lnTo>
                  <a:cubicBezTo>
                    <a:pt x="194" y="44"/>
                    <a:pt x="194" y="36"/>
                    <a:pt x="212" y="36"/>
                  </a:cubicBezTo>
                  <a:cubicBezTo>
                    <a:pt x="284" y="36"/>
                    <a:pt x="284" y="36"/>
                    <a:pt x="284" y="36"/>
                  </a:cubicBezTo>
                  <a:cubicBezTo>
                    <a:pt x="300" y="36"/>
                    <a:pt x="300" y="44"/>
                    <a:pt x="309" y="53"/>
                  </a:cubicBezTo>
                  <a:cubicBezTo>
                    <a:pt x="309" y="53"/>
                    <a:pt x="319" y="71"/>
                    <a:pt x="319" y="80"/>
                  </a:cubicBezTo>
                  <a:cubicBezTo>
                    <a:pt x="177" y="80"/>
                    <a:pt x="177" y="80"/>
                    <a:pt x="177" y="80"/>
                  </a:cubicBezTo>
                  <a:cubicBezTo>
                    <a:pt x="186" y="71"/>
                    <a:pt x="186" y="53"/>
                    <a:pt x="186" y="53"/>
                  </a:cubicBezTo>
                  <a:close/>
                  <a:moveTo>
                    <a:pt x="274" y="355"/>
                  </a:moveTo>
                  <a:lnTo>
                    <a:pt x="274" y="355"/>
                  </a:lnTo>
                  <a:cubicBezTo>
                    <a:pt x="230" y="355"/>
                    <a:pt x="230" y="355"/>
                    <a:pt x="230" y="355"/>
                  </a:cubicBezTo>
                  <a:cubicBezTo>
                    <a:pt x="230" y="302"/>
                    <a:pt x="230" y="302"/>
                    <a:pt x="230" y="302"/>
                  </a:cubicBezTo>
                  <a:cubicBezTo>
                    <a:pt x="9" y="302"/>
                    <a:pt x="9" y="302"/>
                    <a:pt x="9" y="302"/>
                  </a:cubicBezTo>
                  <a:cubicBezTo>
                    <a:pt x="9" y="302"/>
                    <a:pt x="17" y="346"/>
                    <a:pt x="17" y="381"/>
                  </a:cubicBezTo>
                  <a:cubicBezTo>
                    <a:pt x="17" y="399"/>
                    <a:pt x="26" y="425"/>
                    <a:pt x="62" y="425"/>
                  </a:cubicBezTo>
                  <a:cubicBezTo>
                    <a:pt x="434" y="425"/>
                    <a:pt x="434" y="425"/>
                    <a:pt x="434" y="425"/>
                  </a:cubicBezTo>
                  <a:cubicBezTo>
                    <a:pt x="469" y="425"/>
                    <a:pt x="478" y="399"/>
                    <a:pt x="478" y="381"/>
                  </a:cubicBezTo>
                  <a:cubicBezTo>
                    <a:pt x="478" y="346"/>
                    <a:pt x="487" y="302"/>
                    <a:pt x="487" y="302"/>
                  </a:cubicBezTo>
                  <a:cubicBezTo>
                    <a:pt x="274" y="302"/>
                    <a:pt x="274" y="302"/>
                    <a:pt x="274" y="302"/>
                  </a:cubicBezTo>
                  <a:lnTo>
                    <a:pt x="274" y="3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25757" tIns="12879" rIns="25757" bIns="12879" anchor="ctr"/>
            <a:lstStyle/>
            <a:p>
              <a:endParaRPr lang="en-US" sz="1502" dirty="0">
                <a:latin typeface="Raleway" panose="020B0503030101060003" pitchFamily="34" charset="0"/>
              </a:endParaRPr>
            </a:p>
          </p:txBody>
        </p:sp>
      </p:grpSp>
      <p:sp>
        <p:nvSpPr>
          <p:cNvPr id="5" name="Partial Circle 4">
            <a:extLst>
              <a:ext uri="{FF2B5EF4-FFF2-40B4-BE49-F238E27FC236}">
                <a16:creationId xmlns:a16="http://schemas.microsoft.com/office/drawing/2014/main" id="{3D298C2E-1B78-CC89-4F26-17C23E0CF5CB}"/>
              </a:ext>
            </a:extLst>
          </p:cNvPr>
          <p:cNvSpPr/>
          <p:nvPr/>
        </p:nvSpPr>
        <p:spPr>
          <a:xfrm rot="10800000">
            <a:off x="4394850" y="1761503"/>
            <a:ext cx="3353495" cy="3353494"/>
          </a:xfrm>
          <a:prstGeom prst="pie">
            <a:avLst>
              <a:gd name="adj1" fmla="val 5425202"/>
              <a:gd name="adj2" fmla="val 14037846"/>
            </a:avLst>
          </a:prstGeom>
          <a:solidFill>
            <a:schemeClr val="accent1"/>
          </a:solidFill>
          <a:ln w="6350">
            <a:noFill/>
          </a:ln>
          <a:effectLst>
            <a:outerShdw blurRad="812800" dist="4064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06B8386-6F3D-46EE-A1C7-6C07CFC7CFA2}"/>
              </a:ext>
            </a:extLst>
          </p:cNvPr>
          <p:cNvGrpSpPr/>
          <p:nvPr/>
        </p:nvGrpSpPr>
        <p:grpSpPr>
          <a:xfrm>
            <a:off x="5817115" y="4739076"/>
            <a:ext cx="526041" cy="526041"/>
            <a:chOff x="5594160" y="4739076"/>
            <a:chExt cx="526041" cy="52604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145805-8661-B2C8-629C-A9223475C410}"/>
                </a:ext>
              </a:extLst>
            </p:cNvPr>
            <p:cNvSpPr/>
            <p:nvPr/>
          </p:nvSpPr>
          <p:spPr>
            <a:xfrm>
              <a:off x="5594160" y="4739076"/>
              <a:ext cx="526041" cy="526041"/>
            </a:xfrm>
            <a:prstGeom prst="ellipse">
              <a:avLst/>
            </a:prstGeom>
            <a:solidFill>
              <a:schemeClr val="accent2"/>
            </a:solidFill>
            <a:ln w="6350">
              <a:noFill/>
            </a:ln>
            <a:effectLst>
              <a:outerShdw blurRad="812800" dist="406400" dir="2700000" algn="tl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1" name="Freeform 110">
              <a:extLst>
                <a:ext uri="{FF2B5EF4-FFF2-40B4-BE49-F238E27FC236}">
                  <a16:creationId xmlns:a16="http://schemas.microsoft.com/office/drawing/2014/main" id="{FEDB75A3-C0F5-9270-1FE1-BCCDDFA78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5321" y="4910400"/>
              <a:ext cx="226643" cy="183392"/>
            </a:xfrm>
            <a:custGeom>
              <a:avLst/>
              <a:gdLst>
                <a:gd name="T0" fmla="*/ 199860 w 462"/>
                <a:gd name="T1" fmla="*/ 4060 h 373"/>
                <a:gd name="T2" fmla="*/ 199860 w 462"/>
                <a:gd name="T3" fmla="*/ 4060 h 373"/>
                <a:gd name="T4" fmla="*/ 4051 w 462"/>
                <a:gd name="T5" fmla="*/ 72182 h 373"/>
                <a:gd name="T6" fmla="*/ 4051 w 462"/>
                <a:gd name="T7" fmla="*/ 76243 h 373"/>
                <a:gd name="T8" fmla="*/ 44113 w 462"/>
                <a:gd name="T9" fmla="*/ 96093 h 373"/>
                <a:gd name="T10" fmla="*/ 44113 w 462"/>
                <a:gd name="T11" fmla="*/ 96093 h 373"/>
                <a:gd name="T12" fmla="*/ 72021 w 462"/>
                <a:gd name="T13" fmla="*/ 103762 h 373"/>
                <a:gd name="T14" fmla="*/ 195358 w 462"/>
                <a:gd name="T15" fmla="*/ 15790 h 373"/>
                <a:gd name="T16" fmla="*/ 195358 w 462"/>
                <a:gd name="T17" fmla="*/ 15790 h 373"/>
                <a:gd name="T18" fmla="*/ 108032 w 462"/>
                <a:gd name="T19" fmla="*/ 111883 h 373"/>
                <a:gd name="T20" fmla="*/ 108032 w 462"/>
                <a:gd name="T21" fmla="*/ 111883 h 373"/>
                <a:gd name="T22" fmla="*/ 103981 w 462"/>
                <a:gd name="T23" fmla="*/ 115943 h 373"/>
                <a:gd name="T24" fmla="*/ 108032 w 462"/>
                <a:gd name="T25" fmla="*/ 120003 h 373"/>
                <a:gd name="T26" fmla="*/ 108032 w 462"/>
                <a:gd name="T27" fmla="*/ 120003 h 373"/>
                <a:gd name="T28" fmla="*/ 163399 w 462"/>
                <a:gd name="T29" fmla="*/ 152034 h 373"/>
                <a:gd name="T30" fmla="*/ 175552 w 462"/>
                <a:gd name="T31" fmla="*/ 147974 h 373"/>
                <a:gd name="T32" fmla="*/ 207512 w 462"/>
                <a:gd name="T33" fmla="*/ 8121 h 373"/>
                <a:gd name="T34" fmla="*/ 199860 w 462"/>
                <a:gd name="T35" fmla="*/ 4060 h 373"/>
                <a:gd name="T36" fmla="*/ 72021 w 462"/>
                <a:gd name="T37" fmla="*/ 163764 h 373"/>
                <a:gd name="T38" fmla="*/ 72021 w 462"/>
                <a:gd name="T39" fmla="*/ 163764 h 373"/>
                <a:gd name="T40" fmla="*/ 76073 w 462"/>
                <a:gd name="T41" fmla="*/ 167824 h 373"/>
                <a:gd name="T42" fmla="*/ 108032 w 462"/>
                <a:gd name="T43" fmla="*/ 139853 h 373"/>
                <a:gd name="T44" fmla="*/ 72021 w 462"/>
                <a:gd name="T45" fmla="*/ 120003 h 373"/>
                <a:gd name="T46" fmla="*/ 72021 w 462"/>
                <a:gd name="T47" fmla="*/ 163764 h 37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62" h="373">
                  <a:moveTo>
                    <a:pt x="444" y="9"/>
                  </a:moveTo>
                  <a:lnTo>
                    <a:pt x="444" y="9"/>
                  </a:lnTo>
                  <a:cubicBezTo>
                    <a:pt x="434" y="9"/>
                    <a:pt x="18" y="160"/>
                    <a:pt x="9" y="160"/>
                  </a:cubicBezTo>
                  <a:cubicBezTo>
                    <a:pt x="0" y="160"/>
                    <a:pt x="0" y="169"/>
                    <a:pt x="9" y="169"/>
                  </a:cubicBezTo>
                  <a:cubicBezTo>
                    <a:pt x="18" y="177"/>
                    <a:pt x="98" y="213"/>
                    <a:pt x="98" y="213"/>
                  </a:cubicBezTo>
                  <a:cubicBezTo>
                    <a:pt x="160" y="230"/>
                    <a:pt x="160" y="230"/>
                    <a:pt x="160" y="230"/>
                  </a:cubicBezTo>
                  <a:cubicBezTo>
                    <a:pt x="160" y="230"/>
                    <a:pt x="425" y="35"/>
                    <a:pt x="434" y="35"/>
                  </a:cubicBezTo>
                  <a:cubicBezTo>
                    <a:pt x="434" y="26"/>
                    <a:pt x="434" y="35"/>
                    <a:pt x="434" y="35"/>
                  </a:cubicBezTo>
                  <a:lnTo>
                    <a:pt x="240" y="248"/>
                  </a:lnTo>
                  <a:cubicBezTo>
                    <a:pt x="231" y="257"/>
                    <a:pt x="231" y="257"/>
                    <a:pt x="231" y="257"/>
                  </a:cubicBezTo>
                  <a:cubicBezTo>
                    <a:pt x="240" y="266"/>
                    <a:pt x="240" y="266"/>
                    <a:pt x="240" y="266"/>
                  </a:cubicBezTo>
                  <a:cubicBezTo>
                    <a:pt x="240" y="266"/>
                    <a:pt x="363" y="328"/>
                    <a:pt x="363" y="337"/>
                  </a:cubicBezTo>
                  <a:cubicBezTo>
                    <a:pt x="372" y="337"/>
                    <a:pt x="381" y="337"/>
                    <a:pt x="390" y="328"/>
                  </a:cubicBezTo>
                  <a:cubicBezTo>
                    <a:pt x="390" y="319"/>
                    <a:pt x="461" y="26"/>
                    <a:pt x="461" y="18"/>
                  </a:cubicBezTo>
                  <a:cubicBezTo>
                    <a:pt x="461" y="9"/>
                    <a:pt x="453" y="0"/>
                    <a:pt x="444" y="9"/>
                  </a:cubicBezTo>
                  <a:close/>
                  <a:moveTo>
                    <a:pt x="160" y="363"/>
                  </a:moveTo>
                  <a:lnTo>
                    <a:pt x="160" y="363"/>
                  </a:lnTo>
                  <a:cubicBezTo>
                    <a:pt x="160" y="372"/>
                    <a:pt x="160" y="372"/>
                    <a:pt x="169" y="372"/>
                  </a:cubicBezTo>
                  <a:cubicBezTo>
                    <a:pt x="169" y="363"/>
                    <a:pt x="240" y="310"/>
                    <a:pt x="240" y="310"/>
                  </a:cubicBezTo>
                  <a:cubicBezTo>
                    <a:pt x="160" y="266"/>
                    <a:pt x="160" y="266"/>
                    <a:pt x="160" y="266"/>
                  </a:cubicBezTo>
                  <a:lnTo>
                    <a:pt x="160" y="3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25757" tIns="12879" rIns="25757" bIns="12879" anchor="ctr"/>
            <a:lstStyle/>
            <a:p>
              <a:endParaRPr lang="en-US" sz="1502" dirty="0">
                <a:latin typeface="Raleway" panose="020B0503030101060003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A96871A-FD1E-767B-0B55-D1D0DCBA4BC6}"/>
              </a:ext>
            </a:extLst>
          </p:cNvPr>
          <p:cNvGrpSpPr/>
          <p:nvPr/>
        </p:nvGrpSpPr>
        <p:grpSpPr>
          <a:xfrm>
            <a:off x="7312785" y="2336342"/>
            <a:ext cx="526041" cy="526041"/>
            <a:chOff x="7089830" y="2336342"/>
            <a:chExt cx="526041" cy="52604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AED3DBB-C67B-9C47-5CA2-7949C784D260}"/>
                </a:ext>
              </a:extLst>
            </p:cNvPr>
            <p:cNvSpPr/>
            <p:nvPr/>
          </p:nvSpPr>
          <p:spPr>
            <a:xfrm>
              <a:off x="7089830" y="2336342"/>
              <a:ext cx="526041" cy="526041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  <a:effectLst>
              <a:outerShdw blurRad="812800" dist="406400" dir="2700000" algn="tl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Freeform 154">
              <a:extLst>
                <a:ext uri="{FF2B5EF4-FFF2-40B4-BE49-F238E27FC236}">
                  <a16:creationId xmlns:a16="http://schemas.microsoft.com/office/drawing/2014/main" id="{61F453BA-E8BD-8F2F-1945-0D86F4905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7930" y="2469847"/>
              <a:ext cx="189840" cy="257507"/>
            </a:xfrm>
            <a:custGeom>
              <a:avLst/>
              <a:gdLst>
                <a:gd name="T0" fmla="*/ 156272 w 355"/>
                <a:gd name="T1" fmla="*/ 58950 h 487"/>
                <a:gd name="T2" fmla="*/ 156272 w 355"/>
                <a:gd name="T3" fmla="*/ 58950 h 487"/>
                <a:gd name="T4" fmla="*/ 52392 w 355"/>
                <a:gd name="T5" fmla="*/ 7592 h 487"/>
                <a:gd name="T6" fmla="*/ 4065 w 355"/>
                <a:gd name="T7" fmla="*/ 23669 h 487"/>
                <a:gd name="T8" fmla="*/ 0 w 355"/>
                <a:gd name="T9" fmla="*/ 35280 h 487"/>
                <a:gd name="T10" fmla="*/ 4065 w 355"/>
                <a:gd name="T11" fmla="*/ 154073 h 487"/>
                <a:gd name="T12" fmla="*/ 8130 w 355"/>
                <a:gd name="T13" fmla="*/ 162111 h 487"/>
                <a:gd name="T14" fmla="*/ 100267 w 355"/>
                <a:gd name="T15" fmla="*/ 217041 h 487"/>
                <a:gd name="T16" fmla="*/ 104332 w 355"/>
                <a:gd name="T17" fmla="*/ 217041 h 487"/>
                <a:gd name="T18" fmla="*/ 108397 w 355"/>
                <a:gd name="T19" fmla="*/ 217041 h 487"/>
                <a:gd name="T20" fmla="*/ 112010 w 355"/>
                <a:gd name="T21" fmla="*/ 213469 h 487"/>
                <a:gd name="T22" fmla="*/ 112010 w 355"/>
                <a:gd name="T23" fmla="*/ 90657 h 487"/>
                <a:gd name="T24" fmla="*/ 108397 w 355"/>
                <a:gd name="T25" fmla="*/ 82619 h 487"/>
                <a:gd name="T26" fmla="*/ 19873 w 355"/>
                <a:gd name="T27" fmla="*/ 31261 h 487"/>
                <a:gd name="T28" fmla="*/ 32067 w 355"/>
                <a:gd name="T29" fmla="*/ 23669 h 487"/>
                <a:gd name="T30" fmla="*/ 48327 w 355"/>
                <a:gd name="T31" fmla="*/ 19650 h 487"/>
                <a:gd name="T32" fmla="*/ 135948 w 355"/>
                <a:gd name="T33" fmla="*/ 66988 h 487"/>
                <a:gd name="T34" fmla="*/ 140013 w 355"/>
                <a:gd name="T35" fmla="*/ 71007 h 487"/>
                <a:gd name="T36" fmla="*/ 140013 w 355"/>
                <a:gd name="T37" fmla="*/ 189800 h 487"/>
                <a:gd name="T38" fmla="*/ 148142 w 355"/>
                <a:gd name="T39" fmla="*/ 197392 h 487"/>
                <a:gd name="T40" fmla="*/ 159885 w 355"/>
                <a:gd name="T41" fmla="*/ 189800 h 487"/>
                <a:gd name="T42" fmla="*/ 159885 w 355"/>
                <a:gd name="T43" fmla="*/ 62969 h 487"/>
                <a:gd name="T44" fmla="*/ 156272 w 355"/>
                <a:gd name="T45" fmla="*/ 58950 h 48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355" h="487">
                  <a:moveTo>
                    <a:pt x="346" y="132"/>
                  </a:moveTo>
                  <a:lnTo>
                    <a:pt x="346" y="132"/>
                  </a:lnTo>
                  <a:cubicBezTo>
                    <a:pt x="116" y="17"/>
                    <a:pt x="116" y="17"/>
                    <a:pt x="116" y="17"/>
                  </a:cubicBezTo>
                  <a:cubicBezTo>
                    <a:pt x="89" y="0"/>
                    <a:pt x="27" y="25"/>
                    <a:pt x="9" y="53"/>
                  </a:cubicBezTo>
                  <a:cubicBezTo>
                    <a:pt x="0" y="70"/>
                    <a:pt x="0" y="79"/>
                    <a:pt x="0" y="79"/>
                  </a:cubicBezTo>
                  <a:cubicBezTo>
                    <a:pt x="9" y="345"/>
                    <a:pt x="9" y="345"/>
                    <a:pt x="9" y="345"/>
                  </a:cubicBezTo>
                  <a:cubicBezTo>
                    <a:pt x="9" y="345"/>
                    <a:pt x="18" y="354"/>
                    <a:pt x="18" y="363"/>
                  </a:cubicBezTo>
                  <a:cubicBezTo>
                    <a:pt x="36" y="363"/>
                    <a:pt x="222" y="486"/>
                    <a:pt x="222" y="486"/>
                  </a:cubicBezTo>
                  <a:cubicBezTo>
                    <a:pt x="231" y="486"/>
                    <a:pt x="231" y="486"/>
                    <a:pt x="231" y="486"/>
                  </a:cubicBezTo>
                  <a:cubicBezTo>
                    <a:pt x="240" y="486"/>
                    <a:pt x="240" y="486"/>
                    <a:pt x="240" y="486"/>
                  </a:cubicBezTo>
                  <a:cubicBezTo>
                    <a:pt x="248" y="486"/>
                    <a:pt x="248" y="478"/>
                    <a:pt x="248" y="478"/>
                  </a:cubicBezTo>
                  <a:cubicBezTo>
                    <a:pt x="248" y="203"/>
                    <a:pt x="248" y="203"/>
                    <a:pt x="248" y="203"/>
                  </a:cubicBezTo>
                  <a:cubicBezTo>
                    <a:pt x="248" y="194"/>
                    <a:pt x="248" y="194"/>
                    <a:pt x="240" y="185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4" y="70"/>
                    <a:pt x="53" y="61"/>
                    <a:pt x="71" y="53"/>
                  </a:cubicBezTo>
                  <a:cubicBezTo>
                    <a:pt x="89" y="44"/>
                    <a:pt x="97" y="44"/>
                    <a:pt x="107" y="44"/>
                  </a:cubicBezTo>
                  <a:cubicBezTo>
                    <a:pt x="107" y="44"/>
                    <a:pt x="293" y="150"/>
                    <a:pt x="301" y="150"/>
                  </a:cubicBezTo>
                  <a:cubicBezTo>
                    <a:pt x="310" y="159"/>
                    <a:pt x="310" y="159"/>
                    <a:pt x="310" y="159"/>
                  </a:cubicBezTo>
                  <a:cubicBezTo>
                    <a:pt x="310" y="168"/>
                    <a:pt x="310" y="425"/>
                    <a:pt x="310" y="425"/>
                  </a:cubicBezTo>
                  <a:cubicBezTo>
                    <a:pt x="310" y="433"/>
                    <a:pt x="319" y="442"/>
                    <a:pt x="328" y="442"/>
                  </a:cubicBezTo>
                  <a:cubicBezTo>
                    <a:pt x="337" y="442"/>
                    <a:pt x="354" y="433"/>
                    <a:pt x="354" y="425"/>
                  </a:cubicBezTo>
                  <a:cubicBezTo>
                    <a:pt x="354" y="141"/>
                    <a:pt x="354" y="141"/>
                    <a:pt x="354" y="141"/>
                  </a:cubicBezTo>
                  <a:lnTo>
                    <a:pt x="346" y="132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25757" tIns="12879" rIns="25757" bIns="12879" anchor="ctr"/>
            <a:lstStyle/>
            <a:p>
              <a:endParaRPr lang="en-US" sz="1502" dirty="0">
                <a:latin typeface="Raleway" panose="020B0503030101060003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301417-F77E-70CC-3501-A4AD1D8A0D2A}"/>
              </a:ext>
            </a:extLst>
          </p:cNvPr>
          <p:cNvGrpSpPr/>
          <p:nvPr/>
        </p:nvGrpSpPr>
        <p:grpSpPr>
          <a:xfrm>
            <a:off x="5364239" y="1701898"/>
            <a:ext cx="526788" cy="526788"/>
            <a:chOff x="5141284" y="1701898"/>
            <a:chExt cx="526788" cy="52678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AB0D74F-5AD4-9F07-BBF2-0960F4290BF5}"/>
                </a:ext>
              </a:extLst>
            </p:cNvPr>
            <p:cNvSpPr/>
            <p:nvPr/>
          </p:nvSpPr>
          <p:spPr>
            <a:xfrm>
              <a:off x="5141284" y="1701898"/>
              <a:ext cx="526788" cy="526788"/>
            </a:xfrm>
            <a:prstGeom prst="ellipse">
              <a:avLst/>
            </a:prstGeom>
            <a:solidFill>
              <a:schemeClr val="accent4"/>
            </a:solidFill>
            <a:ln w="6350">
              <a:noFill/>
            </a:ln>
            <a:effectLst>
              <a:outerShdw blurRad="812800" dist="406400" dir="2700000" algn="tl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Freeform 144">
              <a:extLst>
                <a:ext uri="{FF2B5EF4-FFF2-40B4-BE49-F238E27FC236}">
                  <a16:creationId xmlns:a16="http://schemas.microsoft.com/office/drawing/2014/main" id="{EA8D2896-2BA5-EB19-5DE4-B61F789FE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3862" y="1872091"/>
              <a:ext cx="235613" cy="218417"/>
            </a:xfrm>
            <a:custGeom>
              <a:avLst/>
              <a:gdLst>
                <a:gd name="T0" fmla="*/ 114881 w 602"/>
                <a:gd name="T1" fmla="*/ 0 h 559"/>
                <a:gd name="T2" fmla="*/ 114881 w 602"/>
                <a:gd name="T3" fmla="*/ 0 h 559"/>
                <a:gd name="T4" fmla="*/ 217118 w 602"/>
                <a:gd name="T5" fmla="*/ 84035 h 559"/>
                <a:gd name="T6" fmla="*/ 114881 w 602"/>
                <a:gd name="T7" fmla="*/ 165546 h 559"/>
                <a:gd name="T8" fmla="*/ 91760 w 602"/>
                <a:gd name="T9" fmla="*/ 163022 h 559"/>
                <a:gd name="T10" fmla="*/ 15173 w 602"/>
                <a:gd name="T11" fmla="*/ 193678 h 559"/>
                <a:gd name="T12" fmla="*/ 40822 w 602"/>
                <a:gd name="T13" fmla="*/ 147874 h 559"/>
                <a:gd name="T14" fmla="*/ 0 w 602"/>
                <a:gd name="T15" fmla="*/ 84035 h 559"/>
                <a:gd name="T16" fmla="*/ 114881 w 602"/>
                <a:gd name="T17" fmla="*/ 0 h 5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2" h="559">
                  <a:moveTo>
                    <a:pt x="318" y="0"/>
                  </a:moveTo>
                  <a:lnTo>
                    <a:pt x="318" y="0"/>
                  </a:lnTo>
                  <a:cubicBezTo>
                    <a:pt x="495" y="0"/>
                    <a:pt x="601" y="106"/>
                    <a:pt x="601" y="233"/>
                  </a:cubicBezTo>
                  <a:cubicBezTo>
                    <a:pt x="601" y="360"/>
                    <a:pt x="495" y="459"/>
                    <a:pt x="318" y="459"/>
                  </a:cubicBezTo>
                  <a:cubicBezTo>
                    <a:pt x="297" y="459"/>
                    <a:pt x="276" y="452"/>
                    <a:pt x="254" y="452"/>
                  </a:cubicBezTo>
                  <a:cubicBezTo>
                    <a:pt x="170" y="558"/>
                    <a:pt x="42" y="537"/>
                    <a:pt x="42" y="537"/>
                  </a:cubicBezTo>
                  <a:cubicBezTo>
                    <a:pt x="134" y="494"/>
                    <a:pt x="134" y="417"/>
                    <a:pt x="113" y="410"/>
                  </a:cubicBezTo>
                  <a:cubicBezTo>
                    <a:pt x="42" y="367"/>
                    <a:pt x="0" y="303"/>
                    <a:pt x="0" y="233"/>
                  </a:cubicBezTo>
                  <a:cubicBezTo>
                    <a:pt x="0" y="106"/>
                    <a:pt x="141" y="0"/>
                    <a:pt x="318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2" dirty="0">
                <a:latin typeface="Raleway" panose="020B0503030101060003" pitchFamily="34" charset="0"/>
              </a:endParaRP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237EA956-4D6B-7CE4-85D1-982A6BD4CE2A}"/>
              </a:ext>
            </a:extLst>
          </p:cNvPr>
          <p:cNvSpPr/>
          <p:nvPr/>
        </p:nvSpPr>
        <p:spPr>
          <a:xfrm>
            <a:off x="5134784" y="2492233"/>
            <a:ext cx="1892036" cy="18920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D858C9-87F9-1D64-2BD7-8EAF8DED602F}"/>
              </a:ext>
            </a:extLst>
          </p:cNvPr>
          <p:cNvSpPr txBox="1"/>
          <p:nvPr/>
        </p:nvSpPr>
        <p:spPr>
          <a:xfrm>
            <a:off x="8950822" y="1336575"/>
            <a:ext cx="1382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+mj-lt"/>
                <a:cs typeface="Montserrat Bold"/>
              </a:rPr>
              <a:t>35%</a:t>
            </a:r>
          </a:p>
        </p:txBody>
      </p:sp>
      <p:sp>
        <p:nvSpPr>
          <p:cNvPr id="28" name="Down Arrow 2">
            <a:extLst>
              <a:ext uri="{FF2B5EF4-FFF2-40B4-BE49-F238E27FC236}">
                <a16:creationId xmlns:a16="http://schemas.microsoft.com/office/drawing/2014/main" id="{1D59AFE9-9F5C-6B3E-DB83-6B8719DC60DF}"/>
              </a:ext>
            </a:extLst>
          </p:cNvPr>
          <p:cNvSpPr/>
          <p:nvPr/>
        </p:nvSpPr>
        <p:spPr>
          <a:xfrm>
            <a:off x="10465086" y="1436360"/>
            <a:ext cx="258600" cy="403382"/>
          </a:xfrm>
          <a:prstGeom prst="downArrow">
            <a:avLst/>
          </a:prstGeom>
          <a:solidFill>
            <a:schemeClr val="accent1"/>
          </a:solidFill>
          <a:ln w="76200">
            <a:noFill/>
          </a:ln>
          <a:effectLst>
            <a:outerShdw blurRad="508000" dist="228600" dir="2700000" sx="95000" sy="95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CEEBC5-0E79-5B69-7AFB-03A71026671E}"/>
              </a:ext>
            </a:extLst>
          </p:cNvPr>
          <p:cNvSpPr txBox="1"/>
          <p:nvPr/>
        </p:nvSpPr>
        <p:spPr>
          <a:xfrm>
            <a:off x="8950824" y="1995176"/>
            <a:ext cx="2148234" cy="369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3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Montserrat Bold"/>
              </a:rPr>
              <a:t>Sample text here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A870DE-E387-CC20-B17F-4B1AF7F1B974}"/>
              </a:ext>
            </a:extLst>
          </p:cNvPr>
          <p:cNvSpPr txBox="1"/>
          <p:nvPr/>
        </p:nvSpPr>
        <p:spPr>
          <a:xfrm>
            <a:off x="8952835" y="2442117"/>
            <a:ext cx="2276102" cy="625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ID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Praesent mauris. </a:t>
            </a:r>
            <a:r>
              <a:rPr lang="en-ID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Fusce</a:t>
            </a:r>
            <a:r>
              <a:rPr lang="en-ID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nec tellus </a:t>
            </a:r>
            <a:r>
              <a:rPr lang="en-ID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sed</a:t>
            </a:r>
            <a:r>
              <a:rPr lang="en-ID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augue</a:t>
            </a:r>
            <a:r>
              <a:rPr lang="en-ID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81FA8E-2C91-3977-2CF3-551490D8BC79}"/>
              </a:ext>
            </a:extLst>
          </p:cNvPr>
          <p:cNvSpPr txBox="1"/>
          <p:nvPr/>
        </p:nvSpPr>
        <p:spPr>
          <a:xfrm>
            <a:off x="8950824" y="3771022"/>
            <a:ext cx="1414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3"/>
                </a:solidFill>
                <a:latin typeface="+mj-lt"/>
                <a:cs typeface="Montserrat Bold"/>
              </a:rPr>
              <a:t>87%</a:t>
            </a:r>
          </a:p>
        </p:txBody>
      </p:sp>
      <p:sp>
        <p:nvSpPr>
          <p:cNvPr id="33" name="Down Arrow 2">
            <a:extLst>
              <a:ext uri="{FF2B5EF4-FFF2-40B4-BE49-F238E27FC236}">
                <a16:creationId xmlns:a16="http://schemas.microsoft.com/office/drawing/2014/main" id="{3A1A62AB-CBAA-8B75-DE5C-23EF507F5136}"/>
              </a:ext>
            </a:extLst>
          </p:cNvPr>
          <p:cNvSpPr/>
          <p:nvPr/>
        </p:nvSpPr>
        <p:spPr>
          <a:xfrm rot="10800000">
            <a:off x="10465086" y="3870806"/>
            <a:ext cx="258600" cy="403382"/>
          </a:xfrm>
          <a:prstGeom prst="downArrow">
            <a:avLst/>
          </a:prstGeom>
          <a:solidFill>
            <a:schemeClr val="accent3"/>
          </a:solidFill>
          <a:ln w="76200">
            <a:noFill/>
          </a:ln>
          <a:effectLst>
            <a:outerShdw blurRad="508000" dist="228600" dir="2700000" sx="95000" sy="95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CBDC6E-5CD5-FA74-C9AE-1DC24841B0E8}"/>
              </a:ext>
            </a:extLst>
          </p:cNvPr>
          <p:cNvSpPr txBox="1"/>
          <p:nvPr/>
        </p:nvSpPr>
        <p:spPr>
          <a:xfrm>
            <a:off x="8950824" y="4429623"/>
            <a:ext cx="2148234" cy="369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3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Montserrat Bold"/>
              </a:rPr>
              <a:t>Sample text here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C593AA-65F9-2654-F883-D04810449C7C}"/>
              </a:ext>
            </a:extLst>
          </p:cNvPr>
          <p:cNvSpPr txBox="1"/>
          <p:nvPr/>
        </p:nvSpPr>
        <p:spPr>
          <a:xfrm>
            <a:off x="8952835" y="4851942"/>
            <a:ext cx="2276102" cy="625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ID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Praesent mauris. </a:t>
            </a:r>
            <a:r>
              <a:rPr lang="en-ID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Fusce</a:t>
            </a:r>
            <a:r>
              <a:rPr lang="en-ID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nec tellus </a:t>
            </a:r>
            <a:r>
              <a:rPr lang="en-ID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sed</a:t>
            </a:r>
            <a:r>
              <a:rPr lang="en-ID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augue</a:t>
            </a:r>
            <a:r>
              <a:rPr lang="en-ID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00F104-F054-BF16-35A7-AC1BE089DC13}"/>
              </a:ext>
            </a:extLst>
          </p:cNvPr>
          <p:cNvSpPr txBox="1"/>
          <p:nvPr/>
        </p:nvSpPr>
        <p:spPr>
          <a:xfrm>
            <a:off x="837455" y="2459504"/>
            <a:ext cx="32507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1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Business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42749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1C51C74-9AB0-B823-BCA6-C18A966D23DD}"/>
              </a:ext>
            </a:extLst>
          </p:cNvPr>
          <p:cNvGrpSpPr/>
          <p:nvPr/>
        </p:nvGrpSpPr>
        <p:grpSpPr>
          <a:xfrm>
            <a:off x="4271303" y="2348990"/>
            <a:ext cx="6792405" cy="3069322"/>
            <a:chOff x="4271303" y="2348990"/>
            <a:chExt cx="6792405" cy="306932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34F7C6A-E162-64AE-9149-B83FA0878FA0}"/>
                </a:ext>
              </a:extLst>
            </p:cNvPr>
            <p:cNvSpPr/>
            <p:nvPr/>
          </p:nvSpPr>
          <p:spPr>
            <a:xfrm>
              <a:off x="4271303" y="2348990"/>
              <a:ext cx="6792405" cy="3069322"/>
            </a:xfrm>
            <a:prstGeom prst="roundRect">
              <a:avLst>
                <a:gd name="adj" fmla="val 3353"/>
              </a:avLst>
            </a:prstGeom>
            <a:solidFill>
              <a:schemeClr val="bg1"/>
            </a:solidFill>
            <a:ln w="6350">
              <a:noFill/>
            </a:ln>
            <a:effectLst>
              <a:outerShdw blurRad="812800" dist="406400" dir="2700000" algn="tl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C45F92ED-999B-D75B-E143-37CB42AF604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82120845"/>
                </p:ext>
              </p:extLst>
            </p:nvPr>
          </p:nvGraphicFramePr>
          <p:xfrm>
            <a:off x="4393364" y="2517073"/>
            <a:ext cx="6548283" cy="27331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492D24E-30F0-F30D-3E01-C212D051EBF5}"/>
              </a:ext>
            </a:extLst>
          </p:cNvPr>
          <p:cNvGrpSpPr/>
          <p:nvPr/>
        </p:nvGrpSpPr>
        <p:grpSpPr>
          <a:xfrm>
            <a:off x="5795358" y="3429000"/>
            <a:ext cx="1176152" cy="660843"/>
            <a:chOff x="5795358" y="3429000"/>
            <a:chExt cx="1176152" cy="660843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5DB6932-AC40-5109-FA02-47CA1E39C994}"/>
                </a:ext>
              </a:extLst>
            </p:cNvPr>
            <p:cNvSpPr/>
            <p:nvPr/>
          </p:nvSpPr>
          <p:spPr>
            <a:xfrm>
              <a:off x="5843997" y="3429000"/>
              <a:ext cx="1078871" cy="660843"/>
            </a:xfrm>
            <a:custGeom>
              <a:avLst/>
              <a:gdLst>
                <a:gd name="connsiteX0" fmla="*/ 22849 w 1219200"/>
                <a:gd name="connsiteY0" fmla="*/ 0 h 754854"/>
                <a:gd name="connsiteX1" fmla="*/ 1196351 w 1219200"/>
                <a:gd name="connsiteY1" fmla="*/ 0 h 754854"/>
                <a:gd name="connsiteX2" fmla="*/ 1219200 w 1219200"/>
                <a:gd name="connsiteY2" fmla="*/ 22849 h 754854"/>
                <a:gd name="connsiteX3" fmla="*/ 1219200 w 1219200"/>
                <a:gd name="connsiteY3" fmla="*/ 658187 h 754854"/>
                <a:gd name="connsiteX4" fmla="*/ 1196351 w 1219200"/>
                <a:gd name="connsiteY4" fmla="*/ 681036 h 754854"/>
                <a:gd name="connsiteX5" fmla="*/ 713844 w 1219200"/>
                <a:gd name="connsiteY5" fmla="*/ 681036 h 754854"/>
                <a:gd name="connsiteX6" fmla="*/ 609600 w 1219200"/>
                <a:gd name="connsiteY6" fmla="*/ 754854 h 754854"/>
                <a:gd name="connsiteX7" fmla="*/ 505356 w 1219200"/>
                <a:gd name="connsiteY7" fmla="*/ 681036 h 754854"/>
                <a:gd name="connsiteX8" fmla="*/ 22849 w 1219200"/>
                <a:gd name="connsiteY8" fmla="*/ 681036 h 754854"/>
                <a:gd name="connsiteX9" fmla="*/ 0 w 1219200"/>
                <a:gd name="connsiteY9" fmla="*/ 658187 h 754854"/>
                <a:gd name="connsiteX10" fmla="*/ 0 w 1219200"/>
                <a:gd name="connsiteY10" fmla="*/ 22849 h 754854"/>
                <a:gd name="connsiteX11" fmla="*/ 22849 w 1219200"/>
                <a:gd name="connsiteY11" fmla="*/ 0 h 75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" h="754854">
                  <a:moveTo>
                    <a:pt x="22849" y="0"/>
                  </a:moveTo>
                  <a:lnTo>
                    <a:pt x="1196351" y="0"/>
                  </a:lnTo>
                  <a:cubicBezTo>
                    <a:pt x="1208970" y="0"/>
                    <a:pt x="1219200" y="10230"/>
                    <a:pt x="1219200" y="22849"/>
                  </a:cubicBezTo>
                  <a:lnTo>
                    <a:pt x="1219200" y="658187"/>
                  </a:lnTo>
                  <a:cubicBezTo>
                    <a:pt x="1219200" y="670806"/>
                    <a:pt x="1208970" y="681036"/>
                    <a:pt x="1196351" y="681036"/>
                  </a:cubicBezTo>
                  <a:lnTo>
                    <a:pt x="713844" y="681036"/>
                  </a:lnTo>
                  <a:lnTo>
                    <a:pt x="609600" y="754854"/>
                  </a:lnTo>
                  <a:lnTo>
                    <a:pt x="505356" y="681036"/>
                  </a:lnTo>
                  <a:lnTo>
                    <a:pt x="22849" y="681036"/>
                  </a:lnTo>
                  <a:cubicBezTo>
                    <a:pt x="10230" y="681036"/>
                    <a:pt x="0" y="670806"/>
                    <a:pt x="0" y="658187"/>
                  </a:cubicBezTo>
                  <a:lnTo>
                    <a:pt x="0" y="22849"/>
                  </a:lnTo>
                  <a:cubicBezTo>
                    <a:pt x="0" y="10230"/>
                    <a:pt x="10230" y="0"/>
                    <a:pt x="2284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0" dist="254000" dir="2700000" sx="90000" sy="9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2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CDE176-3F42-7187-A5BA-496E3E92CB65}"/>
                </a:ext>
              </a:extLst>
            </p:cNvPr>
            <p:cNvSpPr txBox="1"/>
            <p:nvPr/>
          </p:nvSpPr>
          <p:spPr>
            <a:xfrm>
              <a:off x="5795358" y="3603998"/>
              <a:ext cx="1176152" cy="386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10.000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4031E6-EA6A-A277-9382-DDBD95868AEC}"/>
                </a:ext>
              </a:extLst>
            </p:cNvPr>
            <p:cNvSpPr txBox="1"/>
            <p:nvPr/>
          </p:nvSpPr>
          <p:spPr>
            <a:xfrm>
              <a:off x="5795360" y="3429000"/>
              <a:ext cx="1176150" cy="291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Lowest Value</a:t>
              </a:r>
              <a:endParaRPr lang="en-ID" sz="105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B8C82A8-2906-E01B-DBE7-3DEB852982E9}"/>
              </a:ext>
            </a:extLst>
          </p:cNvPr>
          <p:cNvSpPr/>
          <p:nvPr/>
        </p:nvSpPr>
        <p:spPr>
          <a:xfrm>
            <a:off x="1013670" y="2332166"/>
            <a:ext cx="2987748" cy="3086146"/>
          </a:xfrm>
          <a:prstGeom prst="roundRect">
            <a:avLst>
              <a:gd name="adj" fmla="val 4711"/>
            </a:avLst>
          </a:prstGeom>
          <a:solidFill>
            <a:schemeClr val="bg1"/>
          </a:solidFill>
          <a:ln w="6350">
            <a:noFill/>
          </a:ln>
          <a:effectLst>
            <a:outerShdw blurRad="812800" dist="4064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DF9003-150A-4E3E-5FA4-99A0A5D78E7D}"/>
              </a:ext>
            </a:extLst>
          </p:cNvPr>
          <p:cNvGrpSpPr/>
          <p:nvPr/>
        </p:nvGrpSpPr>
        <p:grpSpPr>
          <a:xfrm>
            <a:off x="1401288" y="2523665"/>
            <a:ext cx="2280274" cy="2986621"/>
            <a:chOff x="1401288" y="2523665"/>
            <a:chExt cx="2280274" cy="298662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342784-3687-B16D-55C9-56D8CFFCAE7F}"/>
                </a:ext>
              </a:extLst>
            </p:cNvPr>
            <p:cNvSpPr/>
            <p:nvPr/>
          </p:nvSpPr>
          <p:spPr>
            <a:xfrm>
              <a:off x="1401288" y="4974079"/>
              <a:ext cx="732726" cy="285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Roboto" panose="02000000000000000000" pitchFamily="2" charset="0"/>
                  <a:cs typeface="Poppins Light" panose="02000000000000000000" pitchFamily="2" charset="0"/>
                </a:rPr>
                <a:t>Type 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E561EB6-C807-0618-72C7-2BDE61C2CD2F}"/>
                </a:ext>
              </a:extLst>
            </p:cNvPr>
            <p:cNvSpPr/>
            <p:nvPr/>
          </p:nvSpPr>
          <p:spPr>
            <a:xfrm>
              <a:off x="2791655" y="4985019"/>
              <a:ext cx="785952" cy="285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Roboto" panose="02000000000000000000" pitchFamily="2" charset="0"/>
                  <a:cs typeface="Poppins Light" panose="02000000000000000000" pitchFamily="2" charset="0"/>
                </a:rPr>
                <a:t>Type2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06AAC2-F355-6C6E-DC03-AE15303A877C}"/>
                </a:ext>
              </a:extLst>
            </p:cNvPr>
            <p:cNvSpPr/>
            <p:nvPr/>
          </p:nvSpPr>
          <p:spPr>
            <a:xfrm>
              <a:off x="1500793" y="4632963"/>
              <a:ext cx="533721" cy="4178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Roboto" panose="02000000000000000000" pitchFamily="2" charset="0"/>
                  <a:cs typeface="Poppins Light" panose="02000000000000000000" pitchFamily="2" charset="0"/>
                </a:rPr>
                <a:t>30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57772C9-2C9F-7C94-B3AE-05F30F89D6E3}"/>
                </a:ext>
              </a:extLst>
            </p:cNvPr>
            <p:cNvSpPr/>
            <p:nvPr/>
          </p:nvSpPr>
          <p:spPr>
            <a:xfrm>
              <a:off x="2917765" y="4632963"/>
              <a:ext cx="533721" cy="4232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Roboto" panose="02000000000000000000" pitchFamily="2" charset="0"/>
                  <a:cs typeface="Poppins Light" panose="02000000000000000000" pitchFamily="2" charset="0"/>
                </a:rPr>
                <a:t>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E3565D-FB4C-2DC7-B7C2-168EC5B2454B}"/>
                </a:ext>
              </a:extLst>
            </p:cNvPr>
            <p:cNvSpPr txBox="1"/>
            <p:nvPr/>
          </p:nvSpPr>
          <p:spPr>
            <a:xfrm>
              <a:off x="1520190" y="2863716"/>
              <a:ext cx="2161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Poppins SemiBold" panose="00000700000000000000" pitchFamily="2" charset="0"/>
                </a:rPr>
                <a:t>$182,284.00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325262-15EA-FE28-892A-424C47CF8007}"/>
                </a:ext>
              </a:extLst>
            </p:cNvPr>
            <p:cNvSpPr txBox="1"/>
            <p:nvPr/>
          </p:nvSpPr>
          <p:spPr>
            <a:xfrm>
              <a:off x="1520189" y="2523665"/>
              <a:ext cx="17754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Poppins SemiBold" panose="00000700000000000000" pitchFamily="2" charset="0"/>
                </a:rPr>
                <a:t>Category A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14E18B1-DA34-1E52-2DAB-A1A7C8E5A28B}"/>
                </a:ext>
              </a:extLst>
            </p:cNvPr>
            <p:cNvGrpSpPr/>
            <p:nvPr/>
          </p:nvGrpSpPr>
          <p:grpSpPr>
            <a:xfrm>
              <a:off x="1516493" y="3539226"/>
              <a:ext cx="1971059" cy="1971060"/>
              <a:chOff x="1618093" y="3539226"/>
              <a:chExt cx="1971059" cy="1971060"/>
            </a:xfrm>
          </p:grpSpPr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95CC7A8B-0352-80AD-44A3-6CE9C285D6F7}"/>
                  </a:ext>
                </a:extLst>
              </p:cNvPr>
              <p:cNvSpPr/>
              <p:nvPr/>
            </p:nvSpPr>
            <p:spPr>
              <a:xfrm rot="10800000">
                <a:off x="1618093" y="3539226"/>
                <a:ext cx="1971059" cy="1971060"/>
              </a:xfrm>
              <a:prstGeom prst="arc">
                <a:avLst>
                  <a:gd name="adj1" fmla="val 90832"/>
                  <a:gd name="adj2" fmla="val 8675882"/>
                </a:avLst>
              </a:prstGeom>
              <a:ln w="8890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Roboto" panose="02000000000000000000" pitchFamily="2" charset="0"/>
                  <a:cs typeface="Open Sans Light" panose="020B0306030504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0B35453-7182-5CFE-5890-B867FD121D0D}"/>
                  </a:ext>
                </a:extLst>
              </p:cNvPr>
              <p:cNvGrpSpPr/>
              <p:nvPr/>
            </p:nvGrpSpPr>
            <p:grpSpPr>
              <a:xfrm>
                <a:off x="1618093" y="3539226"/>
                <a:ext cx="1971059" cy="1971060"/>
                <a:chOff x="1618093" y="3539226"/>
                <a:chExt cx="1971059" cy="1971060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0F218932-6B25-188B-FFFD-B3783383494E}"/>
                    </a:ext>
                  </a:extLst>
                </p:cNvPr>
                <p:cNvGrpSpPr/>
                <p:nvPr/>
              </p:nvGrpSpPr>
              <p:grpSpPr>
                <a:xfrm>
                  <a:off x="1618093" y="3539226"/>
                  <a:ext cx="1971059" cy="1971060"/>
                  <a:chOff x="1618093" y="3539226"/>
                  <a:chExt cx="1971059" cy="1971060"/>
                </a:xfrm>
              </p:grpSpPr>
              <p:sp>
                <p:nvSpPr>
                  <p:cNvPr id="22" name="Pie 7">
                    <a:extLst>
                      <a:ext uri="{FF2B5EF4-FFF2-40B4-BE49-F238E27FC236}">
                        <a16:creationId xmlns:a16="http://schemas.microsoft.com/office/drawing/2014/main" id="{1D0EA499-DA5A-CBEB-A6B0-CD921106D0B7}"/>
                      </a:ext>
                    </a:extLst>
                  </p:cNvPr>
                  <p:cNvSpPr/>
                  <p:nvPr/>
                </p:nvSpPr>
                <p:spPr>
                  <a:xfrm>
                    <a:off x="1730946" y="3693674"/>
                    <a:ext cx="1755204" cy="1780210"/>
                  </a:xfrm>
                  <a:prstGeom prst="pie">
                    <a:avLst>
                      <a:gd name="adj1" fmla="val 10800000"/>
                      <a:gd name="adj2" fmla="val 21599999"/>
                    </a:avLst>
                  </a:prstGeom>
                  <a:solidFill>
                    <a:schemeClr val="bg1"/>
                  </a:solidFill>
                  <a:ln w="6350">
                    <a:noFill/>
                  </a:ln>
                  <a:effectLst>
                    <a:outerShdw blurRad="812800" dist="406400" dir="2700000" algn="tl" rotWithShape="0">
                      <a:prstClr val="black">
                        <a:alpha val="8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  <p:sp>
                <p:nvSpPr>
                  <p:cNvPr id="23" name="Arc 22">
                    <a:extLst>
                      <a:ext uri="{FF2B5EF4-FFF2-40B4-BE49-F238E27FC236}">
                        <a16:creationId xmlns:a16="http://schemas.microsoft.com/office/drawing/2014/main" id="{70875270-4BF9-ECD2-B503-7A7360CA581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618093" y="3539226"/>
                    <a:ext cx="1971059" cy="1971060"/>
                  </a:xfrm>
                  <a:prstGeom prst="arc">
                    <a:avLst>
                      <a:gd name="adj1" fmla="val 9184161"/>
                      <a:gd name="adj2" fmla="val 10892304"/>
                    </a:avLst>
                  </a:prstGeom>
                  <a:ln w="88900" cap="rnd">
                    <a:solidFill>
                      <a:schemeClr val="accent2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Roboto" panose="02000000000000000000" pitchFamily="2" charset="0"/>
                      <a:cs typeface="Open Sans Light" panose="020B0306030504020204" pitchFamily="34" charset="0"/>
                    </a:endParaRPr>
                  </a:p>
                </p:txBody>
              </p:sp>
            </p:grp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93BE03F-D25A-D951-AE07-AA7F9142760F}"/>
                    </a:ext>
                  </a:extLst>
                </p:cNvPr>
                <p:cNvSpPr txBox="1"/>
                <p:nvPr/>
              </p:nvSpPr>
              <p:spPr>
                <a:xfrm>
                  <a:off x="2054468" y="3975515"/>
                  <a:ext cx="11081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cs typeface="Poppins SemiBold" panose="00000700000000000000" pitchFamily="2" charset="0"/>
                    </a:rPr>
                    <a:t>2024</a:t>
                  </a:r>
                </a:p>
              </p:txBody>
            </p:sp>
          </p:grp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6DEC177-0F68-92DA-DD48-BA0A84160B75}"/>
              </a:ext>
            </a:extLst>
          </p:cNvPr>
          <p:cNvSpPr txBox="1"/>
          <p:nvPr/>
        </p:nvSpPr>
        <p:spPr>
          <a:xfrm>
            <a:off x="1055687" y="999523"/>
            <a:ext cx="10080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-11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078059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2502D01-D8DD-A5F3-7198-3B1F98E26C6F}"/>
              </a:ext>
            </a:extLst>
          </p:cNvPr>
          <p:cNvGrpSpPr/>
          <p:nvPr/>
        </p:nvGrpSpPr>
        <p:grpSpPr>
          <a:xfrm>
            <a:off x="5787014" y="1038225"/>
            <a:ext cx="5565199" cy="4781550"/>
            <a:chOff x="895926" y="882650"/>
            <a:chExt cx="5565199" cy="478155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A4E99D4-A719-721C-A534-A74BBF00D857}"/>
                </a:ext>
              </a:extLst>
            </p:cNvPr>
            <p:cNvSpPr/>
            <p:nvPr/>
          </p:nvSpPr>
          <p:spPr>
            <a:xfrm>
              <a:off x="895926" y="882650"/>
              <a:ext cx="5565199" cy="4781550"/>
            </a:xfrm>
            <a:prstGeom prst="roundRect">
              <a:avLst>
                <a:gd name="adj" fmla="val 3064"/>
              </a:avLst>
            </a:prstGeom>
            <a:solidFill>
              <a:schemeClr val="bg1"/>
            </a:solidFill>
            <a:ln w="6350">
              <a:noFill/>
            </a:ln>
            <a:effectLst>
              <a:outerShdw blurRad="812800" dist="406400" dir="2700000" algn="tl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87AB46CE-61BE-885C-C860-65BBE456C84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63981058"/>
                </p:ext>
              </p:extLst>
            </p:nvPr>
          </p:nvGraphicFramePr>
          <p:xfrm>
            <a:off x="1157878" y="1140977"/>
            <a:ext cx="5041295" cy="426489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1C1278E-DCA0-B10E-9F52-AA762593026E}"/>
              </a:ext>
            </a:extLst>
          </p:cNvPr>
          <p:cNvGrpSpPr/>
          <p:nvPr/>
        </p:nvGrpSpPr>
        <p:grpSpPr>
          <a:xfrm>
            <a:off x="837454" y="2189206"/>
            <a:ext cx="4077445" cy="2479589"/>
            <a:chOff x="837454" y="1715652"/>
            <a:chExt cx="4077445" cy="247958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89D96E-07CD-CA04-82CD-3192A8BE0FE9}"/>
                </a:ext>
              </a:extLst>
            </p:cNvPr>
            <p:cNvSpPr txBox="1"/>
            <p:nvPr/>
          </p:nvSpPr>
          <p:spPr>
            <a:xfrm>
              <a:off x="837454" y="1715652"/>
              <a:ext cx="407744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spc="-11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Business Data Visualization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169745-A8E3-8F9A-D549-EF55CF2D7ADD}"/>
                </a:ext>
              </a:extLst>
            </p:cNvPr>
            <p:cNvSpPr txBox="1"/>
            <p:nvPr/>
          </p:nvSpPr>
          <p:spPr>
            <a:xfrm>
              <a:off x="837454" y="3285312"/>
              <a:ext cx="4077445" cy="909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900"/>
                </a:spcBef>
              </a:pPr>
              <a:r>
                <a:rPr lang="en-ID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Sed ut perspiciatis unde omnis iste natus error sit voluptatem accusantium doloremque laudantium, totam rem aperiam,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9941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E8CBEA39-B015-35AB-6496-70599054D5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3346063"/>
              </p:ext>
            </p:extLst>
          </p:nvPr>
        </p:nvGraphicFramePr>
        <p:xfrm>
          <a:off x="6039255" y="692150"/>
          <a:ext cx="5118047" cy="547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E343065C-037A-B17B-F493-276A191D700B}"/>
              </a:ext>
            </a:extLst>
          </p:cNvPr>
          <p:cNvGrpSpPr/>
          <p:nvPr/>
        </p:nvGrpSpPr>
        <p:grpSpPr>
          <a:xfrm>
            <a:off x="1049683" y="2660763"/>
            <a:ext cx="4180177" cy="3104633"/>
            <a:chOff x="1049683" y="2734142"/>
            <a:chExt cx="4180177" cy="310463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E9BDE65-6A13-3E12-3E25-E680A24230CB}"/>
                </a:ext>
              </a:extLst>
            </p:cNvPr>
            <p:cNvGrpSpPr/>
            <p:nvPr/>
          </p:nvGrpSpPr>
          <p:grpSpPr>
            <a:xfrm>
              <a:off x="1151677" y="5019166"/>
              <a:ext cx="1939962" cy="819609"/>
              <a:chOff x="1697777" y="4982491"/>
              <a:chExt cx="1939962" cy="819609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A48B38AF-02AE-6BA8-ADEC-DD9B1E385B3B}"/>
                  </a:ext>
                </a:extLst>
              </p:cNvPr>
              <p:cNvSpPr/>
              <p:nvPr/>
            </p:nvSpPr>
            <p:spPr>
              <a:xfrm>
                <a:off x="1697777" y="5159701"/>
                <a:ext cx="154031" cy="154031"/>
              </a:xfrm>
              <a:prstGeom prst="roundRect">
                <a:avLst>
                  <a:gd name="adj" fmla="val 31615"/>
                </a:avLst>
              </a:prstGeom>
              <a:solidFill>
                <a:schemeClr val="accent3"/>
              </a:solidFill>
              <a:ln w="6350">
                <a:noFill/>
              </a:ln>
              <a:effectLst>
                <a:outerShdw blurRad="812800" dist="406400" dir="2700000" algn="tl" rotWithShape="0">
                  <a:prstClr val="black">
                    <a:alpha val="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530933A4-5844-D23D-6B58-35C0913BE886}"/>
                  </a:ext>
                </a:extLst>
              </p:cNvPr>
              <p:cNvGrpSpPr/>
              <p:nvPr/>
            </p:nvGrpSpPr>
            <p:grpSpPr>
              <a:xfrm>
                <a:off x="1895728" y="4982491"/>
                <a:ext cx="1742011" cy="819609"/>
                <a:chOff x="4889559" y="3517523"/>
                <a:chExt cx="1742011" cy="819609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D8B10C8-E9B9-F12E-C8E9-4C31158CAD3A}"/>
                    </a:ext>
                  </a:extLst>
                </p:cNvPr>
                <p:cNvSpPr txBox="1"/>
                <p:nvPr/>
              </p:nvSpPr>
              <p:spPr>
                <a:xfrm>
                  <a:off x="4889559" y="3517523"/>
                  <a:ext cx="1742011" cy="333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sz="1400" dirty="0"/>
                    <a:t>History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667E959-71E0-7176-A811-9DF0B60BA630}"/>
                    </a:ext>
                  </a:extLst>
                </p:cNvPr>
                <p:cNvSpPr txBox="1"/>
                <p:nvPr/>
              </p:nvSpPr>
              <p:spPr>
                <a:xfrm>
                  <a:off x="4889560" y="3762359"/>
                  <a:ext cx="1206440" cy="5747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sz="2800" b="1" dirty="0">
                      <a:latin typeface="+mj-lt"/>
                    </a:rPr>
                    <a:t>85%</a:t>
                  </a:r>
                </a:p>
              </p:txBody>
            </p: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6920C84-A0E9-333E-6F61-7F9943BCA736}"/>
                </a:ext>
              </a:extLst>
            </p:cNvPr>
            <p:cNvGrpSpPr/>
            <p:nvPr/>
          </p:nvGrpSpPr>
          <p:grpSpPr>
            <a:xfrm>
              <a:off x="1151677" y="3963377"/>
              <a:ext cx="1598262" cy="819609"/>
              <a:chOff x="1697777" y="3926702"/>
              <a:chExt cx="1598262" cy="819609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FB02CEAC-51DB-1A46-AFF8-6703D28DD8E0}"/>
                  </a:ext>
                </a:extLst>
              </p:cNvPr>
              <p:cNvSpPr/>
              <p:nvPr/>
            </p:nvSpPr>
            <p:spPr>
              <a:xfrm>
                <a:off x="1697777" y="4103912"/>
                <a:ext cx="154031" cy="154031"/>
              </a:xfrm>
              <a:prstGeom prst="roundRect">
                <a:avLst>
                  <a:gd name="adj" fmla="val 31615"/>
                </a:avLst>
              </a:prstGeom>
              <a:solidFill>
                <a:schemeClr val="accent1"/>
              </a:solidFill>
              <a:ln w="6350">
                <a:noFill/>
              </a:ln>
              <a:effectLst>
                <a:outerShdw blurRad="812800" dist="406400" dir="2700000" algn="tl" rotWithShape="0">
                  <a:prstClr val="black">
                    <a:alpha val="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1F69B00-1BFC-A27E-F442-1D3BE182E3BE}"/>
                  </a:ext>
                </a:extLst>
              </p:cNvPr>
              <p:cNvGrpSpPr/>
              <p:nvPr/>
            </p:nvGrpSpPr>
            <p:grpSpPr>
              <a:xfrm>
                <a:off x="1895728" y="3926702"/>
                <a:ext cx="1400311" cy="819609"/>
                <a:chOff x="4889559" y="3517523"/>
                <a:chExt cx="1400311" cy="819609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E61FFDB-BD1A-0C9E-48E5-D84310FCF9CA}"/>
                    </a:ext>
                  </a:extLst>
                </p:cNvPr>
                <p:cNvSpPr txBox="1"/>
                <p:nvPr/>
              </p:nvSpPr>
              <p:spPr>
                <a:xfrm>
                  <a:off x="4889559" y="3517523"/>
                  <a:ext cx="1400311" cy="333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sz="1400" dirty="0"/>
                    <a:t>Chemistry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6A50C6A-E3BC-C83A-97F2-9C7DD399B6E8}"/>
                    </a:ext>
                  </a:extLst>
                </p:cNvPr>
                <p:cNvSpPr txBox="1"/>
                <p:nvPr/>
              </p:nvSpPr>
              <p:spPr>
                <a:xfrm>
                  <a:off x="4889560" y="3762359"/>
                  <a:ext cx="1206440" cy="5747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sz="2800" b="1" dirty="0">
                      <a:latin typeface="+mj-lt"/>
                    </a:rPr>
                    <a:t>55%</a:t>
                  </a:r>
                </a:p>
              </p:txBody>
            </p:sp>
          </p:grp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F647DBE-6E13-6076-B903-8055015A95A5}"/>
                </a:ext>
              </a:extLst>
            </p:cNvPr>
            <p:cNvGrpSpPr/>
            <p:nvPr/>
          </p:nvGrpSpPr>
          <p:grpSpPr>
            <a:xfrm>
              <a:off x="2955319" y="3963377"/>
              <a:ext cx="1667686" cy="819609"/>
              <a:chOff x="3501419" y="3926702"/>
              <a:chExt cx="1667686" cy="819609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B10F50AF-2F78-C8B0-3C5E-382DCCEA65EF}"/>
                  </a:ext>
                </a:extLst>
              </p:cNvPr>
              <p:cNvSpPr/>
              <p:nvPr/>
            </p:nvSpPr>
            <p:spPr>
              <a:xfrm>
                <a:off x="3501419" y="4103912"/>
                <a:ext cx="154031" cy="154031"/>
              </a:xfrm>
              <a:prstGeom prst="roundRect">
                <a:avLst>
                  <a:gd name="adj" fmla="val 31615"/>
                </a:avLst>
              </a:prstGeom>
              <a:solidFill>
                <a:schemeClr val="accent2"/>
              </a:solidFill>
              <a:ln w="6350">
                <a:noFill/>
              </a:ln>
              <a:effectLst>
                <a:outerShdw blurRad="812800" dist="406400" dir="2700000" algn="tl" rotWithShape="0">
                  <a:prstClr val="black">
                    <a:alpha val="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E919EB3D-0828-6DDE-23EC-CC557BA07894}"/>
                  </a:ext>
                </a:extLst>
              </p:cNvPr>
              <p:cNvGrpSpPr/>
              <p:nvPr/>
            </p:nvGrpSpPr>
            <p:grpSpPr>
              <a:xfrm>
                <a:off x="3699370" y="3926702"/>
                <a:ext cx="1469735" cy="819609"/>
                <a:chOff x="4889559" y="3517523"/>
                <a:chExt cx="1469735" cy="819609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FE43407-787C-AE68-1BB8-BF30C8EA1BF9}"/>
                    </a:ext>
                  </a:extLst>
                </p:cNvPr>
                <p:cNvSpPr txBox="1"/>
                <p:nvPr/>
              </p:nvSpPr>
              <p:spPr>
                <a:xfrm>
                  <a:off x="4889559" y="3517523"/>
                  <a:ext cx="1469735" cy="333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sz="1400" dirty="0"/>
                    <a:t>History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0189482-86DC-FC01-9ED7-D0C603610592}"/>
                    </a:ext>
                  </a:extLst>
                </p:cNvPr>
                <p:cNvSpPr txBox="1"/>
                <p:nvPr/>
              </p:nvSpPr>
              <p:spPr>
                <a:xfrm>
                  <a:off x="4889560" y="3762359"/>
                  <a:ext cx="1206440" cy="5747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sz="2800" b="1" dirty="0">
                      <a:latin typeface="+mj-lt"/>
                    </a:rPr>
                    <a:t>55%</a:t>
                  </a:r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17AF82B-4FE6-6754-5E3A-AE1825CAB256}"/>
                </a:ext>
              </a:extLst>
            </p:cNvPr>
            <p:cNvGrpSpPr/>
            <p:nvPr/>
          </p:nvGrpSpPr>
          <p:grpSpPr>
            <a:xfrm>
              <a:off x="1049683" y="2734142"/>
              <a:ext cx="4180177" cy="920146"/>
              <a:chOff x="1049683" y="2697467"/>
              <a:chExt cx="4180177" cy="920146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B6A855A-DFC4-BACC-F1A9-BA8F11681381}"/>
                  </a:ext>
                </a:extLst>
              </p:cNvPr>
              <p:cNvSpPr txBox="1"/>
              <p:nvPr/>
            </p:nvSpPr>
            <p:spPr>
              <a:xfrm>
                <a:off x="1049683" y="2992185"/>
                <a:ext cx="4180177" cy="625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en-ID" sz="1400" dirty="0"/>
                  <a:t>Lorem ipsum dolor sit amet, consectetur adipiscing elit. Integer nec odio. 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DB10AD7-00BB-555F-673B-4A8566DC5D87}"/>
                  </a:ext>
                </a:extLst>
              </p:cNvPr>
              <p:cNvSpPr txBox="1"/>
              <p:nvPr/>
            </p:nvSpPr>
            <p:spPr>
              <a:xfrm>
                <a:off x="1049684" y="2697467"/>
                <a:ext cx="33052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What’s This?</a:t>
                </a: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3104D1B-FC4B-E8B3-7E37-5E2B85994BCE}"/>
              </a:ext>
            </a:extLst>
          </p:cNvPr>
          <p:cNvSpPr txBox="1"/>
          <p:nvPr/>
        </p:nvSpPr>
        <p:spPr>
          <a:xfrm>
            <a:off x="1055688" y="1092605"/>
            <a:ext cx="53679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-110" dirty="0">
                <a:latin typeface="+mj-lt"/>
              </a:rPr>
              <a:t>Business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706468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33A0AC7-D2E0-7DF4-56F1-8A0EA4DA109D}"/>
              </a:ext>
            </a:extLst>
          </p:cNvPr>
          <p:cNvGrpSpPr/>
          <p:nvPr/>
        </p:nvGrpSpPr>
        <p:grpSpPr>
          <a:xfrm>
            <a:off x="1653268" y="882604"/>
            <a:ext cx="8885464" cy="5092793"/>
            <a:chOff x="1653268" y="933322"/>
            <a:chExt cx="8885464" cy="5092793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9B686E5-9E4B-F5BE-CEED-9BA2C31B3091}"/>
                </a:ext>
              </a:extLst>
            </p:cNvPr>
            <p:cNvSpPr/>
            <p:nvPr/>
          </p:nvSpPr>
          <p:spPr>
            <a:xfrm>
              <a:off x="1653268" y="1909736"/>
              <a:ext cx="3797009" cy="4116379"/>
            </a:xfrm>
            <a:prstGeom prst="roundRect">
              <a:avLst>
                <a:gd name="adj" fmla="val 8617"/>
              </a:avLst>
            </a:prstGeom>
            <a:solidFill>
              <a:schemeClr val="bg1"/>
            </a:solidFill>
            <a:ln w="6350">
              <a:noFill/>
            </a:ln>
            <a:effectLst>
              <a:outerShdw blurRad="812800" dist="406400" dir="2700000" algn="tl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F5578A7-817C-5058-7326-7C7E23A39A37}"/>
                </a:ext>
              </a:extLst>
            </p:cNvPr>
            <p:cNvGrpSpPr/>
            <p:nvPr/>
          </p:nvGrpSpPr>
          <p:grpSpPr>
            <a:xfrm>
              <a:off x="6088654" y="2960054"/>
              <a:ext cx="4450078" cy="873124"/>
              <a:chOff x="6244601" y="2680306"/>
              <a:chExt cx="4450078" cy="873124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38B3F3CB-122C-666A-921E-9A742682805A}"/>
                  </a:ext>
                </a:extLst>
              </p:cNvPr>
              <p:cNvSpPr/>
              <p:nvPr/>
            </p:nvSpPr>
            <p:spPr>
              <a:xfrm>
                <a:off x="6244601" y="2680306"/>
                <a:ext cx="4450078" cy="873124"/>
              </a:xfrm>
              <a:prstGeom prst="roundRect">
                <a:avLst>
                  <a:gd name="adj" fmla="val 30127"/>
                </a:avLst>
              </a:prstGeom>
              <a:solidFill>
                <a:schemeClr val="bg1"/>
              </a:solidFill>
              <a:ln w="6350">
                <a:noFill/>
              </a:ln>
              <a:effectLst>
                <a:outerShdw blurRad="812800" dist="406400" dir="2700000" algn="tl" rotWithShape="0">
                  <a:prstClr val="black">
                    <a:alpha val="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4A6EF3-EE22-75D2-3EE3-7A004FB1B967}"/>
                  </a:ext>
                </a:extLst>
              </p:cNvPr>
              <p:cNvSpPr txBox="1"/>
              <p:nvPr/>
            </p:nvSpPr>
            <p:spPr>
              <a:xfrm>
                <a:off x="6419860" y="2752073"/>
                <a:ext cx="409956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4400">
                    <a:solidFill>
                      <a:schemeClr val="accent1"/>
                    </a:solidFill>
                    <a:latin typeface="+mj-lt"/>
                    <a:cs typeface="Poppins SemiBold" panose="00000700000000000000" pitchFamily="2" charset="0"/>
                  </a:defRPr>
                </a:lvl1pPr>
              </a:lstStyle>
              <a:p>
                <a:pPr algn="ctr"/>
                <a:r>
                  <a:rPr lang="en-US" sz="4000" dirty="0"/>
                  <a:t>$ 7,210,500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1688147-B39B-E686-0EF2-D5D5B6587D23}"/>
                </a:ext>
              </a:extLst>
            </p:cNvPr>
            <p:cNvSpPr/>
            <p:nvPr/>
          </p:nvSpPr>
          <p:spPr>
            <a:xfrm>
              <a:off x="6178750" y="2562901"/>
              <a:ext cx="42698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  <a:cs typeface="Poppins SemiBold" panose="00000700000000000000" pitchFamily="2" charset="0"/>
                </a:rPr>
                <a:t>Current Milestones Company A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F63EF3E-F33D-122A-4F53-1B79796E302C}"/>
                </a:ext>
              </a:extLst>
            </p:cNvPr>
            <p:cNvGrpSpPr/>
            <p:nvPr/>
          </p:nvGrpSpPr>
          <p:grpSpPr>
            <a:xfrm>
              <a:off x="6088654" y="4708418"/>
              <a:ext cx="4450078" cy="873124"/>
              <a:chOff x="6244601" y="4539966"/>
              <a:chExt cx="4450078" cy="873124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34F3F63C-7D68-CDC6-0ED8-51F2D735C2ED}"/>
                  </a:ext>
                </a:extLst>
              </p:cNvPr>
              <p:cNvSpPr/>
              <p:nvPr/>
            </p:nvSpPr>
            <p:spPr>
              <a:xfrm>
                <a:off x="6244601" y="4539966"/>
                <a:ext cx="4450078" cy="873124"/>
              </a:xfrm>
              <a:prstGeom prst="roundRect">
                <a:avLst>
                  <a:gd name="adj" fmla="val 30127"/>
                </a:avLst>
              </a:prstGeom>
              <a:solidFill>
                <a:schemeClr val="bg1"/>
              </a:solidFill>
              <a:ln w="6350">
                <a:noFill/>
              </a:ln>
              <a:effectLst>
                <a:outerShdw blurRad="812800" dist="406400" dir="2700000" algn="tl" rotWithShape="0">
                  <a:prstClr val="black">
                    <a:alpha val="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A65725-CDA0-D680-B35A-12B2ECCCEEE9}"/>
                  </a:ext>
                </a:extLst>
              </p:cNvPr>
              <p:cNvSpPr txBox="1"/>
              <p:nvPr/>
            </p:nvSpPr>
            <p:spPr>
              <a:xfrm>
                <a:off x="6419860" y="4611733"/>
                <a:ext cx="409956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4400">
                    <a:solidFill>
                      <a:schemeClr val="accent1"/>
                    </a:solidFill>
                    <a:latin typeface="+mj-lt"/>
                    <a:cs typeface="Poppins SemiBold" panose="00000700000000000000" pitchFamily="2" charset="0"/>
                  </a:defRPr>
                </a:lvl1pPr>
              </a:lstStyle>
              <a:p>
                <a:pPr algn="ctr"/>
                <a:r>
                  <a:rPr lang="en-US" sz="4000" dirty="0">
                    <a:solidFill>
                      <a:schemeClr val="accent2"/>
                    </a:solidFill>
                  </a:rPr>
                  <a:t>$ 12,850,000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BBCF88-A2F6-7A07-C2E9-15E2CC364D8B}"/>
                </a:ext>
              </a:extLst>
            </p:cNvPr>
            <p:cNvSpPr/>
            <p:nvPr/>
          </p:nvSpPr>
          <p:spPr>
            <a:xfrm>
              <a:off x="6599466" y="4311265"/>
              <a:ext cx="3428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  <a:cs typeface="Poppins SemiBold" panose="00000700000000000000" pitchFamily="2" charset="0"/>
                </a:rPr>
                <a:t>Company B Goals (2023)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7C4F7A5-EB9A-A2F8-4F64-B95A9843B4C6}"/>
                </a:ext>
              </a:extLst>
            </p:cNvPr>
            <p:cNvGrpSpPr/>
            <p:nvPr/>
          </p:nvGrpSpPr>
          <p:grpSpPr>
            <a:xfrm>
              <a:off x="2096668" y="5424626"/>
              <a:ext cx="1333500" cy="276999"/>
              <a:chOff x="9807429" y="2703327"/>
              <a:chExt cx="1333500" cy="276999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372B33B-B52E-53B6-7C7C-976BB3167F67}"/>
                  </a:ext>
                </a:extLst>
              </p:cNvPr>
              <p:cNvSpPr/>
              <p:nvPr/>
            </p:nvSpPr>
            <p:spPr>
              <a:xfrm>
                <a:off x="9807429" y="2786365"/>
                <a:ext cx="110923" cy="11092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317500" dist="127000" dir="3000000" algn="t" rotWithShape="0">
                  <a:schemeClr val="accent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7E8D18-DCE6-DDBC-5CBA-84953749CE89}"/>
                  </a:ext>
                </a:extLst>
              </p:cNvPr>
              <p:cNvSpPr txBox="1"/>
              <p:nvPr/>
            </p:nvSpPr>
            <p:spPr>
              <a:xfrm>
                <a:off x="9927877" y="2703327"/>
                <a:ext cx="12130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20000"/>
                  </a:lnSpc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n-GB" sz="1200" dirty="0">
                    <a:solidFill>
                      <a:schemeClr val="tx1"/>
                    </a:solidFill>
                  </a:rPr>
                  <a:t>Datatype 01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B0D928F-D33B-5A1D-4C9B-993C9E05E734}"/>
                </a:ext>
              </a:extLst>
            </p:cNvPr>
            <p:cNvGrpSpPr/>
            <p:nvPr/>
          </p:nvGrpSpPr>
          <p:grpSpPr>
            <a:xfrm>
              <a:off x="3734431" y="5424626"/>
              <a:ext cx="1333500" cy="276999"/>
              <a:chOff x="9807429" y="2703327"/>
              <a:chExt cx="1333500" cy="276999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61DA3A1-2BA3-2630-EE06-62C4BD5DFC09}"/>
                  </a:ext>
                </a:extLst>
              </p:cNvPr>
              <p:cNvSpPr/>
              <p:nvPr/>
            </p:nvSpPr>
            <p:spPr>
              <a:xfrm>
                <a:off x="9807429" y="2786365"/>
                <a:ext cx="110923" cy="11092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317500" dist="127000" dir="3000000" algn="t" rotWithShape="0">
                  <a:schemeClr val="accent2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53E5EB-2A8C-2523-F926-BD87516DFC9D}"/>
                  </a:ext>
                </a:extLst>
              </p:cNvPr>
              <p:cNvSpPr txBox="1"/>
              <p:nvPr/>
            </p:nvSpPr>
            <p:spPr>
              <a:xfrm>
                <a:off x="9927877" y="2703327"/>
                <a:ext cx="12130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20000"/>
                  </a:lnSpc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n-GB" sz="1200" dirty="0">
                    <a:solidFill>
                      <a:schemeClr val="tx1"/>
                    </a:solidFill>
                  </a:rPr>
                  <a:t>Datatype 02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D018835-98ED-5F63-639D-A93E82A669C3}"/>
                </a:ext>
              </a:extLst>
            </p:cNvPr>
            <p:cNvSpPr txBox="1"/>
            <p:nvPr/>
          </p:nvSpPr>
          <p:spPr>
            <a:xfrm>
              <a:off x="2039144" y="933322"/>
              <a:ext cx="81137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spc="-110" dirty="0">
                  <a:latin typeface="+mj-lt"/>
                </a:rPr>
                <a:t>Business Data Visualization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320936B-5A21-9B5A-770B-0A68FD77D5C4}"/>
                </a:ext>
              </a:extLst>
            </p:cNvPr>
            <p:cNvGrpSpPr/>
            <p:nvPr/>
          </p:nvGrpSpPr>
          <p:grpSpPr>
            <a:xfrm>
              <a:off x="2035613" y="2234225"/>
              <a:ext cx="2928033" cy="2928033"/>
              <a:chOff x="2035613" y="2234225"/>
              <a:chExt cx="2928033" cy="292803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80961335-623A-E75A-874D-4FBC83A8011C}"/>
                  </a:ext>
                </a:extLst>
              </p:cNvPr>
              <p:cNvGrpSpPr/>
              <p:nvPr/>
            </p:nvGrpSpPr>
            <p:grpSpPr>
              <a:xfrm>
                <a:off x="2035613" y="2234225"/>
                <a:ext cx="2928033" cy="2928033"/>
                <a:chOff x="2035613" y="2266609"/>
                <a:chExt cx="2928033" cy="2928033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E9391988-D80B-E6C4-1DDE-06B29C40E1F2}"/>
                    </a:ext>
                  </a:extLst>
                </p:cNvPr>
                <p:cNvSpPr/>
                <p:nvPr/>
              </p:nvSpPr>
              <p:spPr>
                <a:xfrm>
                  <a:off x="2035613" y="2266609"/>
                  <a:ext cx="2928033" cy="2928033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noFill/>
                </a:ln>
                <a:effectLst>
                  <a:outerShdw blurRad="812800" dist="406400" dir="2700000" algn="tl" rotWithShape="0">
                    <a:prstClr val="black">
                      <a:alpha val="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 dirty="0">
                    <a:solidFill>
                      <a:srgbClr val="FF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9" name="Partial Circle 18">
                  <a:extLst>
                    <a:ext uri="{FF2B5EF4-FFF2-40B4-BE49-F238E27FC236}">
                      <a16:creationId xmlns:a16="http://schemas.microsoft.com/office/drawing/2014/main" id="{8054BF85-70F0-9B87-8E19-3B41F3A1D375}"/>
                    </a:ext>
                  </a:extLst>
                </p:cNvPr>
                <p:cNvSpPr/>
                <p:nvPr/>
              </p:nvSpPr>
              <p:spPr>
                <a:xfrm>
                  <a:off x="2035613" y="2266611"/>
                  <a:ext cx="2928033" cy="2928025"/>
                </a:xfrm>
                <a:prstGeom prst="pie">
                  <a:avLst>
                    <a:gd name="adj1" fmla="val 14488731"/>
                    <a:gd name="adj2" fmla="val 3372788"/>
                  </a:avLst>
                </a:prstGeom>
                <a:solidFill>
                  <a:schemeClr val="accent1"/>
                </a:solidFill>
                <a:ln w="6350">
                  <a:noFill/>
                </a:ln>
                <a:effectLst>
                  <a:outerShdw blurRad="812800" dist="406400" dir="2700000" algn="tl" rotWithShape="0">
                    <a:prstClr val="black">
                      <a:alpha val="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D09C5FDF-4292-069E-C21D-DAD2DF2C36C9}"/>
                    </a:ext>
                  </a:extLst>
                </p:cNvPr>
                <p:cNvSpPr/>
                <p:nvPr/>
              </p:nvSpPr>
              <p:spPr>
                <a:xfrm>
                  <a:off x="2630460" y="2861461"/>
                  <a:ext cx="1738340" cy="1738334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>
                  <a:outerShdw blurRad="571500" dist="393700" dir="2700000" sx="96000" sy="96000" algn="br" rotWithShape="0">
                    <a:schemeClr val="tx1">
                      <a:lumMod val="95000"/>
                      <a:lumOff val="5000"/>
                      <a:alpha val="14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 dirty="0">
                    <a:solidFill>
                      <a:schemeClr val="lt1"/>
                    </a:solidFill>
                  </a:endParaRPr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9C3C244-4DB1-1113-7A50-D0A85582C60F}"/>
                  </a:ext>
                </a:extLst>
              </p:cNvPr>
              <p:cNvSpPr txBox="1"/>
              <p:nvPr/>
            </p:nvSpPr>
            <p:spPr>
              <a:xfrm>
                <a:off x="2864680" y="3375076"/>
                <a:ext cx="12698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50%</a:t>
                </a:r>
                <a:endParaRPr lang="en-ID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5175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5A6CA8-9D86-9293-D58B-67FC7E6A8E4F}"/>
              </a:ext>
            </a:extLst>
          </p:cNvPr>
          <p:cNvSpPr txBox="1"/>
          <p:nvPr/>
        </p:nvSpPr>
        <p:spPr>
          <a:xfrm>
            <a:off x="1759177" y="2088689"/>
            <a:ext cx="8673646" cy="627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200">
                <a:solidFill>
                  <a:srgbClr val="4D5268"/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Lorem ipsum dolor sit amet, consectetuer adipiscing elit. Maecenas porttitor congue massa. Fusce posuere, magna sed pulvinar ultricies, purus lectus malesuada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libero,eros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quis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urna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D0B66CB-460E-1F6F-D02F-3A8F72B9BB71}"/>
              </a:ext>
            </a:extLst>
          </p:cNvPr>
          <p:cNvSpPr/>
          <p:nvPr/>
        </p:nvSpPr>
        <p:spPr>
          <a:xfrm>
            <a:off x="914400" y="3139366"/>
            <a:ext cx="10363200" cy="2510971"/>
          </a:xfrm>
          <a:prstGeom prst="roundRect">
            <a:avLst>
              <a:gd name="adj" fmla="val 14639"/>
            </a:avLst>
          </a:prstGeom>
          <a:solidFill>
            <a:schemeClr val="bg1"/>
          </a:solidFill>
          <a:ln w="6350">
            <a:noFill/>
          </a:ln>
          <a:effectLst>
            <a:outerShdw blurRad="812800" dist="4064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DE2DAC1-84AF-AB2C-70E5-459CAE0E38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7203987"/>
              </p:ext>
            </p:extLst>
          </p:nvPr>
        </p:nvGraphicFramePr>
        <p:xfrm>
          <a:off x="4215866" y="3356626"/>
          <a:ext cx="6852184" cy="207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55FCC536-8521-854D-EA68-CB914F2207D8}"/>
              </a:ext>
            </a:extLst>
          </p:cNvPr>
          <p:cNvSpPr/>
          <p:nvPr/>
        </p:nvSpPr>
        <p:spPr>
          <a:xfrm>
            <a:off x="1039785" y="3260830"/>
            <a:ext cx="2906573" cy="2268043"/>
          </a:xfrm>
          <a:prstGeom prst="round2SameRect">
            <a:avLst>
              <a:gd name="adj1" fmla="val 11783"/>
              <a:gd name="adj2" fmla="val 11364"/>
            </a:avLst>
          </a:prstGeom>
          <a:solidFill>
            <a:schemeClr val="accent1"/>
          </a:solidFill>
          <a:ln w="6350">
            <a:noFill/>
          </a:ln>
          <a:effectLst>
            <a:outerShdw blurRad="812800" dist="4064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3B17D-7223-224D-BD6E-162A6E1CAA09}"/>
              </a:ext>
            </a:extLst>
          </p:cNvPr>
          <p:cNvSpPr txBox="1"/>
          <p:nvPr/>
        </p:nvSpPr>
        <p:spPr>
          <a:xfrm>
            <a:off x="1465959" y="3650353"/>
            <a:ext cx="2054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latin typeface="+mj-lt"/>
                <a:cs typeface="Open Sans SemiBold" panose="020B0706030804020204" pitchFamily="34" charset="0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</a:rPr>
              <a:t>70%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BE2B0-552C-9D3D-8A0D-D3BB5DF9AE21}"/>
              </a:ext>
            </a:extLst>
          </p:cNvPr>
          <p:cNvSpPr txBox="1"/>
          <p:nvPr/>
        </p:nvSpPr>
        <p:spPr>
          <a:xfrm>
            <a:off x="1690608" y="4746823"/>
            <a:ext cx="1604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Value statistic</a:t>
            </a:r>
            <a:endParaRPr lang="en-ID" sz="16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323DAC-BC6A-386B-9584-B744F5A3B893}"/>
              </a:ext>
            </a:extLst>
          </p:cNvPr>
          <p:cNvSpPr txBox="1"/>
          <p:nvPr/>
        </p:nvSpPr>
        <p:spPr>
          <a:xfrm>
            <a:off x="2039144" y="1207663"/>
            <a:ext cx="8113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-110" dirty="0">
                <a:latin typeface="+mj-lt"/>
              </a:rPr>
              <a:t>Business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87250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859088E-2830-E61E-A68C-B44AA94A81D9}"/>
              </a:ext>
            </a:extLst>
          </p:cNvPr>
          <p:cNvGrpSpPr/>
          <p:nvPr/>
        </p:nvGrpSpPr>
        <p:grpSpPr>
          <a:xfrm>
            <a:off x="1524001" y="2368617"/>
            <a:ext cx="6404041" cy="3801499"/>
            <a:chOff x="1524001" y="2370699"/>
            <a:chExt cx="6404041" cy="3801499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BE9D158-4F8F-3B30-75B5-8830F839AC38}"/>
                </a:ext>
              </a:extLst>
            </p:cNvPr>
            <p:cNvSpPr/>
            <p:nvPr/>
          </p:nvSpPr>
          <p:spPr>
            <a:xfrm flipH="1">
              <a:off x="1524001" y="2370699"/>
              <a:ext cx="6404041" cy="3801499"/>
            </a:xfrm>
            <a:prstGeom prst="roundRect">
              <a:avLst>
                <a:gd name="adj" fmla="val 6282"/>
              </a:avLst>
            </a:prstGeom>
            <a:solidFill>
              <a:schemeClr val="bg1"/>
            </a:solidFill>
            <a:ln w="6350">
              <a:noFill/>
            </a:ln>
            <a:effectLst>
              <a:outerShdw blurRad="812800" dist="406400" dir="2700000" algn="tl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F40CFADC-0248-6BE4-D25C-4DA6F2ABA31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66898879"/>
                </p:ext>
              </p:extLst>
            </p:nvPr>
          </p:nvGraphicFramePr>
          <p:xfrm>
            <a:off x="1748222" y="2880235"/>
            <a:ext cx="5955598" cy="312039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3727882-8403-78B8-D391-CB9CB1442186}"/>
                </a:ext>
              </a:extLst>
            </p:cNvPr>
            <p:cNvSpPr txBox="1"/>
            <p:nvPr/>
          </p:nvSpPr>
          <p:spPr>
            <a:xfrm>
              <a:off x="3379652" y="2443388"/>
              <a:ext cx="2692738" cy="420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800" dirty="0">
                  <a:solidFill>
                    <a:schemeClr val="tx1"/>
                  </a:solidFill>
                  <a:latin typeface="+mj-lt"/>
                </a:rPr>
                <a:t>Basic market data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69177FB-97FE-8A4A-376C-385FA6219D58}"/>
              </a:ext>
            </a:extLst>
          </p:cNvPr>
          <p:cNvGrpSpPr/>
          <p:nvPr/>
        </p:nvGrpSpPr>
        <p:grpSpPr>
          <a:xfrm>
            <a:off x="8152395" y="687882"/>
            <a:ext cx="2606039" cy="1200329"/>
            <a:chOff x="8061959" y="919244"/>
            <a:chExt cx="2606039" cy="120032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CE07614-4A2E-28DF-2A27-9CA527CBF246}"/>
                </a:ext>
              </a:extLst>
            </p:cNvPr>
            <p:cNvSpPr/>
            <p:nvPr/>
          </p:nvSpPr>
          <p:spPr>
            <a:xfrm flipH="1">
              <a:off x="8061959" y="919244"/>
              <a:ext cx="2606039" cy="1200329"/>
            </a:xfrm>
            <a:prstGeom prst="roundRect">
              <a:avLst>
                <a:gd name="adj" fmla="val 17865"/>
              </a:avLst>
            </a:prstGeom>
            <a:solidFill>
              <a:schemeClr val="bg1"/>
            </a:solidFill>
            <a:ln w="6350">
              <a:noFill/>
            </a:ln>
            <a:effectLst>
              <a:outerShdw blurRad="812800" dist="406400" dir="2700000" algn="tl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D22A34-55C9-290A-E873-0B5970F57B20}"/>
                </a:ext>
              </a:extLst>
            </p:cNvPr>
            <p:cNvSpPr txBox="1"/>
            <p:nvPr/>
          </p:nvSpPr>
          <p:spPr>
            <a:xfrm>
              <a:off x="8798556" y="1091530"/>
              <a:ext cx="1132844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latin typeface="+mj-lt"/>
                  <a:cs typeface="Poppins" panose="00000500000000000000" pitchFamily="2" charset="0"/>
                </a:rPr>
                <a:t>Point 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01438F-7572-F5D4-5AE6-C7128A69B772}"/>
                </a:ext>
              </a:extLst>
            </p:cNvPr>
            <p:cNvSpPr txBox="1"/>
            <p:nvPr/>
          </p:nvSpPr>
          <p:spPr>
            <a:xfrm>
              <a:off x="8286178" y="1408027"/>
              <a:ext cx="2157600" cy="549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30000"/>
                </a:lnSpc>
                <a:defRPr sz="1200">
                  <a:solidFill>
                    <a:schemeClr val="bg1"/>
                  </a:solidFill>
                  <a:latin typeface="+mj-lt"/>
                  <a:cs typeface="Poppins" panose="00000500000000000000" pitchFamily="2" charset="0"/>
                </a:defRPr>
              </a:lvl1pPr>
            </a:lstStyle>
            <a:p>
              <a:r>
                <a:rPr lang="en-US" dirty="0">
                  <a:solidFill>
                    <a:schemeClr val="tx1"/>
                  </a:solidFill>
                  <a:latin typeface="+mn-lt"/>
                </a:rPr>
                <a:t>Lorem ipsum dolor sit </a:t>
              </a:r>
              <a:r>
                <a:rPr lang="en-US" dirty="0" err="1">
                  <a:solidFill>
                    <a:schemeClr val="tx1"/>
                  </a:solidFill>
                  <a:latin typeface="+mn-lt"/>
                </a:rPr>
                <a:t>amet</a:t>
              </a:r>
              <a:r>
                <a:rPr lang="en-US" dirty="0">
                  <a:solidFill>
                    <a:schemeClr val="tx1"/>
                  </a:solidFill>
                  <a:latin typeface="+mn-lt"/>
                </a:rPr>
                <a:t>, </a:t>
              </a:r>
              <a:r>
                <a:rPr lang="en-US" dirty="0" err="1">
                  <a:solidFill>
                    <a:schemeClr val="tx1"/>
                  </a:solidFill>
                  <a:latin typeface="+mn-lt"/>
                </a:rPr>
                <a:t>consectetuer</a:t>
              </a:r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F73966-18DB-87E6-8214-90B1F04287A5}"/>
              </a:ext>
            </a:extLst>
          </p:cNvPr>
          <p:cNvGrpSpPr/>
          <p:nvPr/>
        </p:nvGrpSpPr>
        <p:grpSpPr>
          <a:xfrm>
            <a:off x="8152395" y="2115184"/>
            <a:ext cx="2606039" cy="1200329"/>
            <a:chOff x="8061959" y="2270120"/>
            <a:chExt cx="2606039" cy="120032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0974BD2-8DFA-0F8D-7BB3-416B7DFD1876}"/>
                </a:ext>
              </a:extLst>
            </p:cNvPr>
            <p:cNvSpPr/>
            <p:nvPr/>
          </p:nvSpPr>
          <p:spPr>
            <a:xfrm flipH="1">
              <a:off x="8061959" y="2270120"/>
              <a:ext cx="2606039" cy="1200329"/>
            </a:xfrm>
            <a:prstGeom prst="roundRect">
              <a:avLst>
                <a:gd name="adj" fmla="val 16357"/>
              </a:avLst>
            </a:prstGeom>
            <a:solidFill>
              <a:schemeClr val="bg1"/>
            </a:solidFill>
            <a:ln w="6350">
              <a:noFill/>
            </a:ln>
            <a:effectLst>
              <a:outerShdw blurRad="812800" dist="406400" dir="2700000" algn="tl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2E24FF-6229-9923-9BF0-8E0B367C98E8}"/>
                </a:ext>
              </a:extLst>
            </p:cNvPr>
            <p:cNvSpPr txBox="1"/>
            <p:nvPr/>
          </p:nvSpPr>
          <p:spPr>
            <a:xfrm>
              <a:off x="8798556" y="2422654"/>
              <a:ext cx="1132844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latin typeface="+mj-lt"/>
                  <a:cs typeface="Poppins" panose="00000500000000000000" pitchFamily="2" charset="0"/>
                </a:rPr>
                <a:t>Point 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013DF2-1967-F062-29F0-0943E943BA1C}"/>
                </a:ext>
              </a:extLst>
            </p:cNvPr>
            <p:cNvSpPr txBox="1"/>
            <p:nvPr/>
          </p:nvSpPr>
          <p:spPr>
            <a:xfrm>
              <a:off x="8286178" y="2745198"/>
              <a:ext cx="2157600" cy="549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cs typeface="Poppins" panose="00000500000000000000" pitchFamily="2" charset="0"/>
                </a:rPr>
                <a:t>Lorem ipsum dolor sit amet, </a:t>
              </a:r>
              <a:r>
                <a:rPr lang="en-US" sz="1200" dirty="0" err="1">
                  <a:cs typeface="Poppins" panose="00000500000000000000" pitchFamily="2" charset="0"/>
                </a:rPr>
                <a:t>consectetuer</a:t>
              </a:r>
              <a:endParaRPr lang="en-US" sz="1200" dirty="0">
                <a:cs typeface="Poppins" panose="00000500000000000000" pitchFamily="2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6D0773-51BA-D0F8-4B45-9A063CC18C7F}"/>
              </a:ext>
            </a:extLst>
          </p:cNvPr>
          <p:cNvGrpSpPr/>
          <p:nvPr/>
        </p:nvGrpSpPr>
        <p:grpSpPr>
          <a:xfrm>
            <a:off x="8152395" y="3542486"/>
            <a:ext cx="2606039" cy="1200329"/>
            <a:chOff x="8061959" y="3620996"/>
            <a:chExt cx="2606039" cy="1200329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D640874-EA23-239F-17E1-2FFF85D8019C}"/>
                </a:ext>
              </a:extLst>
            </p:cNvPr>
            <p:cNvSpPr/>
            <p:nvPr/>
          </p:nvSpPr>
          <p:spPr>
            <a:xfrm>
              <a:off x="8061959" y="3620996"/>
              <a:ext cx="2606039" cy="1200329"/>
            </a:xfrm>
            <a:prstGeom prst="roundRect">
              <a:avLst>
                <a:gd name="adj" fmla="val 16357"/>
              </a:avLst>
            </a:prstGeom>
            <a:solidFill>
              <a:schemeClr val="accent1"/>
            </a:solidFill>
            <a:ln w="6350">
              <a:noFill/>
            </a:ln>
            <a:effectLst>
              <a:outerShdw blurRad="812800" dist="406400" dir="2700000" algn="tl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436C8D-1004-56F6-3188-33BABB2C9067}"/>
                </a:ext>
              </a:extLst>
            </p:cNvPr>
            <p:cNvSpPr txBox="1"/>
            <p:nvPr/>
          </p:nvSpPr>
          <p:spPr>
            <a:xfrm>
              <a:off x="8798556" y="3790276"/>
              <a:ext cx="1132844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solidFill>
                    <a:schemeClr val="bg1"/>
                  </a:solidFill>
                  <a:latin typeface="+mj-lt"/>
                  <a:cs typeface="Poppins" panose="00000500000000000000" pitchFamily="2" charset="0"/>
                </a:rPr>
                <a:t>Point 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C52F58-7993-73F1-E25F-4A40DFD5B3A3}"/>
                </a:ext>
              </a:extLst>
            </p:cNvPr>
            <p:cNvSpPr txBox="1"/>
            <p:nvPr/>
          </p:nvSpPr>
          <p:spPr>
            <a:xfrm>
              <a:off x="8286178" y="4111025"/>
              <a:ext cx="2157600" cy="549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30000"/>
                </a:lnSpc>
                <a:defRPr sz="1200">
                  <a:solidFill>
                    <a:schemeClr val="bg1"/>
                  </a:solidFill>
                  <a:latin typeface="+mj-lt"/>
                  <a:cs typeface="Poppins" panose="00000500000000000000" pitchFamily="2" charset="0"/>
                </a:defRPr>
              </a:lvl1pPr>
            </a:lstStyle>
            <a:p>
              <a:r>
                <a:rPr lang="en-US" dirty="0"/>
                <a:t>Lorem ipsum dolor sit amet, </a:t>
              </a:r>
              <a:r>
                <a:rPr lang="en-US" dirty="0" err="1"/>
                <a:t>consectetuer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AB557EA-45CC-0F4B-FA9D-7FC46BDF0317}"/>
              </a:ext>
            </a:extLst>
          </p:cNvPr>
          <p:cNvGrpSpPr/>
          <p:nvPr/>
        </p:nvGrpSpPr>
        <p:grpSpPr>
          <a:xfrm>
            <a:off x="8152395" y="4969789"/>
            <a:ext cx="2606039" cy="1200329"/>
            <a:chOff x="8061959" y="4971871"/>
            <a:chExt cx="2606039" cy="1200329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0090170-085A-EC08-E55E-E8DDE0D22B78}"/>
                </a:ext>
              </a:extLst>
            </p:cNvPr>
            <p:cNvSpPr/>
            <p:nvPr/>
          </p:nvSpPr>
          <p:spPr>
            <a:xfrm flipH="1">
              <a:off x="8061959" y="4971871"/>
              <a:ext cx="2606039" cy="1200329"/>
            </a:xfrm>
            <a:prstGeom prst="roundRect">
              <a:avLst>
                <a:gd name="adj" fmla="val 17865"/>
              </a:avLst>
            </a:prstGeom>
            <a:solidFill>
              <a:schemeClr val="bg1"/>
            </a:solidFill>
            <a:ln w="6350">
              <a:noFill/>
            </a:ln>
            <a:effectLst>
              <a:outerShdw blurRad="812800" dist="406400" dir="2700000" algn="tl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87BFA4-3764-D9D7-4605-F72B98417B8F}"/>
                </a:ext>
              </a:extLst>
            </p:cNvPr>
            <p:cNvSpPr txBox="1"/>
            <p:nvPr/>
          </p:nvSpPr>
          <p:spPr>
            <a:xfrm>
              <a:off x="8798556" y="5139649"/>
              <a:ext cx="1132844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latin typeface="+mj-lt"/>
                  <a:cs typeface="Poppins" panose="00000500000000000000" pitchFamily="2" charset="0"/>
                </a:rPr>
                <a:t>Point D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10E20C-8385-8708-8AAF-66E354B9BECE}"/>
                </a:ext>
              </a:extLst>
            </p:cNvPr>
            <p:cNvSpPr txBox="1"/>
            <p:nvPr/>
          </p:nvSpPr>
          <p:spPr>
            <a:xfrm>
              <a:off x="8286178" y="5453581"/>
              <a:ext cx="2157600" cy="549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30000"/>
                </a:lnSpc>
                <a:defRPr sz="1200">
                  <a:solidFill>
                    <a:schemeClr val="bg1"/>
                  </a:solidFill>
                  <a:latin typeface="+mj-lt"/>
                  <a:cs typeface="Poppins" panose="00000500000000000000" pitchFamily="2" charset="0"/>
                </a:defRPr>
              </a:lvl1pPr>
            </a:lstStyle>
            <a:p>
              <a:r>
                <a:rPr lang="en-US" dirty="0">
                  <a:solidFill>
                    <a:schemeClr val="tx1"/>
                  </a:solidFill>
                  <a:latin typeface="+mn-lt"/>
                </a:rPr>
                <a:t>Lorem ipsum dolor sit amet, </a:t>
              </a:r>
              <a:r>
                <a:rPr lang="en-US" dirty="0" err="1">
                  <a:solidFill>
                    <a:schemeClr val="tx1"/>
                  </a:solidFill>
                  <a:latin typeface="+mn-lt"/>
                </a:rPr>
                <a:t>consectetuer</a:t>
              </a:r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EB6D76C-83BC-2643-7756-33FAE681216E}"/>
              </a:ext>
            </a:extLst>
          </p:cNvPr>
          <p:cNvGrpSpPr/>
          <p:nvPr/>
        </p:nvGrpSpPr>
        <p:grpSpPr>
          <a:xfrm>
            <a:off x="1476602" y="690068"/>
            <a:ext cx="5446712" cy="1350807"/>
            <a:chOff x="1476602" y="688975"/>
            <a:chExt cx="5446712" cy="135080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58F20F-AC91-C8BB-75DE-52B771F06A73}"/>
                </a:ext>
              </a:extLst>
            </p:cNvPr>
            <p:cNvSpPr txBox="1"/>
            <p:nvPr/>
          </p:nvSpPr>
          <p:spPr>
            <a:xfrm>
              <a:off x="1476602" y="688975"/>
              <a:ext cx="54467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spc="-150" dirty="0">
                  <a:latin typeface="+mj-lt"/>
                  <a:cs typeface="Sora ExtraBold" pitchFamily="2" charset="0"/>
                </a:rPr>
                <a:t>Business Visualization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35D9069-3C1F-C6F4-3F32-453F7A3C6127}"/>
                </a:ext>
              </a:extLst>
            </p:cNvPr>
            <p:cNvSpPr txBox="1"/>
            <p:nvPr/>
          </p:nvSpPr>
          <p:spPr>
            <a:xfrm>
              <a:off x="1476602" y="1414354"/>
              <a:ext cx="4595788" cy="625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50000"/>
                </a:lnSpc>
                <a:defRPr sz="1200">
                  <a:solidFill>
                    <a:srgbClr val="4D5268"/>
                  </a:solidFill>
                  <a:latin typeface="Poppins" pitchFamily="2" charset="77"/>
                  <a:ea typeface="Roboto" panose="02000000000000000000" pitchFamily="2" charset="0"/>
                  <a:cs typeface="Poppins" pitchFamily="2" charset="77"/>
                </a:defRPr>
              </a:lvl1pPr>
            </a:lstStyle>
            <a:p>
              <a:pPr>
                <a:lnSpc>
                  <a:spcPct val="13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+mn-lt"/>
                </a:rPr>
                <a:t>Lorem ipsum dolor sit amet, consectetuer adipiscing elit. Maecenas porttitor congue massa. </a:t>
              </a:r>
              <a:r>
                <a:rPr lang="en-US" sz="1400" dirty="0" err="1">
                  <a:solidFill>
                    <a:schemeClr val="tx1"/>
                  </a:solidFill>
                  <a:latin typeface="+mn-lt"/>
                </a:rPr>
                <a:t>Fusce</a:t>
              </a:r>
              <a:endParaRPr lang="en-US" sz="1400" dirty="0">
                <a:solidFill>
                  <a:schemeClr val="tx1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789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1ADBBB"/>
      </a:accent1>
      <a:accent2>
        <a:srgbClr val="14A5ED"/>
      </a:accent2>
      <a:accent3>
        <a:srgbClr val="7F64FB"/>
      </a:accent3>
      <a:accent4>
        <a:srgbClr val="F33265"/>
      </a:accent4>
      <a:accent5>
        <a:srgbClr val="FFAF84"/>
      </a:accent5>
      <a:accent6>
        <a:srgbClr val="FF766C"/>
      </a:accent6>
      <a:hlink>
        <a:srgbClr val="0563C1"/>
      </a:hlink>
      <a:folHlink>
        <a:srgbClr val="954F72"/>
      </a:folHlink>
    </a:clrScheme>
    <a:fontScheme name="Custom 116">
      <a:majorFont>
        <a:latin typeface="Plus Jakarta Sans SemiBold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796</Words>
  <Application>Microsoft Office PowerPoint</Application>
  <PresentationFormat>Widescreen</PresentationFormat>
  <Paragraphs>250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Calibri</vt:lpstr>
      <vt:lpstr>Inter SemiBold</vt:lpstr>
      <vt:lpstr>Open Sans</vt:lpstr>
      <vt:lpstr>Plus Jakarta Sans SemiBold</vt:lpstr>
      <vt:lpstr>Poppins</vt:lpstr>
      <vt:lpstr>Poppins SemiBold</vt:lpstr>
      <vt:lpstr>Raleway</vt:lpstr>
      <vt:lpstr>Roboto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Afif Putra</dc:creator>
  <cp:lastModifiedBy>Sawda, Shabnam R</cp:lastModifiedBy>
  <cp:revision>6</cp:revision>
  <dcterms:created xsi:type="dcterms:W3CDTF">2024-02-23T12:13:07Z</dcterms:created>
  <dcterms:modified xsi:type="dcterms:W3CDTF">2024-11-29T23:30:24Z</dcterms:modified>
</cp:coreProperties>
</file>