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26" d="100"/>
          <a:sy n="26" d="100"/>
        </p:scale>
        <p:origin x="58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bnam Parveen" userId="7c44ae1bb2bf3884" providerId="LiveId" clId="{CF9072EE-C595-45BA-9EC1-FED7983F138F}"/>
    <pc:docChg chg="undo custSel modSld">
      <pc:chgData name="Shabnam Parveen" userId="7c44ae1bb2bf3884" providerId="LiveId" clId="{CF9072EE-C595-45BA-9EC1-FED7983F138F}" dt="2024-08-28T12:05:56.502" v="14" actId="1076"/>
      <pc:docMkLst>
        <pc:docMk/>
      </pc:docMkLst>
      <pc:sldChg chg="modNotesTx">
        <pc:chgData name="Shabnam Parveen" userId="7c44ae1bb2bf3884" providerId="LiveId" clId="{CF9072EE-C595-45BA-9EC1-FED7983F138F}" dt="2024-08-28T11:52:49.776" v="0" actId="20577"/>
        <pc:sldMkLst>
          <pc:docMk/>
          <pc:sldMk cId="0" sldId="258"/>
        </pc:sldMkLst>
      </pc:sldChg>
      <pc:sldChg chg="modNotesTx">
        <pc:chgData name="Shabnam Parveen" userId="7c44ae1bb2bf3884" providerId="LiveId" clId="{CF9072EE-C595-45BA-9EC1-FED7983F138F}" dt="2024-08-28T11:52:56.070" v="1" actId="20577"/>
        <pc:sldMkLst>
          <pc:docMk/>
          <pc:sldMk cId="0" sldId="259"/>
        </pc:sldMkLst>
      </pc:sldChg>
      <pc:sldChg chg="addSp delSp modSp mod">
        <pc:chgData name="Shabnam Parveen" userId="7c44ae1bb2bf3884" providerId="LiveId" clId="{CF9072EE-C595-45BA-9EC1-FED7983F138F}" dt="2024-08-28T12:05:56.502" v="14" actId="1076"/>
        <pc:sldMkLst>
          <pc:docMk/>
          <pc:sldMk cId="0" sldId="260"/>
        </pc:sldMkLst>
        <pc:spChg chg="mod">
          <ac:chgData name="Shabnam Parveen" userId="7c44ae1bb2bf3884" providerId="LiveId" clId="{CF9072EE-C595-45BA-9EC1-FED7983F138F}" dt="2024-08-28T12:05:07.935" v="10" actId="14100"/>
          <ac:spMkLst>
            <pc:docMk/>
            <pc:sldMk cId="0" sldId="260"/>
            <ac:spMk id="15" creationId="{00000000-0000-0000-0000-000000000000}"/>
          </ac:spMkLst>
        </pc:spChg>
        <pc:spChg chg="add del mod topLvl">
          <ac:chgData name="Shabnam Parveen" userId="7c44ae1bb2bf3884" providerId="LiveId" clId="{CF9072EE-C595-45BA-9EC1-FED7983F138F}" dt="2024-08-28T12:04:40.019" v="7" actId="21"/>
          <ac:spMkLst>
            <pc:docMk/>
            <pc:sldMk cId="0" sldId="260"/>
            <ac:spMk id="19" creationId="{00000000-0000-0000-0000-000000000000}"/>
          </ac:spMkLst>
        </pc:spChg>
        <pc:spChg chg="mod topLvl">
          <ac:chgData name="Shabnam Parveen" userId="7c44ae1bb2bf3884" providerId="LiveId" clId="{CF9072EE-C595-45BA-9EC1-FED7983F138F}" dt="2024-08-28T12:04:40.019" v="7" actId="21"/>
          <ac:spMkLst>
            <pc:docMk/>
            <pc:sldMk cId="0" sldId="260"/>
            <ac:spMk id="20" creationId="{00000000-0000-0000-0000-000000000000}"/>
          </ac:spMkLst>
        </pc:spChg>
        <pc:grpChg chg="add del">
          <ac:chgData name="Shabnam Parveen" userId="7c44ae1bb2bf3884" providerId="LiveId" clId="{CF9072EE-C595-45BA-9EC1-FED7983F138F}" dt="2024-08-28T12:04:40.019" v="7" actId="21"/>
          <ac:grpSpMkLst>
            <pc:docMk/>
            <pc:sldMk cId="0" sldId="260"/>
            <ac:grpSpMk id="18" creationId="{00000000-0000-0000-0000-000000000000}"/>
          </ac:grpSpMkLst>
        </pc:grpChg>
        <pc:grpChg chg="add del mod">
          <ac:chgData name="Shabnam Parveen" userId="7c44ae1bb2bf3884" providerId="LiveId" clId="{CF9072EE-C595-45BA-9EC1-FED7983F138F}" dt="2024-08-28T12:05:56.502" v="14" actId="1076"/>
          <ac:grpSpMkLst>
            <pc:docMk/>
            <pc:sldMk cId="0" sldId="260"/>
            <ac:grpSpMk id="23" creationId="{00000000-0000-0000-0000-000000000000}"/>
          </ac:grpSpMkLst>
        </pc:grpChg>
        <pc:grpChg chg="add del mod">
          <ac:chgData name="Shabnam Parveen" userId="7c44ae1bb2bf3884" providerId="LiveId" clId="{CF9072EE-C595-45BA-9EC1-FED7983F138F}" dt="2024-08-28T12:05:52.328" v="13" actId="21"/>
          <ac:grpSpMkLst>
            <pc:docMk/>
            <pc:sldMk cId="0" sldId="260"/>
            <ac:grpSpMk id="28" creationId="{00000000-0000-0000-0000-000000000000}"/>
          </ac:grpSpMkLst>
        </pc:gr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bn\Downloads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bn\Downloads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Most</a:t>
            </a:r>
            <a:r>
              <a:rPr lang="en-US" baseline="0"/>
              <a:t> popular categories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91506774454587"/>
          <c:y val="0.13264284234836485"/>
          <c:w val="0.85601288265555286"/>
          <c:h val="0.716752134407715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Sheet1!$A$1:$A$5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61-49CD-8CD0-6F3B0ED9DBC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54401263"/>
        <c:axId val="754400783"/>
      </c:barChart>
      <c:catAx>
        <c:axId val="754401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400783"/>
        <c:crosses val="autoZero"/>
        <c:auto val="1"/>
        <c:lblAlgn val="ctr"/>
        <c:lblOffset val="100"/>
        <c:noMultiLvlLbl val="0"/>
      </c:catAx>
      <c:valAx>
        <c:axId val="75440078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54401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content</a:t>
            </a:r>
            <a:r>
              <a:rPr lang="en-US" baseline="0"/>
              <a:t> sentiments 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Sheet2!$C$2:$C$5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Sheet2!$D$2:$D$5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DA-4E85-8F19-331E374A40CB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Sheet2!$C$2:$C$5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Sheet2!$E$2:$E$5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DA-4E85-8F19-331E374A40CB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Sheet2!$C$2:$C$5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Sheet2!$F$2:$F$5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DA-4E85-8F19-331E374A40CB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Sheet2!$C$2:$C$5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Sheet2!$G$2:$G$5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5DA-4E85-8F19-331E374A40C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02272079"/>
        <c:axId val="702273039"/>
      </c:barChart>
      <c:catAx>
        <c:axId val="702272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273039"/>
        <c:crosses val="autoZero"/>
        <c:auto val="1"/>
        <c:lblAlgn val="ctr"/>
        <c:lblOffset val="100"/>
        <c:noMultiLvlLbl val="0"/>
      </c:catAx>
      <c:valAx>
        <c:axId val="7022730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272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Data understandings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Data Cleaning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Data Modelling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Data Analysis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7.jpe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518412"/>
            <a:ext cx="5917225" cy="2847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 err="1">
                <a:solidFill>
                  <a:srgbClr val="FFFFFF"/>
                </a:solidFill>
                <a:latin typeface="Graphik Regular" panose="020B0503030202060203" pitchFamily="34" charset="0"/>
              </a:rPr>
              <a:t>Bazz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7144470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1020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. There are a total of 16 distinct content categories.</a:t>
              </a:r>
            </a:p>
            <a:p>
              <a:pPr>
                <a:lnSpc>
                  <a:spcPts val="2940"/>
                </a:lnSpc>
              </a:pPr>
              <a:r>
                <a:rPr lang="en-US" sz="21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Out of which Animal and Science categories are the most popular one.</a:t>
              </a:r>
            </a:p>
            <a:p>
              <a:pPr>
                <a:lnSpc>
                  <a:spcPts val="2940"/>
                </a:lnSpc>
              </a:pPr>
              <a:r>
                <a:rPr lang="en-US" sz="21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· 4 type of content - Photo, Video, Gif and Audio,</a:t>
              </a:r>
            </a:p>
            <a:p>
              <a:pPr>
                <a:lnSpc>
                  <a:spcPts val="2940"/>
                </a:lnSpc>
              </a:pPr>
              <a:r>
                <a:rPr lang="en-US" sz="21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. Out of which people prefer photo and video.</a:t>
              </a:r>
            </a:p>
            <a:p>
              <a:pPr>
                <a:lnSpc>
                  <a:spcPts val="2940"/>
                </a:lnSpc>
              </a:pPr>
              <a:r>
                <a:rPr lang="en-US" sz="21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. May month has the highest number of posts.</a:t>
              </a:r>
            </a:p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940"/>
                </a:lnSpc>
              </a:pPr>
              <a:r>
                <a:rPr lang="en-US" sz="21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Conclusion</a:t>
              </a:r>
            </a:p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940"/>
                </a:lnSpc>
              </a:pPr>
              <a:r>
                <a:rPr lang="en-US" sz="21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. Should focus more on the top 5categories that's animal, technology,</a:t>
              </a:r>
            </a:p>
            <a:p>
              <a:pPr>
                <a:lnSpc>
                  <a:spcPts val="2940"/>
                </a:lnSpc>
              </a:pPr>
              <a:r>
                <a:rPr lang="en-US" sz="21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science, healthy eating and food.</a:t>
              </a:r>
            </a:p>
            <a:p>
              <a:pPr>
                <a:lnSpc>
                  <a:spcPts val="2940"/>
                </a:lnSpc>
              </a:pPr>
              <a:r>
                <a:rPr lang="en-US" sz="21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· create campaign to specifically target those audiences</a:t>
              </a:r>
            </a:p>
            <a:p>
              <a:pPr>
                <a:lnSpc>
                  <a:spcPts val="2940"/>
                </a:lnSpc>
              </a:pPr>
              <a:r>
                <a:rPr lang="en-US" sz="21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· Need to maximize in the month of January, may and august as they number of posts in these months are the highest</a:t>
              </a: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545404" y="1562100"/>
            <a:ext cx="11141033" cy="73152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198546-119D-D718-A057-2B8F2313D368}"/>
              </a:ext>
            </a:extLst>
          </p:cNvPr>
          <p:cNvSpPr/>
          <p:nvPr/>
        </p:nvSpPr>
        <p:spPr>
          <a:xfrm>
            <a:off x="8499198" y="1909667"/>
            <a:ext cx="7805755" cy="6729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dirty="0"/>
              <a:t>Social buzz is a fast growing technology unicorn that need to adapt quickly to it’s global scale.</a:t>
            </a:r>
          </a:p>
          <a:p>
            <a:pPr lvl="0"/>
            <a:r>
              <a:rPr lang="en-US" sz="2800" dirty="0"/>
              <a:t>Accenture has begun a 3 month POC focusing on these tasks: </a:t>
            </a:r>
          </a:p>
          <a:p>
            <a:pPr lvl="0"/>
            <a:endParaRPr lang="en-US" sz="2800" dirty="0"/>
          </a:p>
          <a:p>
            <a:pPr marL="228600" lvl="0" indent="-228600">
              <a:buAutoNum type="arabicPeriod"/>
            </a:pPr>
            <a:r>
              <a:rPr lang="en-US" sz="2800" dirty="0"/>
              <a:t>An audit of social buss’s big practice </a:t>
            </a:r>
          </a:p>
          <a:p>
            <a:pPr marL="228600" lvl="0" indent="-228600">
              <a:buAutoNum type="arabicPeriod"/>
            </a:pPr>
            <a:r>
              <a:rPr lang="en-US" sz="2800" dirty="0"/>
              <a:t>Recommendation for a successful IPO</a:t>
            </a:r>
          </a:p>
          <a:p>
            <a:pPr marL="228600" lvl="0" indent="-228600">
              <a:buAutoNum type="arabicPeriod"/>
            </a:pPr>
            <a:r>
              <a:rPr lang="en-US" sz="2800" dirty="0"/>
              <a:t>Analysis to find social buzz’s top 5 most popular categories of content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AutoShape 6">
            <a:extLst>
              <a:ext uri="{FF2B5EF4-FFF2-40B4-BE49-F238E27FC236}">
                <a16:creationId xmlns:a16="http://schemas.microsoft.com/office/drawing/2014/main" id="{5A252E52-9D6A-BAA3-C199-8EE539B6C869}"/>
              </a:ext>
            </a:extLst>
          </p:cNvPr>
          <p:cNvSpPr/>
          <p:nvPr/>
        </p:nvSpPr>
        <p:spPr>
          <a:xfrm>
            <a:off x="2736853" y="4554855"/>
            <a:ext cx="6890201" cy="5732145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pPr lvl="0"/>
            <a:r>
              <a:rPr lang="en-US" sz="3600" dirty="0">
                <a:solidFill>
                  <a:schemeClr val="bg1"/>
                </a:solidFill>
              </a:rPr>
              <a:t>Over 100000 posts per day</a:t>
            </a:r>
          </a:p>
          <a:p>
            <a:pPr lvl="0"/>
            <a:endParaRPr lang="en-US" sz="3600" dirty="0">
              <a:solidFill>
                <a:schemeClr val="bg1"/>
              </a:solidFill>
            </a:endParaRPr>
          </a:p>
          <a:p>
            <a:pPr lvl="0"/>
            <a:r>
              <a:rPr lang="en-US" sz="3600" dirty="0">
                <a:solidFill>
                  <a:schemeClr val="bg1"/>
                </a:solidFill>
              </a:rPr>
              <a:t>36,500,000 pieces of content per year!</a:t>
            </a:r>
          </a:p>
          <a:p>
            <a:pPr lvl="0"/>
            <a:endParaRPr lang="en-US" sz="3200" dirty="0">
              <a:solidFill>
                <a:schemeClr val="bg1"/>
              </a:solidFill>
            </a:endParaRPr>
          </a:p>
          <a:p>
            <a:pPr lvl="0"/>
            <a:endParaRPr lang="en-US" sz="2800" dirty="0">
              <a:solidFill>
                <a:schemeClr val="bg1"/>
              </a:solidFill>
            </a:endParaRPr>
          </a:p>
          <a:p>
            <a:pPr lvl="0"/>
            <a:r>
              <a:rPr lang="en-US" sz="28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pPr lvl="0"/>
            <a:endParaRPr lang="en-US" sz="2800" u="sng" dirty="0">
              <a:solidFill>
                <a:schemeClr val="bg1"/>
              </a:solidFill>
            </a:endParaRPr>
          </a:p>
          <a:p>
            <a:pPr lvl="0"/>
            <a:r>
              <a:rPr lang="en-US" sz="2800" u="sng" dirty="0">
                <a:solidFill>
                  <a:schemeClr val="bg1"/>
                </a:solidFill>
              </a:rPr>
              <a:t>Analysis to find social buzz’s top 5 most popular </a:t>
            </a:r>
          </a:p>
          <a:p>
            <a:pPr lvl="0"/>
            <a:r>
              <a:rPr lang="en-US" sz="2800" u="sng" dirty="0">
                <a:solidFill>
                  <a:schemeClr val="bg1"/>
                </a:solidFill>
              </a:rPr>
              <a:t>Categories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13981007" y="1270732"/>
            <a:ext cx="4004165" cy="888634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lvl="0"/>
            <a:r>
              <a:rPr lang="en-US" sz="3200" b="1" dirty="0"/>
              <a:t>Marcus </a:t>
            </a:r>
            <a:r>
              <a:rPr lang="en-US" sz="3200" b="1" dirty="0" err="1"/>
              <a:t>Rompton</a:t>
            </a:r>
            <a:endParaRPr lang="en-US" sz="3200" b="1" dirty="0"/>
          </a:p>
          <a:p>
            <a:pPr lvl="0"/>
            <a:r>
              <a:rPr lang="en-US" sz="3200" dirty="0"/>
              <a:t>Senior </a:t>
            </a:r>
            <a:r>
              <a:rPr lang="en-US" sz="3200" dirty="0" err="1"/>
              <a:t>Priniple</a:t>
            </a:r>
            <a:endParaRPr lang="en-US" sz="3200" dirty="0"/>
          </a:p>
          <a:p>
            <a:pPr lvl="0"/>
            <a:endParaRPr lang="en-US" sz="3200" dirty="0"/>
          </a:p>
          <a:p>
            <a:pPr lvl="0"/>
            <a:endParaRPr lang="en-US" sz="3200" dirty="0"/>
          </a:p>
          <a:p>
            <a:pPr lvl="0"/>
            <a:endParaRPr lang="en-US" sz="3200" dirty="0"/>
          </a:p>
          <a:p>
            <a:pPr lvl="0"/>
            <a:endParaRPr lang="en-US" sz="3200" dirty="0"/>
          </a:p>
          <a:p>
            <a:pPr lvl="0"/>
            <a:endParaRPr lang="en-US" sz="3200" dirty="0"/>
          </a:p>
          <a:p>
            <a:pPr lvl="0"/>
            <a:endParaRPr lang="en-US" sz="3200" dirty="0"/>
          </a:p>
          <a:p>
            <a:pPr lvl="0"/>
            <a:endParaRPr lang="en-US" sz="3200" dirty="0"/>
          </a:p>
          <a:p>
            <a:pPr lvl="0"/>
            <a:endParaRPr lang="en-US" sz="3200" dirty="0"/>
          </a:p>
          <a:p>
            <a:pPr lvl="0"/>
            <a:endParaRPr lang="en-US" sz="3200" dirty="0"/>
          </a:p>
          <a:p>
            <a:pPr lvl="0"/>
            <a:endParaRPr lang="en-US" sz="3200" dirty="0"/>
          </a:p>
          <a:p>
            <a:pPr lvl="0"/>
            <a:endParaRPr lang="en-US" sz="3200" dirty="0"/>
          </a:p>
          <a:p>
            <a:pPr lvl="0"/>
            <a:endParaRPr lang="en-US" sz="3200" dirty="0"/>
          </a:p>
          <a:p>
            <a:pPr lvl="0"/>
            <a:endParaRPr lang="en-US" sz="3200" dirty="0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1515" y="1050857"/>
            <a:ext cx="2187334" cy="2123082"/>
            <a:chOff x="-23042" y="66270"/>
            <a:chExt cx="6542158" cy="6349987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614283" y="115065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468936" y="7764340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291121" y="8004215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0BBF35-E97A-4D2E-1FB9-F02A28E34C3E}"/>
              </a:ext>
            </a:extLst>
          </p:cNvPr>
          <p:cNvSpPr/>
          <p:nvPr/>
        </p:nvSpPr>
        <p:spPr>
          <a:xfrm>
            <a:off x="4604490" y="877261"/>
            <a:ext cx="9284286" cy="1358478"/>
          </a:xfrm>
          <a:prstGeom prst="rect">
            <a:avLst/>
          </a:prstGeom>
          <a:solidFill>
            <a:srgbClr val="A100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54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781B06-F6C3-3D77-1F69-3AE809AA221F}"/>
              </a:ext>
            </a:extLst>
          </p:cNvPr>
          <p:cNvSpPr/>
          <p:nvPr/>
        </p:nvSpPr>
        <p:spPr>
          <a:xfrm>
            <a:off x="6037642" y="2508662"/>
            <a:ext cx="9284286" cy="1358478"/>
          </a:xfrm>
          <a:prstGeom prst="rect">
            <a:avLst/>
          </a:prstGeom>
          <a:solidFill>
            <a:srgbClr val="A100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5400" dirty="0">
                <a:solidFill>
                  <a:schemeClr val="bg1"/>
                </a:solidFill>
              </a:rPr>
              <a:t>Data Cleaning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F928D1-823F-612F-852D-314248ACD35E}"/>
              </a:ext>
            </a:extLst>
          </p:cNvPr>
          <p:cNvSpPr/>
          <p:nvPr/>
        </p:nvSpPr>
        <p:spPr>
          <a:xfrm>
            <a:off x="7626237" y="4195793"/>
            <a:ext cx="9284286" cy="1358478"/>
          </a:xfrm>
          <a:prstGeom prst="rect">
            <a:avLst/>
          </a:prstGeom>
          <a:solidFill>
            <a:srgbClr val="A100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54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F1990C-B30F-0DB9-E3C8-4AF5D8191224}"/>
              </a:ext>
            </a:extLst>
          </p:cNvPr>
          <p:cNvSpPr/>
          <p:nvPr/>
        </p:nvSpPr>
        <p:spPr>
          <a:xfrm>
            <a:off x="9430170" y="5823527"/>
            <a:ext cx="7880193" cy="1358478"/>
          </a:xfrm>
          <a:prstGeom prst="rect">
            <a:avLst/>
          </a:prstGeom>
          <a:solidFill>
            <a:srgbClr val="A100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54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16A9831-8E9C-90A5-3278-64EA139597D4}"/>
              </a:ext>
            </a:extLst>
          </p:cNvPr>
          <p:cNvSpPr/>
          <p:nvPr/>
        </p:nvSpPr>
        <p:spPr>
          <a:xfrm>
            <a:off x="11323899" y="7800016"/>
            <a:ext cx="6763958" cy="1358478"/>
          </a:xfrm>
          <a:prstGeom prst="rect">
            <a:avLst/>
          </a:prstGeom>
          <a:solidFill>
            <a:srgbClr val="A100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54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26BF57-74EB-05D4-B255-2829E376A2A8}"/>
              </a:ext>
            </a:extLst>
          </p:cNvPr>
          <p:cNvSpPr txBox="1"/>
          <p:nvPr/>
        </p:nvSpPr>
        <p:spPr>
          <a:xfrm rot="10800000" flipH="1" flipV="1">
            <a:off x="2686015" y="5635270"/>
            <a:ext cx="391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unique categories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E268FB-286F-31A0-AF59-1930272982A6}"/>
              </a:ext>
            </a:extLst>
          </p:cNvPr>
          <p:cNvSpPr txBox="1"/>
          <p:nvPr/>
        </p:nvSpPr>
        <p:spPr>
          <a:xfrm rot="10800000" flipH="1" flipV="1">
            <a:off x="7714306" y="5939111"/>
            <a:ext cx="539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 most favorite category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1C9D87-B2EE-08E5-0855-A65867CD2C65}"/>
              </a:ext>
            </a:extLst>
          </p:cNvPr>
          <p:cNvSpPr txBox="1"/>
          <p:nvPr/>
        </p:nvSpPr>
        <p:spPr>
          <a:xfrm rot="10800000" flipH="1" flipV="1">
            <a:off x="13300627" y="5767245"/>
            <a:ext cx="391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1May with most number of post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BD7B1769-4102-094C-E552-6F3B725408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856663"/>
              </p:ext>
            </p:extLst>
          </p:nvPr>
        </p:nvGraphicFramePr>
        <p:xfrm>
          <a:off x="2386483" y="2857500"/>
          <a:ext cx="12472517" cy="6556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6FE0AAD5-B9B0-22FA-4B76-4A66F69CDA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8366067"/>
              </p:ext>
            </p:extLst>
          </p:nvPr>
        </p:nvGraphicFramePr>
        <p:xfrm>
          <a:off x="2824655" y="1685151"/>
          <a:ext cx="13939345" cy="6902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296</Words>
  <Application>Microsoft Office PowerPoint</Application>
  <PresentationFormat>Custom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Graphik Regular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Shabnam Parveen</cp:lastModifiedBy>
  <cp:revision>9</cp:revision>
  <dcterms:created xsi:type="dcterms:W3CDTF">2006-08-16T00:00:00Z</dcterms:created>
  <dcterms:modified xsi:type="dcterms:W3CDTF">2024-08-28T12:06:08Z</dcterms:modified>
  <dc:identifier>DAEhDyfaYKE</dc:identifier>
</cp:coreProperties>
</file>