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25"/>
  </p:notesMasterIdLst>
  <p:sldIdLst>
    <p:sldId id="256" r:id="rId2"/>
    <p:sldId id="279" r:id="rId3"/>
    <p:sldId id="277" r:id="rId4"/>
    <p:sldId id="282" r:id="rId5"/>
    <p:sldId id="284" r:id="rId6"/>
    <p:sldId id="287" r:id="rId7"/>
    <p:sldId id="288" r:id="rId8"/>
    <p:sldId id="285" r:id="rId9"/>
    <p:sldId id="289" r:id="rId10"/>
    <p:sldId id="262" r:id="rId11"/>
    <p:sldId id="260" r:id="rId12"/>
    <p:sldId id="271" r:id="rId13"/>
    <p:sldId id="273" r:id="rId14"/>
    <p:sldId id="274" r:id="rId15"/>
    <p:sldId id="272" r:id="rId16"/>
    <p:sldId id="270" r:id="rId17"/>
    <p:sldId id="286" r:id="rId18"/>
    <p:sldId id="264" r:id="rId19"/>
    <p:sldId id="257" r:id="rId20"/>
    <p:sldId id="258" r:id="rId21"/>
    <p:sldId id="265" r:id="rId22"/>
    <p:sldId id="276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bbir" initials="S" lastIdx="1" clrIdx="0">
    <p:extLst>
      <p:ext uri="{19B8F6BF-5375-455C-9EA6-DF929625EA0E}">
        <p15:presenceInfo xmlns:p15="http://schemas.microsoft.com/office/powerpoint/2012/main" userId="b5afe6880bab87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4" autoAdjust="0"/>
    <p:restoredTop sz="49899" autoAdjust="0"/>
  </p:normalViewPr>
  <p:slideViewPr>
    <p:cSldViewPr>
      <p:cViewPr varScale="1">
        <p:scale>
          <a:sx n="66" d="100"/>
          <a:sy n="66" d="100"/>
        </p:scale>
        <p:origin x="3018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F6EA4-B94B-47FD-B86D-056BF29D0E56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DD75A-573C-43B2-B218-096A798DD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1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have been an engineer for number of years and I have not been able to figure out how my application performs along with other applications in a datacenter.</a:t>
            </a:r>
          </a:p>
          <a:p>
            <a:r>
              <a:rPr lang="en-US" baseline="0" dirty="0" smtClean="0"/>
              <a:t>I present to you Hawkeye, which is a performance monitoring solution for datacenters and an answer to my problem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DD75A-573C-43B2-B218-096A798DD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59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DD75A-573C-43B2-B218-096A798DD9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10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dirty="0" err="1" smtClean="0"/>
              <a:t>hawkeye</a:t>
            </a:r>
            <a:r>
              <a:rPr lang="en-US" dirty="0" smtClean="0"/>
              <a:t> do?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DD75A-573C-43B2-B218-096A798DD9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22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you know</a:t>
            </a:r>
            <a:r>
              <a:rPr lang="en-US" baseline="0" dirty="0" smtClean="0"/>
              <a:t> systems talk to each other by sending TCP/IP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DD75A-573C-43B2-B218-096A798DD9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2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</a:t>
            </a:r>
            <a:r>
              <a:rPr lang="en-US" baseline="0" dirty="0" smtClean="0"/>
              <a:t> think about it, that packet is generated for a stack of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DD75A-573C-43B2-B218-096A798DD9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04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small module sits at NIC and sends an event out to Hawkeye when a packet is sent out</a:t>
            </a:r>
          </a:p>
          <a:p>
            <a:r>
              <a:rPr lang="en-US" baseline="0" dirty="0" smtClean="0"/>
              <a:t>This is done for every outbound packet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DD75A-573C-43B2-B218-096A798DD9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38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Hawkeye calculates throughput every second and maintains an hourly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DD75A-573C-43B2-B218-096A798DD9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79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Compares now value with history summary and sends alerts if an anomaly is detected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DD75A-573C-43B2-B218-096A798DD9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50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computers in datacenter are continuously sending packets to Hawkeye</a:t>
            </a:r>
          </a:p>
          <a:p>
            <a:r>
              <a:rPr lang="en-US" baseline="0" dirty="0" smtClean="0"/>
              <a:t>Hawkeye is continuously calculating throughput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DD75A-573C-43B2-B218-096A798DD9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8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to backup section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DD75A-573C-43B2-B218-096A798DD9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59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D8F15D-089B-4A9B-8F74-AA886A53805E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9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6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D8F15D-089B-4A9B-8F74-AA886A53805E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8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D8F15D-089B-4A9B-8F74-AA886A53805E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0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3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7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8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D8F15D-089B-4A9B-8F74-AA886A53805E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9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1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D8F15D-089B-4A9B-8F74-AA886A53805E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11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38201"/>
            <a:ext cx="6858000" cy="990599"/>
          </a:xfrm>
          <a:noFill/>
        </p:spPr>
        <p:txBody>
          <a:bodyPr>
            <a:normAutofit fontScale="90000"/>
          </a:bodyPr>
          <a:lstStyle/>
          <a:p>
            <a:r>
              <a:rPr lang="en-US" sz="5300" b="1" dirty="0" smtClean="0">
                <a:solidFill>
                  <a:schemeClr val="accent2">
                    <a:lumMod val="50000"/>
                  </a:schemeClr>
                </a:solidFill>
              </a:rPr>
              <a:t>Hawkeye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200" b="1" dirty="0" smtClean="0">
                <a:solidFill>
                  <a:schemeClr val="accent2">
                    <a:lumMod val="50000"/>
                  </a:schemeClr>
                </a:solidFill>
              </a:rPr>
              <a:t>Performance Monitoring for Data Centers</a:t>
            </a:r>
            <a:endParaRPr lang="en-US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5426" y="5486400"/>
            <a:ext cx="6858000" cy="685800"/>
          </a:xfrm>
        </p:spPr>
        <p:txBody>
          <a:bodyPr>
            <a:normAutofit fontScale="32500" lnSpcReduction="20000"/>
          </a:bodyPr>
          <a:lstStyle/>
          <a:p>
            <a:r>
              <a:rPr lang="en-US" sz="5500" dirty="0" smtClean="0">
                <a:solidFill>
                  <a:schemeClr val="accent2">
                    <a:lumMod val="50000"/>
                  </a:schemeClr>
                </a:solidFill>
              </a:rPr>
              <a:t>Shabbir Suterwala</a:t>
            </a:r>
          </a:p>
          <a:p>
            <a:r>
              <a:rPr lang="en-US" sz="5500" dirty="0" smtClean="0">
                <a:solidFill>
                  <a:schemeClr val="accent2">
                    <a:lumMod val="50000"/>
                  </a:schemeClr>
                </a:solidFill>
              </a:rPr>
              <a:t>Insight DE Fellow</a:t>
            </a:r>
            <a:endParaRPr lang="en-US" sz="55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8288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99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noFill/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Data – 5TB / day</a:t>
            </a:r>
            <a:endParaRPr 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16476"/>
            <a:ext cx="8839200" cy="5160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HawkeyeEvent</a:t>
            </a:r>
            <a:r>
              <a:rPr lang="en-US" sz="2000" dirty="0" smtClean="0"/>
              <a:t>: {</a:t>
            </a:r>
          </a:p>
          <a:p>
            <a:pPr marL="342900" lvl="1" indent="0">
              <a:buNone/>
            </a:pPr>
            <a:r>
              <a:rPr lang="en-US" sz="2000" dirty="0" err="1" smtClean="0"/>
              <a:t>tsIn</a:t>
            </a:r>
            <a:r>
              <a:rPr lang="en-US" sz="2000" dirty="0" smtClean="0"/>
              <a:t>: 		1453407175613828</a:t>
            </a:r>
            <a:r>
              <a:rPr lang="en-US" sz="2000" dirty="0"/>
              <a:t>, </a:t>
            </a:r>
            <a:r>
              <a:rPr lang="en-US" sz="2000" dirty="0" smtClean="0"/>
              <a:t> 		</a:t>
            </a:r>
            <a:r>
              <a:rPr lang="en-US" sz="2000" dirty="0" err="1" smtClean="0"/>
              <a:t>tsOut</a:t>
            </a:r>
            <a:r>
              <a:rPr lang="en-US" sz="2000" dirty="0" smtClean="0"/>
              <a:t>: 	1453407175614662,</a:t>
            </a:r>
          </a:p>
          <a:p>
            <a:pPr marL="342900" lvl="1" indent="0">
              <a:buNone/>
            </a:pPr>
            <a:r>
              <a:rPr lang="en-US" sz="2000" dirty="0" err="1" smtClean="0"/>
              <a:t>packetID</a:t>
            </a:r>
            <a:r>
              <a:rPr lang="en-US" sz="2000" dirty="0" smtClean="0"/>
              <a:t>:	"PACKET19083“,</a:t>
            </a:r>
            <a:endParaRPr lang="en-US" sz="2000" dirty="0"/>
          </a:p>
          <a:p>
            <a:pPr marL="342900" lvl="1" indent="0">
              <a:buNone/>
            </a:pPr>
            <a:r>
              <a:rPr lang="en-US" sz="2000" dirty="0" err="1" smtClean="0"/>
              <a:t>monitorGroup</a:t>
            </a:r>
            <a:r>
              <a:rPr lang="en-US" sz="2000" dirty="0" smtClean="0"/>
              <a:t>: [ </a:t>
            </a:r>
            <a:endParaRPr lang="en-US" sz="2000" dirty="0"/>
          </a:p>
          <a:p>
            <a:pPr marL="612900" lvl="2" indent="0">
              <a:buNone/>
            </a:pPr>
            <a:r>
              <a:rPr lang="en-US" sz="1800" dirty="0" smtClean="0"/>
              <a:t>	</a:t>
            </a:r>
            <a:r>
              <a:rPr lang="en-US" sz="1800" dirty="0"/>
              <a:t>{</a:t>
            </a:r>
            <a:r>
              <a:rPr lang="en-US" sz="1800" dirty="0" smtClean="0"/>
              <a:t>type:  “</a:t>
            </a:r>
            <a:r>
              <a:rPr lang="en-US" sz="1800" dirty="0"/>
              <a:t>T”, </a:t>
            </a:r>
            <a:r>
              <a:rPr lang="en-US" sz="1800" dirty="0" smtClean="0"/>
              <a:t>	subgroup: “</a:t>
            </a:r>
            <a:r>
              <a:rPr lang="en-US" sz="1800" dirty="0" err="1" smtClean="0"/>
              <a:t>AppType</a:t>
            </a:r>
            <a:r>
              <a:rPr lang="en-US" sz="1800" dirty="0" smtClean="0"/>
              <a:t>“, </a:t>
            </a:r>
            <a:r>
              <a:rPr lang="en-US" sz="1800" dirty="0"/>
              <a:t>	</a:t>
            </a:r>
            <a:r>
              <a:rPr lang="en-US" sz="1800" dirty="0" smtClean="0"/>
              <a:t>id: “App</a:t>
            </a:r>
            <a:r>
              <a:rPr lang="en-US" sz="1800" dirty="0"/>
              <a:t>“, </a:t>
            </a:r>
            <a:r>
              <a:rPr lang="en-US" sz="1800" dirty="0" smtClean="0"/>
              <a:t>			power: 6}, </a:t>
            </a:r>
            <a:endParaRPr lang="en-US" sz="1800" dirty="0"/>
          </a:p>
          <a:p>
            <a:pPr marL="612900" lvl="2" indent="0">
              <a:buNone/>
            </a:pPr>
            <a:r>
              <a:rPr lang="en-US" sz="1800" dirty="0" smtClean="0"/>
              <a:t>	{type:  “I”, 	subgroup: "</a:t>
            </a:r>
            <a:r>
              <a:rPr lang="en-US" sz="1800" dirty="0" err="1" smtClean="0"/>
              <a:t>AppID</a:t>
            </a:r>
            <a:r>
              <a:rPr lang="en-US" sz="1800" dirty="0" smtClean="0"/>
              <a:t>“, </a:t>
            </a:r>
            <a:r>
              <a:rPr lang="en-US" sz="1800" dirty="0"/>
              <a:t>	</a:t>
            </a:r>
            <a:r>
              <a:rPr lang="en-US" sz="1800" dirty="0" smtClean="0"/>
              <a:t>	id: "Hawkeye</a:t>
            </a:r>
            <a:r>
              <a:rPr lang="en-US" sz="1800" dirty="0"/>
              <a:t>“, </a:t>
            </a:r>
            <a:r>
              <a:rPr lang="en-US" sz="1800" dirty="0" smtClean="0"/>
              <a:t>		power</a:t>
            </a:r>
            <a:r>
              <a:rPr lang="en-US" sz="1800" dirty="0"/>
              <a:t>: </a:t>
            </a:r>
            <a:r>
              <a:rPr lang="en-US" sz="1800" dirty="0" smtClean="0"/>
              <a:t>5}, </a:t>
            </a:r>
          </a:p>
          <a:p>
            <a:pPr marL="612900" lvl="2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{type:  “T”, 	subgroup: "</a:t>
            </a:r>
            <a:r>
              <a:rPr lang="en-US" sz="1800" dirty="0" err="1" smtClean="0"/>
              <a:t>SwType</a:t>
            </a:r>
            <a:r>
              <a:rPr lang="en-US" sz="1800" dirty="0" smtClean="0"/>
              <a:t>“, 	id: "SWTYPE42</a:t>
            </a:r>
            <a:r>
              <a:rPr lang="en-US" sz="1800" dirty="0"/>
              <a:t>“, </a:t>
            </a:r>
            <a:r>
              <a:rPr lang="en-US" sz="1800" dirty="0" smtClean="0"/>
              <a:t>	power</a:t>
            </a:r>
            <a:r>
              <a:rPr lang="en-US" sz="1800" dirty="0"/>
              <a:t>: </a:t>
            </a:r>
            <a:r>
              <a:rPr lang="en-US" sz="1800" dirty="0" smtClean="0"/>
              <a:t>4}, </a:t>
            </a:r>
          </a:p>
          <a:p>
            <a:pPr marL="612900" lvl="2" indent="0">
              <a:buNone/>
            </a:pPr>
            <a:r>
              <a:rPr lang="en-US" sz="1800" dirty="0" smtClean="0"/>
              <a:t>	{type:  “</a:t>
            </a:r>
            <a:r>
              <a:rPr lang="en-US" sz="1800" dirty="0"/>
              <a:t>I</a:t>
            </a:r>
            <a:r>
              <a:rPr lang="en-US" sz="1800" dirty="0" smtClean="0"/>
              <a:t>”, 	subgroup: "</a:t>
            </a:r>
            <a:r>
              <a:rPr lang="en-US" sz="1800" dirty="0" err="1" smtClean="0"/>
              <a:t>SwID</a:t>
            </a:r>
            <a:r>
              <a:rPr lang="en-US" sz="1800" dirty="0" smtClean="0"/>
              <a:t>“, 		id: "SWID20</a:t>
            </a:r>
            <a:r>
              <a:rPr lang="en-US" sz="1800" dirty="0"/>
              <a:t>“, </a:t>
            </a:r>
            <a:r>
              <a:rPr lang="en-US" sz="1800" dirty="0" smtClean="0"/>
              <a:t>		power</a:t>
            </a:r>
            <a:r>
              <a:rPr lang="en-US" sz="1800" dirty="0"/>
              <a:t>: </a:t>
            </a:r>
            <a:r>
              <a:rPr lang="en-US" sz="1800" dirty="0" smtClean="0"/>
              <a:t>3}, </a:t>
            </a:r>
          </a:p>
          <a:p>
            <a:pPr marL="612900" lvl="2" indent="0">
              <a:buNone/>
            </a:pPr>
            <a:r>
              <a:rPr lang="en-US" sz="1800" dirty="0" smtClean="0"/>
              <a:t>	{type:  “</a:t>
            </a:r>
            <a:r>
              <a:rPr lang="en-US" sz="1800" dirty="0"/>
              <a:t>T”, </a:t>
            </a:r>
            <a:r>
              <a:rPr lang="en-US" sz="1800" dirty="0" smtClean="0"/>
              <a:t>	subgroup: "</a:t>
            </a:r>
            <a:r>
              <a:rPr lang="en-US" sz="1800" dirty="0" err="1" smtClean="0"/>
              <a:t>TaskType</a:t>
            </a:r>
            <a:r>
              <a:rPr lang="en-US" sz="1800" dirty="0" smtClean="0"/>
              <a:t>“, 	id: "TASKTYPE21“, 	power</a:t>
            </a:r>
            <a:r>
              <a:rPr lang="en-US" sz="1800" dirty="0"/>
              <a:t>: </a:t>
            </a:r>
            <a:r>
              <a:rPr lang="en-US" sz="1800" dirty="0" smtClean="0"/>
              <a:t>2}, </a:t>
            </a:r>
          </a:p>
          <a:p>
            <a:pPr marL="612900" lvl="2" indent="0">
              <a:buNone/>
            </a:pPr>
            <a:r>
              <a:rPr lang="en-US" sz="1800" dirty="0" smtClean="0"/>
              <a:t>	{type:  “</a:t>
            </a:r>
            <a:r>
              <a:rPr lang="en-US" sz="1800" dirty="0"/>
              <a:t>I</a:t>
            </a:r>
            <a:r>
              <a:rPr lang="en-US" sz="1800" dirty="0" smtClean="0"/>
              <a:t>”, 	subgroup: "</a:t>
            </a:r>
            <a:r>
              <a:rPr lang="en-US" sz="1800" dirty="0" err="1" smtClean="0"/>
              <a:t>TaskID</a:t>
            </a:r>
            <a:r>
              <a:rPr lang="en-US" sz="1800" dirty="0" smtClean="0"/>
              <a:t>“, 	id: "TASKID154</a:t>
            </a:r>
            <a:r>
              <a:rPr lang="en-US" sz="1800" dirty="0"/>
              <a:t>“, </a:t>
            </a:r>
            <a:r>
              <a:rPr lang="en-US" sz="1800" dirty="0" smtClean="0"/>
              <a:t>	power</a:t>
            </a:r>
            <a:r>
              <a:rPr lang="en-US" sz="1800" dirty="0"/>
              <a:t>: </a:t>
            </a:r>
            <a:r>
              <a:rPr lang="en-US" sz="1800" dirty="0" smtClean="0"/>
              <a:t>1}</a:t>
            </a:r>
          </a:p>
          <a:p>
            <a:pPr marL="342900" lvl="1" indent="0">
              <a:buNone/>
            </a:pPr>
            <a:r>
              <a:rPr lang="en-US" sz="2000" dirty="0" smtClean="0"/>
              <a:t>]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06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442" y="58366"/>
            <a:ext cx="8226357" cy="1160834"/>
          </a:xfrm>
          <a:noFill/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Pipeline</a:t>
            </a:r>
            <a:endParaRPr 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90" y="1371600"/>
            <a:ext cx="842505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7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Schema - Subset</a:t>
            </a:r>
            <a:endParaRPr 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05000"/>
            <a:ext cx="876491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82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Cluster</a:t>
            </a:r>
            <a:endParaRPr 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5563890"/>
            <a:ext cx="2907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m4.xlarge</a:t>
            </a:r>
          </a:p>
          <a:p>
            <a:r>
              <a:rPr lang="en-US" dirty="0" smtClean="0"/>
              <a:t>1TB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5563891"/>
            <a:ext cx="2907939" cy="645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Instances : $57.36 / 24 hours</a:t>
            </a:r>
          </a:p>
          <a:p>
            <a:r>
              <a:rPr lang="en-US" dirty="0" smtClean="0"/>
              <a:t>Storage : $70 / month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447242"/>
            <a:ext cx="7022739" cy="281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30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Lessons Learned</a:t>
            </a:r>
            <a:endParaRPr 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Start with Query</a:t>
            </a:r>
          </a:p>
          <a:p>
            <a:r>
              <a:rPr lang="en-US" sz="2400" dirty="0" smtClean="0"/>
              <a:t>Invest in a scheduler</a:t>
            </a:r>
          </a:p>
          <a:p>
            <a:r>
              <a:rPr lang="en-US" sz="2400" dirty="0" smtClean="0"/>
              <a:t>Make the cluster secure from day 0</a:t>
            </a:r>
          </a:p>
        </p:txBody>
      </p:sp>
    </p:spTree>
    <p:extLst>
      <p:ext uri="{BB962C8B-B14F-4D97-AF65-F5344CB8AC3E}">
        <p14:creationId xmlns:p14="http://schemas.microsoft.com/office/powerpoint/2010/main" val="3203271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958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Shabbir Suterwala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572000" cy="3581400"/>
          </a:xfrm>
        </p:spPr>
        <p:txBody>
          <a:bodyPr>
            <a:normAutofit/>
          </a:bodyPr>
          <a:lstStyle/>
          <a:p>
            <a:r>
              <a:rPr lang="en-US" sz="2000" dirty="0"/>
              <a:t>Team Lead, Architecture / Principal Architect @ Infor </a:t>
            </a:r>
            <a:endParaRPr lang="en-US" sz="2000" dirty="0" smtClean="0"/>
          </a:p>
          <a:p>
            <a:pPr lvl="1"/>
            <a:r>
              <a:rPr lang="en-US" sz="1600" dirty="0" smtClean="0"/>
              <a:t>Cloverleaf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smtClean="0"/>
              <a:t>Ingestion &amp; processing engine for healthcare market </a:t>
            </a:r>
          </a:p>
          <a:p>
            <a:pPr marL="0" indent="0">
              <a:buNone/>
            </a:pPr>
            <a:endParaRPr lang="en-US" sz="2000" b="0" dirty="0" smtClean="0">
              <a:effectLst/>
            </a:endParaRPr>
          </a:p>
          <a:p>
            <a:r>
              <a:rPr lang="en-US" sz="2000" dirty="0"/>
              <a:t>Previously worked at Cisco, AMD and Storage </a:t>
            </a:r>
            <a:r>
              <a:rPr lang="en-US" sz="2000" dirty="0" smtClean="0"/>
              <a:t>Startup</a:t>
            </a:r>
            <a:endParaRPr lang="en-US" sz="1700" dirty="0"/>
          </a:p>
          <a:p>
            <a:pPr lvl="1"/>
            <a:r>
              <a:rPr lang="en-US" sz="1700" dirty="0" smtClean="0"/>
              <a:t>Built OS, Virtual Machines, File Systems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96" y="13016"/>
            <a:ext cx="3850304" cy="684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62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Backup Slides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42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Schema - Full</a:t>
            </a:r>
            <a:endParaRPr 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8698"/>
            <a:ext cx="9144000" cy="244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55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570" y="324256"/>
            <a:ext cx="7892780" cy="1366434"/>
          </a:xfrm>
          <a:noFill/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Hawkeye – How?</a:t>
            </a:r>
            <a:endParaRPr 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Chatty App </a:t>
            </a:r>
            <a:r>
              <a:rPr lang="en-US" sz="2800" dirty="0" smtClean="0">
                <a:sym typeface="Wingdings" panose="05000000000000000000" pitchFamily="2" charset="2"/>
              </a:rPr>
              <a:t> Low Performance</a:t>
            </a:r>
            <a:r>
              <a:rPr lang="en-US" sz="2800" dirty="0" smtClean="0"/>
              <a:t> </a:t>
            </a:r>
          </a:p>
          <a:p>
            <a:r>
              <a:rPr lang="en-US" sz="2800" b="0" dirty="0" smtClean="0">
                <a:effectLst/>
              </a:rPr>
              <a:t>Measure by counting TCP/IP Packets</a:t>
            </a:r>
          </a:p>
          <a:p>
            <a:pPr lvl="1"/>
            <a:r>
              <a:rPr lang="en-US" sz="2800" dirty="0" smtClean="0"/>
              <a:t>Throughput = Total Packets / Time</a:t>
            </a:r>
          </a:p>
          <a:p>
            <a:r>
              <a:rPr lang="en-US" sz="2800" dirty="0" smtClean="0"/>
              <a:t>Include Network Latency</a:t>
            </a:r>
          </a:p>
          <a:p>
            <a:pPr lvl="1"/>
            <a:r>
              <a:rPr lang="en-US" sz="2400" b="0" dirty="0" smtClean="0">
                <a:effectLst/>
              </a:rPr>
              <a:t>Throughput = (Total Latency / Total Packets) / Time</a:t>
            </a:r>
          </a:p>
        </p:txBody>
      </p:sp>
    </p:spTree>
    <p:extLst>
      <p:ext uri="{BB962C8B-B14F-4D97-AF65-F5344CB8AC3E}">
        <p14:creationId xmlns:p14="http://schemas.microsoft.com/office/powerpoint/2010/main" val="2085888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Hawkeye – When?</a:t>
            </a:r>
            <a:endParaRPr 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Alerts – per monitor</a:t>
            </a:r>
          </a:p>
          <a:p>
            <a:pPr lvl="1"/>
            <a:r>
              <a:rPr lang="en-US" sz="2800" dirty="0" smtClean="0"/>
              <a:t>Throughput now vs. historical data</a:t>
            </a:r>
          </a:p>
          <a:p>
            <a:pPr lvl="1"/>
            <a:r>
              <a:rPr lang="en-US" sz="2800" dirty="0" smtClean="0"/>
              <a:t>Upper bound and lower bound</a:t>
            </a:r>
          </a:p>
          <a:p>
            <a:r>
              <a:rPr lang="en-US" sz="2800" dirty="0" smtClean="0"/>
              <a:t>Game – per stack</a:t>
            </a:r>
          </a:p>
          <a:p>
            <a:pPr lvl="1"/>
            <a:r>
              <a:rPr lang="en-US" sz="2800" dirty="0" smtClean="0"/>
              <a:t>Rank user’s stack’s performance in real time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644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noFill/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Hawkeye – Use cases</a:t>
            </a:r>
            <a:endParaRPr 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3769"/>
            <a:ext cx="8229600" cy="4782393"/>
          </a:xfrm>
        </p:spPr>
        <p:txBody>
          <a:bodyPr>
            <a:normAutofit fontScale="92500" lnSpcReduction="20000"/>
          </a:bodyPr>
          <a:lstStyle/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3200" dirty="0" smtClean="0"/>
              <a:t>Analyze over or under performance</a:t>
            </a:r>
          </a:p>
          <a:p>
            <a:r>
              <a:rPr lang="en-US" sz="3200" dirty="0" smtClean="0"/>
              <a:t>Preemptively reorganize cluster</a:t>
            </a:r>
          </a:p>
          <a:p>
            <a:pPr lvl="1"/>
            <a:r>
              <a:rPr lang="en-US" sz="2400" dirty="0"/>
              <a:t>Load balance</a:t>
            </a:r>
          </a:p>
          <a:p>
            <a:pPr lvl="1"/>
            <a:r>
              <a:rPr lang="en-US" sz="2400" dirty="0" smtClean="0"/>
              <a:t>Capacity planning</a:t>
            </a:r>
          </a:p>
          <a:p>
            <a:pPr lvl="1"/>
            <a:r>
              <a:rPr lang="en-US" sz="2400" dirty="0" smtClean="0"/>
              <a:t>MTBF stats</a:t>
            </a:r>
          </a:p>
          <a:p>
            <a:pPr lvl="1"/>
            <a:r>
              <a:rPr lang="en-US" sz="2400" dirty="0" smtClean="0"/>
              <a:t>Power consumption</a:t>
            </a:r>
          </a:p>
          <a:p>
            <a:pPr lvl="1"/>
            <a:r>
              <a:rPr lang="en-US" sz="2400" dirty="0" smtClean="0"/>
              <a:t>Scheduled batch jobs</a:t>
            </a:r>
          </a:p>
          <a:p>
            <a:r>
              <a:rPr lang="en-US" sz="3200" dirty="0"/>
              <a:t>At </a:t>
            </a:r>
            <a:r>
              <a:rPr lang="en-US" sz="3200" dirty="0" smtClean="0"/>
              <a:t>second’s </a:t>
            </a:r>
            <a:r>
              <a:rPr lang="en-US" sz="3200" dirty="0"/>
              <a:t>time window</a:t>
            </a:r>
            <a:endParaRPr lang="en-US" sz="32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3950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noFill/>
        </p:spPr>
        <p:txBody>
          <a:bodyPr/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Data</a:t>
            </a:r>
            <a:endParaRPr 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Event:</a:t>
            </a:r>
          </a:p>
          <a:p>
            <a:pPr lvl="1"/>
            <a:r>
              <a:rPr lang="en-US" dirty="0"/>
              <a:t>TCP/IP packet </a:t>
            </a:r>
            <a:r>
              <a:rPr lang="en-US" dirty="0" smtClean="0"/>
              <a:t>timestamp In / Out</a:t>
            </a:r>
          </a:p>
          <a:p>
            <a:pPr lvl="1"/>
            <a:r>
              <a:rPr lang="en-US" dirty="0" smtClean="0"/>
              <a:t>List of Monitors</a:t>
            </a:r>
          </a:p>
          <a:p>
            <a:r>
              <a:rPr lang="en-US" dirty="0" smtClean="0"/>
              <a:t>Engineered Data for Insight Project</a:t>
            </a:r>
          </a:p>
          <a:p>
            <a:r>
              <a:rPr lang="en-US" dirty="0" smtClean="0"/>
              <a:t>Real World</a:t>
            </a:r>
          </a:p>
          <a:p>
            <a:pPr lvl="1"/>
            <a:r>
              <a:rPr lang="en-US" dirty="0" smtClean="0"/>
              <a:t>Hook into kernel: network stack, scheduler</a:t>
            </a:r>
          </a:p>
          <a:p>
            <a:pPr lvl="1"/>
            <a:r>
              <a:rPr lang="en-US" dirty="0" smtClean="0"/>
              <a:t>Hi priority demon using *top*</a:t>
            </a:r>
          </a:p>
          <a:p>
            <a:pPr lvl="1"/>
            <a:r>
              <a:rPr lang="en-US" dirty="0" smtClean="0"/>
              <a:t>Hypervisor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3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2570" y="228600"/>
            <a:ext cx="7892780" cy="742544"/>
          </a:xfrm>
          <a:noFill/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Hawkeye Monitors</a:t>
            </a:r>
            <a:endParaRPr 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34" y="1219200"/>
            <a:ext cx="6820251" cy="494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03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570" y="324256"/>
            <a:ext cx="7892780" cy="742544"/>
          </a:xfrm>
          <a:noFill/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Hawkeye – Execution</a:t>
            </a:r>
            <a:endParaRPr 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66008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03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noFill/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Hawkeye - Approach</a:t>
            </a:r>
            <a:endParaRPr 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498" y="1367599"/>
            <a:ext cx="5181600" cy="4792977"/>
          </a:xfrm>
        </p:spPr>
        <p:txBody>
          <a:bodyPr>
            <a:normAutofit lnSpcReduction="10000"/>
          </a:bodyPr>
          <a:lstStyle/>
          <a:p>
            <a:endParaRPr lang="en-US" sz="2400" dirty="0" smtClean="0"/>
          </a:p>
          <a:p>
            <a:r>
              <a:rPr lang="en-US" sz="2800" dirty="0" smtClean="0"/>
              <a:t>Sniff each TCP/IP packet</a:t>
            </a:r>
          </a:p>
          <a:p>
            <a:r>
              <a:rPr lang="en-US" sz="2800" dirty="0" smtClean="0"/>
              <a:t>Packet (P) </a:t>
            </a:r>
            <a:r>
              <a:rPr lang="en-US" sz="2800" dirty="0" smtClean="0">
                <a:sym typeface="Wingdings" panose="05000000000000000000" pitchFamily="2" charset="2"/>
              </a:rPr>
              <a:t> Source Stack (SS)</a:t>
            </a:r>
            <a:endParaRPr lang="en-US" sz="2800" dirty="0" smtClean="0"/>
          </a:p>
          <a:p>
            <a:r>
              <a:rPr lang="en-US" sz="2800" dirty="0" smtClean="0"/>
              <a:t>At P’s arrival:</a:t>
            </a:r>
          </a:p>
          <a:p>
            <a:pPr marL="342900" lvl="1" indent="0">
              <a:buNone/>
            </a:pPr>
            <a:r>
              <a:rPr lang="en-US" sz="2500" dirty="0" smtClean="0"/>
              <a:t>For each source in SS</a:t>
            </a:r>
          </a:p>
          <a:p>
            <a:pPr marL="342900" lvl="1" indent="0">
              <a:buNone/>
            </a:pPr>
            <a:r>
              <a:rPr lang="en-US" sz="2500" dirty="0" smtClean="0"/>
              <a:t>	Add P’s latency to source</a:t>
            </a:r>
          </a:p>
          <a:p>
            <a:r>
              <a:rPr lang="en-US" sz="2800" dirty="0" smtClean="0"/>
              <a:t>Now Window (1s):</a:t>
            </a:r>
          </a:p>
          <a:p>
            <a:pPr marL="342900" lvl="1" indent="0">
              <a:buNone/>
            </a:pPr>
            <a:r>
              <a:rPr lang="en-US" sz="2500" dirty="0" smtClean="0"/>
              <a:t>For each source in Hawkeye</a:t>
            </a:r>
          </a:p>
          <a:p>
            <a:pPr marL="342900" lvl="1" indent="0">
              <a:buNone/>
            </a:pPr>
            <a:r>
              <a:rPr lang="en-US" sz="2500" dirty="0" smtClean="0"/>
              <a:t>Alert of throughput’s </a:t>
            </a:r>
            <a:r>
              <a:rPr lang="en-US" sz="2500" dirty="0" err="1" smtClean="0"/>
              <a:t>pvalue</a:t>
            </a:r>
            <a:r>
              <a:rPr lang="en-US" sz="2500" dirty="0" smtClean="0"/>
              <a:t> &lt; 0.05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21004"/>
            <a:ext cx="4572000" cy="485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7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noFill/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Hawkeye - Approach</a:t>
            </a:r>
            <a:endParaRPr 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442368"/>
            <a:ext cx="6615847" cy="511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8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noFill/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Hawkeye - Approach</a:t>
            </a:r>
            <a:endParaRPr 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447800"/>
            <a:ext cx="6609527" cy="510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2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noFill/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Hawkeye - Approach</a:t>
            </a:r>
            <a:endParaRPr 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447800"/>
            <a:ext cx="6608815" cy="51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0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noFill/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Hawkeye - Approach</a:t>
            </a:r>
            <a:endParaRPr 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21" y="1447253"/>
            <a:ext cx="6609524" cy="510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65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noFill/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Hawkeye - Approach</a:t>
            </a:r>
            <a:endParaRPr 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13" y="1438438"/>
            <a:ext cx="6620935" cy="51147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012" y="4495800"/>
            <a:ext cx="3048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00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noFill/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Hawkeye - Approach</a:t>
            </a:r>
            <a:endParaRPr 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21" y="1447253"/>
            <a:ext cx="6609524" cy="510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2" y="0"/>
            <a:ext cx="8212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8333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3341</TotalTime>
  <Words>431</Words>
  <Application>Microsoft Office PowerPoint</Application>
  <PresentationFormat>On-screen Show (4:3)</PresentationFormat>
  <Paragraphs>107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Gill Sans MT</vt:lpstr>
      <vt:lpstr>Wingdings</vt:lpstr>
      <vt:lpstr>Wingdings 2</vt:lpstr>
      <vt:lpstr>Dividend</vt:lpstr>
      <vt:lpstr>Hawkeye Performance Monitoring for Data Centers</vt:lpstr>
      <vt:lpstr>Hawkeye – Use cases</vt:lpstr>
      <vt:lpstr>Hawkeye - Approach</vt:lpstr>
      <vt:lpstr>Hawkeye - Approach</vt:lpstr>
      <vt:lpstr>Hawkeye - Approach</vt:lpstr>
      <vt:lpstr>Hawkeye - Approach</vt:lpstr>
      <vt:lpstr>Hawkeye - Approach</vt:lpstr>
      <vt:lpstr>Hawkeye - Approach</vt:lpstr>
      <vt:lpstr>PowerPoint Presentation</vt:lpstr>
      <vt:lpstr>Data – 5TB / day</vt:lpstr>
      <vt:lpstr>Pipeline</vt:lpstr>
      <vt:lpstr>Schema - Subset</vt:lpstr>
      <vt:lpstr>Cluster</vt:lpstr>
      <vt:lpstr>Lessons Learned</vt:lpstr>
      <vt:lpstr>Shabbir Suterwala</vt:lpstr>
      <vt:lpstr>Backup Slides</vt:lpstr>
      <vt:lpstr>Schema - Full</vt:lpstr>
      <vt:lpstr>Hawkeye – How?</vt:lpstr>
      <vt:lpstr>Hawkeye – When?</vt:lpstr>
      <vt:lpstr>Data</vt:lpstr>
      <vt:lpstr>Hawkeye Monitors</vt:lpstr>
      <vt:lpstr>Hawkeye – Execution</vt:lpstr>
      <vt:lpstr>Hawkeye - Approach</vt:lpstr>
    </vt:vector>
  </TitlesOfParts>
  <Company>Infor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HawkEye Performance Monitoring Solution for Data Centers</dc:title>
  <dc:creator>Shabbir Suterwala</dc:creator>
  <cp:lastModifiedBy>Shabbir</cp:lastModifiedBy>
  <cp:revision>149</cp:revision>
  <dcterms:created xsi:type="dcterms:W3CDTF">2016-01-15T18:55:25Z</dcterms:created>
  <dcterms:modified xsi:type="dcterms:W3CDTF">2016-02-19T16:25:24Z</dcterms:modified>
</cp:coreProperties>
</file>