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9A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AC5EBB2-C3CD-4193-A0DD-1F201A59D3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6C3B46-373F-4BBA-B343-B4BC01E72A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79456-E186-4F86-A01B-F34CF6345518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C07EC1-D6FD-47F1-89CD-AB2A1C4BE9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91C96F-4A95-49AD-9549-EE0803DE10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8473C-03D8-4FDF-A2AD-B2CF1B8AB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328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A75C-7AF7-4E14-9C5D-374AFE33F8AD}" type="datetimeFigureOut">
              <a:rPr lang="ru-RU" smtClean="0"/>
              <a:t>10.06.2020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3990-6EC0-450D-8198-90F27B1D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21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52A8-BD38-4C21-8DB8-A8A2C14C8CEA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63816" y="6221933"/>
            <a:ext cx="683339" cy="365125"/>
          </a:xfr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fld id="{2BA72934-02B7-435B-9CBC-50BB94D4573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62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1833-2431-4A84-8D2E-B7CE776BF0D8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703BE0-E819-4F7F-8BFD-12D2C70C49C5}"/>
              </a:ext>
            </a:extLst>
          </p:cNvPr>
          <p:cNvSpPr txBox="1">
            <a:spLocks/>
          </p:cNvSpPr>
          <p:nvPr userDrawn="1"/>
        </p:nvSpPr>
        <p:spPr>
          <a:xfrm>
            <a:off x="10976416" y="611585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72934-02B7-435B-9CBC-50BB94D4573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895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784C1-9EF5-4B34-B69D-37B6DE731479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CF070F5-9447-4D93-B068-951B6E1A8D62}"/>
              </a:ext>
            </a:extLst>
          </p:cNvPr>
          <p:cNvSpPr txBox="1">
            <a:spLocks/>
          </p:cNvSpPr>
          <p:nvPr userDrawn="1"/>
        </p:nvSpPr>
        <p:spPr>
          <a:xfrm>
            <a:off x="10976416" y="611585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72934-02B7-435B-9CBC-50BB94D4573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09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47E3B-90CD-4F74-BBE2-2E4F8E718219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C28C35C-4171-444E-B2DD-F6CB05AE1567}"/>
              </a:ext>
            </a:extLst>
          </p:cNvPr>
          <p:cNvSpPr txBox="1">
            <a:spLocks/>
          </p:cNvSpPr>
          <p:nvPr userDrawn="1"/>
        </p:nvSpPr>
        <p:spPr>
          <a:xfrm>
            <a:off x="10976416" y="611585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72934-02B7-435B-9CBC-50BB94D4573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432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46398-96DB-4327-A27D-736A7C9EB090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DDA9EF-833F-414C-A3D4-AED37E99AB21}"/>
              </a:ext>
            </a:extLst>
          </p:cNvPr>
          <p:cNvSpPr txBox="1">
            <a:spLocks/>
          </p:cNvSpPr>
          <p:nvPr userDrawn="1"/>
        </p:nvSpPr>
        <p:spPr>
          <a:xfrm>
            <a:off x="10976416" y="611585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72934-02B7-435B-9CBC-50BB94D4573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479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AE12-4994-4EBC-94FC-08997F519501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CD3361-CC3E-44CB-9492-4BA63A9915C8}"/>
              </a:ext>
            </a:extLst>
          </p:cNvPr>
          <p:cNvSpPr txBox="1">
            <a:spLocks/>
          </p:cNvSpPr>
          <p:nvPr userDrawn="1"/>
        </p:nvSpPr>
        <p:spPr>
          <a:xfrm>
            <a:off x="10976416" y="611585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72934-02B7-435B-9CBC-50BB94D4573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4658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2EA2-ADDE-447A-816B-52E7370A0C91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5176D6-CFDF-4C54-9D9F-CB03D462EE85}"/>
              </a:ext>
            </a:extLst>
          </p:cNvPr>
          <p:cNvSpPr txBox="1">
            <a:spLocks/>
          </p:cNvSpPr>
          <p:nvPr userDrawn="1"/>
        </p:nvSpPr>
        <p:spPr>
          <a:xfrm>
            <a:off x="10976416" y="611585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72934-02B7-435B-9CBC-50BB94D4573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340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AD34-AFE9-4CC8-94D6-7F96CBC3E769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77A64-A437-463D-850F-5A97351BE6FC}"/>
              </a:ext>
            </a:extLst>
          </p:cNvPr>
          <p:cNvSpPr txBox="1">
            <a:spLocks/>
          </p:cNvSpPr>
          <p:nvPr userDrawn="1"/>
        </p:nvSpPr>
        <p:spPr>
          <a:xfrm>
            <a:off x="10976416" y="611585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72934-02B7-435B-9CBC-50BB94D4573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88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6BDC3-41F4-4AAA-BDEA-4DE6422C01EB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6416" y="6115859"/>
            <a:ext cx="683339" cy="365125"/>
          </a:xfrm>
        </p:spPr>
        <p:txBody>
          <a:bodyPr/>
          <a:lstStyle>
            <a:lvl1pPr>
              <a:defRPr sz="1800">
                <a:solidFill>
                  <a:srgbClr val="FF0000"/>
                </a:solidFill>
              </a:defRPr>
            </a:lvl1pPr>
          </a:lstStyle>
          <a:p>
            <a:fld id="{2BA72934-02B7-435B-9CBC-50BB94D4573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796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0CAC-9DD7-4787-B648-FB2CD7EFCEE7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C0772A-F4A3-4FD7-9C16-9E68BD7502DE}"/>
              </a:ext>
            </a:extLst>
          </p:cNvPr>
          <p:cNvSpPr txBox="1">
            <a:spLocks/>
          </p:cNvSpPr>
          <p:nvPr userDrawn="1"/>
        </p:nvSpPr>
        <p:spPr>
          <a:xfrm>
            <a:off x="10976416" y="611585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72934-02B7-435B-9CBC-50BB94D4573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22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27CF1-D361-43AF-8541-EB21874FC7C4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69274B2-D321-4893-A478-74D9F0D451CA}"/>
              </a:ext>
            </a:extLst>
          </p:cNvPr>
          <p:cNvSpPr txBox="1">
            <a:spLocks/>
          </p:cNvSpPr>
          <p:nvPr userDrawn="1"/>
        </p:nvSpPr>
        <p:spPr>
          <a:xfrm>
            <a:off x="10976416" y="611585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72934-02B7-435B-9CBC-50BB94D4573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137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087-38F8-4660-9B9C-C1B20AF5B644}" type="datetime1">
              <a:rPr lang="ru-RU" smtClean="0"/>
              <a:t>10.06.2020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8A62330-E4E4-4224-A767-CF197AA56941}"/>
              </a:ext>
            </a:extLst>
          </p:cNvPr>
          <p:cNvSpPr txBox="1">
            <a:spLocks/>
          </p:cNvSpPr>
          <p:nvPr userDrawn="1"/>
        </p:nvSpPr>
        <p:spPr>
          <a:xfrm>
            <a:off x="10976416" y="611585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72934-02B7-435B-9CBC-50BB94D4573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0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CF60-C3F3-4F03-BF0F-A126636316C6}" type="datetime1">
              <a:rPr lang="ru-RU" smtClean="0"/>
              <a:t>10.06.2020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54B3E-2118-43B0-A387-E45A857BD312}"/>
              </a:ext>
            </a:extLst>
          </p:cNvPr>
          <p:cNvSpPr txBox="1">
            <a:spLocks/>
          </p:cNvSpPr>
          <p:nvPr userDrawn="1"/>
        </p:nvSpPr>
        <p:spPr>
          <a:xfrm>
            <a:off x="10976416" y="611585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72934-02B7-435B-9CBC-50BB94D4573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01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B7C8-8988-4C97-BAA3-0FDE6FD34547}" type="datetime1">
              <a:rPr lang="ru-RU" smtClean="0"/>
              <a:t>10.06.2020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AE0B04F-09AC-4028-9755-4652BAE3B33C}"/>
              </a:ext>
            </a:extLst>
          </p:cNvPr>
          <p:cNvSpPr txBox="1">
            <a:spLocks/>
          </p:cNvSpPr>
          <p:nvPr userDrawn="1"/>
        </p:nvSpPr>
        <p:spPr>
          <a:xfrm>
            <a:off x="10976416" y="611585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72934-02B7-435B-9CBC-50BB94D4573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9367-FEAB-46A0-9DE0-3F396BBF9432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37FC437-2B0B-4827-8300-FFD358A1FE8F}"/>
              </a:ext>
            </a:extLst>
          </p:cNvPr>
          <p:cNvSpPr txBox="1">
            <a:spLocks/>
          </p:cNvSpPr>
          <p:nvPr userDrawn="1"/>
        </p:nvSpPr>
        <p:spPr>
          <a:xfrm>
            <a:off x="10976416" y="611585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72934-02B7-435B-9CBC-50BB94D4573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638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B10-850F-4735-9178-FB145B40B0E3}" type="datetime1">
              <a:rPr lang="ru-RU" smtClean="0"/>
              <a:t>10.06.2020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D2CFFB-7B90-44BC-B3B0-D54BD3B60702}"/>
              </a:ext>
            </a:extLst>
          </p:cNvPr>
          <p:cNvSpPr txBox="1">
            <a:spLocks/>
          </p:cNvSpPr>
          <p:nvPr userDrawn="1"/>
        </p:nvSpPr>
        <p:spPr>
          <a:xfrm>
            <a:off x="10976416" y="6115859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A72934-02B7-435B-9CBC-50BB94D4573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59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A640-2636-459F-8329-697CFBC09417}" type="datetime1">
              <a:rPr lang="ru-RU" smtClean="0"/>
              <a:t>10.06.2020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BA72934-02B7-435B-9CBC-50BB94D457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88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29E1B-73B4-4EC7-9F1B-2D7B2CB80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595959"/>
                </a:solidFill>
              </a:rPr>
              <a:t>     </a:t>
            </a:r>
            <a:r>
              <a:rPr lang="en-US" b="1" dirty="0" err="1">
                <a:solidFill>
                  <a:srgbClr val="595959"/>
                </a:solidFill>
              </a:rPr>
              <a:t>FuelEconomy</a:t>
            </a:r>
            <a:br>
              <a:rPr lang="en-US" dirty="0"/>
            </a:b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Информационная система </a:t>
            </a:r>
            <a:r>
              <a:rPr lang="ru-RU" sz="2800" dirty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t>контроля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мгновенного расхода топлива автомобиля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61609BB-C990-4D46-A227-6ED6A62BC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12" y="52022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dirty="0"/>
          </a:p>
          <a:p>
            <a:r>
              <a:rPr lang="ru-RU" dirty="0"/>
              <a:t>Студент: Шабуров И.А.</a:t>
            </a:r>
          </a:p>
          <a:p>
            <a:r>
              <a:rPr lang="ru-RU" dirty="0"/>
              <a:t>Научный руководитель: Ланин В.В.</a:t>
            </a:r>
          </a:p>
        </p:txBody>
      </p:sp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B3824998-FBCA-441B-B86C-B6BC45169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078" y="2462319"/>
            <a:ext cx="581527" cy="581527"/>
          </a:xfrm>
          <a:custGeom>
            <a:avLst/>
            <a:gdLst>
              <a:gd name="connsiteX0" fmla="*/ 0 w 581527"/>
              <a:gd name="connsiteY0" fmla="*/ 0 h 581527"/>
              <a:gd name="connsiteX1" fmla="*/ 581527 w 581527"/>
              <a:gd name="connsiteY1" fmla="*/ 0 h 581527"/>
              <a:gd name="connsiteX2" fmla="*/ 581527 w 581527"/>
              <a:gd name="connsiteY2" fmla="*/ 581527 h 581527"/>
              <a:gd name="connsiteX3" fmla="*/ 0 w 581527"/>
              <a:gd name="connsiteY3" fmla="*/ 581527 h 581527"/>
              <a:gd name="connsiteX4" fmla="*/ 0 w 581527"/>
              <a:gd name="connsiteY4" fmla="*/ 0 h 581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527" h="581527" fill="none" extrusionOk="0">
                <a:moveTo>
                  <a:pt x="0" y="0"/>
                </a:moveTo>
                <a:cubicBezTo>
                  <a:pt x="210725" y="-19728"/>
                  <a:pt x="346420" y="-16105"/>
                  <a:pt x="581527" y="0"/>
                </a:cubicBezTo>
                <a:cubicBezTo>
                  <a:pt x="595438" y="208398"/>
                  <a:pt x="578927" y="336484"/>
                  <a:pt x="581527" y="581527"/>
                </a:cubicBezTo>
                <a:cubicBezTo>
                  <a:pt x="323803" y="578778"/>
                  <a:pt x="135372" y="555018"/>
                  <a:pt x="0" y="581527"/>
                </a:cubicBezTo>
                <a:cubicBezTo>
                  <a:pt x="-22243" y="346577"/>
                  <a:pt x="-20453" y="201446"/>
                  <a:pt x="0" y="0"/>
                </a:cubicBezTo>
                <a:close/>
              </a:path>
              <a:path w="581527" h="581527" stroke="0" extrusionOk="0">
                <a:moveTo>
                  <a:pt x="0" y="0"/>
                </a:moveTo>
                <a:cubicBezTo>
                  <a:pt x="133467" y="16950"/>
                  <a:pt x="354164" y="19761"/>
                  <a:pt x="581527" y="0"/>
                </a:cubicBezTo>
                <a:cubicBezTo>
                  <a:pt x="610431" y="178741"/>
                  <a:pt x="590573" y="385711"/>
                  <a:pt x="581527" y="581527"/>
                </a:cubicBezTo>
                <a:cubicBezTo>
                  <a:pt x="305714" y="601460"/>
                  <a:pt x="242956" y="565075"/>
                  <a:pt x="0" y="581527"/>
                </a:cubicBezTo>
                <a:cubicBezTo>
                  <a:pt x="5927" y="456417"/>
                  <a:pt x="2891" y="161016"/>
                  <a:pt x="0" y="0"/>
                </a:cubicBezTo>
                <a:close/>
              </a:path>
            </a:pathLst>
          </a:custGeom>
          <a:ln cap="rnd">
            <a:solidFill>
              <a:schemeClr val="accent1">
                <a:alpha val="68000"/>
              </a:schemeClr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00764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Диаграмма активностей. Подключение к диагностическому сканеру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4" name="Рисунок 3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85427B55-054C-482E-A11C-56674E276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73" y="679450"/>
            <a:ext cx="7299099" cy="5998439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1979ED-27E5-4BC9-95A5-CCCE94F8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55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Диаграмма классов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FFADE0E-1C1E-41A9-8E30-515AC3006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634746"/>
            <a:ext cx="6764809" cy="6178935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C43D265-F726-4FFB-AB68-928983C2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19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Реализация. Интерфейс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11" name="Рисунок 10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ABF783B-FA4E-4AB1-A9AF-ED86EEE45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45" y="743081"/>
            <a:ext cx="6515100" cy="573405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778E132-4E63-438D-90D5-62A8F8DA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31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Реализация. Интерфейс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7" name="Рисунок 6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AFF477F-DFD1-4162-87AF-3D9E50DCA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02" y="679450"/>
            <a:ext cx="6515100" cy="5753100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21B2DE-1A4F-49AA-B6F2-12D6CD86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293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Реализация. Интерфейс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D242328-8B07-4EB3-9310-80783993F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37" y="744959"/>
            <a:ext cx="6543675" cy="5781675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314CAFA-A582-4314-A3D4-66316B23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610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Итоги работы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102169FD-F965-4BB7-8F69-FE4938AC1940}"/>
              </a:ext>
            </a:extLst>
          </p:cNvPr>
          <p:cNvSpPr>
            <a:spLocks noGrp="1"/>
          </p:cNvSpPr>
          <p:nvPr/>
        </p:nvSpPr>
        <p:spPr>
          <a:xfrm>
            <a:off x="408781" y="910024"/>
            <a:ext cx="9595178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Реализованная информационная система обладает всей необходимой функциональностью, заложенной при проектировании;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Были применены асинхронные методы, многопоточная реализация опроса диагностического сканера, интерактивные строка состояния и кнопка подключения;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Написано 935 строк кода;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Создано 6 классов;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Проведено 16 тестов;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F0305D-F382-4BF6-9983-4093A968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22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Планы по развитию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102169FD-F965-4BB7-8F69-FE4938AC1940}"/>
              </a:ext>
            </a:extLst>
          </p:cNvPr>
          <p:cNvSpPr>
            <a:spLocks noGrp="1"/>
          </p:cNvSpPr>
          <p:nvPr/>
        </p:nvSpPr>
        <p:spPr>
          <a:xfrm>
            <a:off x="408781" y="910024"/>
            <a:ext cx="9595178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Увеличение количества алгоритмов расчета мгновенного расхода топлива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Добавление поправочных коэффициентов для расчета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Расширение количества поддерживаемых автомобилей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Добавление функции чтения ошибок с ЭБУ двигателя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Добавление функции стирания ошибок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Добавление выгрузки данных в «облако»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F0305D-F382-4BF6-9983-4093A968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68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102169FD-F965-4BB7-8F69-FE4938AC1940}"/>
              </a:ext>
            </a:extLst>
          </p:cNvPr>
          <p:cNvSpPr>
            <a:spLocks noGrp="1"/>
          </p:cNvSpPr>
          <p:nvPr/>
        </p:nvSpPr>
        <p:spPr>
          <a:xfrm>
            <a:off x="467504" y="1473199"/>
            <a:ext cx="9536455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rgbClr val="0249A0"/>
                </a:solidFill>
              </a:rPr>
              <a:t>	Работа над итоговым проектом позволила: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Улучшить понимание процесса разработки информационных систем.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Углубить знания языка программирования </a:t>
            </a:r>
            <a:r>
              <a:rPr lang="en-US" sz="2800" dirty="0">
                <a:solidFill>
                  <a:srgbClr val="0249A0"/>
                </a:solidFill>
              </a:rPr>
              <a:t>C#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Приобрести практические навыки анализа, проектирования, реализации, тестирования и отладки программных продуктов.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46BEB2-3DE4-4BF8-B0E6-5A89CD78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5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Цель работы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41572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0249A0"/>
                </a:solidFill>
              </a:rPr>
              <a:t>	Разработка информационной системы контроля мгновенного расхода топлива автомобиля для пользователей автомобилей, оснащенных двигателем внутреннего сгорания с микропроцессорным управлением (все современные двигатели) и способных передавать данные в диагностический разъем.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2C34DE9-0BF9-415D-B70F-A768C2A5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11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Задачи работы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304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ru-RU" sz="2400" dirty="0">
                <a:solidFill>
                  <a:srgbClr val="0249A0"/>
                </a:solidFill>
              </a:rPr>
              <a:t> </a:t>
            </a:r>
            <a:r>
              <a:rPr lang="ru-RU" sz="2800" dirty="0">
                <a:solidFill>
                  <a:srgbClr val="0249A0"/>
                </a:solidFill>
              </a:rPr>
              <a:t>развитие и закрепление практических навыков выполнения анализа предметной области;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приобретение практического опыта разработки требований к создаваемой системе;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приобретение практического опыта проектирования программных систем;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приобретение практического опыта реализации, тестирования и отладки программных систем;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развитие и закрепление практических навыков создания программных систем с использованием современных языков программирования.</a:t>
            </a:r>
          </a:p>
          <a:p>
            <a:endParaRPr lang="ru-RU" sz="2400" dirty="0">
              <a:solidFill>
                <a:srgbClr val="0249A0"/>
              </a:solidFill>
            </a:endParaRPr>
          </a:p>
          <a:p>
            <a:endParaRPr lang="ru-RU" sz="2400" dirty="0">
              <a:solidFill>
                <a:srgbClr val="0249A0"/>
              </a:solidFill>
            </a:endParaRPr>
          </a:p>
          <a:p>
            <a:endParaRPr lang="ru-RU" sz="2400" dirty="0">
              <a:solidFill>
                <a:srgbClr val="0249A0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6D4CE67-9C12-4F81-A81C-2AFB81A2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86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Этапы работы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304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ru-RU" sz="2400" dirty="0">
                <a:solidFill>
                  <a:srgbClr val="0249A0"/>
                </a:solidFill>
              </a:rPr>
              <a:t> </a:t>
            </a:r>
            <a:r>
              <a:rPr lang="ru-RU" sz="2800" dirty="0">
                <a:solidFill>
                  <a:srgbClr val="0249A0"/>
                </a:solidFill>
              </a:rPr>
              <a:t>Анализ разрабатываемой системы;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Формирование требований к системе;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Проектирование системы;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Разработка системы;</a:t>
            </a:r>
          </a:p>
          <a:p>
            <a:pPr>
              <a:buFontTx/>
              <a:buChar char="-"/>
            </a:pPr>
            <a:r>
              <a:rPr lang="ru-RU" sz="2800" dirty="0">
                <a:solidFill>
                  <a:srgbClr val="0249A0"/>
                </a:solidFill>
              </a:rPr>
              <a:t> Тестирование системы.</a:t>
            </a:r>
            <a:endParaRPr lang="ru-RU" sz="2400" dirty="0">
              <a:solidFill>
                <a:srgbClr val="0249A0"/>
              </a:solidFill>
            </a:endParaRPr>
          </a:p>
          <a:p>
            <a:endParaRPr lang="ru-RU" sz="2400" dirty="0">
              <a:solidFill>
                <a:srgbClr val="0249A0"/>
              </a:solidFill>
            </a:endParaRPr>
          </a:p>
          <a:p>
            <a:endParaRPr lang="ru-RU" sz="2400" dirty="0">
              <a:solidFill>
                <a:srgbClr val="0249A0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6D4CE67-9C12-4F81-A81C-2AFB81A2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04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Анализ функциональности системы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rgbClr val="0249A0"/>
                </a:solidFill>
              </a:rPr>
              <a:t>	Информационная система должна: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Выводить информацию о мгновенном расходе топлива;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Строить график с расходом за последнюю минуту;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Минимально задействовать пользователя в процессе работы;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Иметь удобный, интуитивно понятный интерфейс;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Иметь несколько алгоритмов расчета для большего охвата автомобилей;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0249A0"/>
                </a:solidFill>
              </a:rPr>
              <a:t>Иметь пользовательские настройки, а также запоминать их.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3E35DB0-ECA7-441B-86F0-854D929A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01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/>
          <a:lstStyle/>
          <a:p>
            <a:pPr algn="ctr"/>
            <a:r>
              <a:rPr lang="ru-RU" dirty="0"/>
              <a:t>Диаграмма прецедентов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4" name="Рисунок 3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110E382D-2975-4B4D-ADF5-9EF34E489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37" y="862133"/>
            <a:ext cx="8848577" cy="5842977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4B6A64-95F2-4A11-AEDD-5A15F1E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86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Диаграмма активностей. Запуск приложения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A22C288-C8AD-441A-9744-25A945C6D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759337"/>
            <a:ext cx="7004808" cy="6098663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D823A5-667E-4BF7-A341-3C9C96E35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885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00"/>
            <a:ext cx="9332686" cy="1282700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Диаграмма активностей. Настройка приложения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7" name="Рисунок 6" descr="Изображение выглядит как текст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237799AD-7AC1-48EB-926A-CA007C331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75" y="737321"/>
            <a:ext cx="5214798" cy="6082579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401779-BC2C-4346-A6CD-07A0FEB4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242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22E14400-CF35-45DF-A554-0D2B9D036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04" y="38100"/>
            <a:ext cx="9177239" cy="6819899"/>
          </a:xfr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E0FB0-6B34-4956-B75D-4F044035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8100"/>
            <a:ext cx="9492343" cy="1282700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Диаграмма активностей. Получение информации с диагностического сканера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FF96B42-ADE7-480A-9AB2-4BD09A46A2F5}"/>
              </a:ext>
            </a:extLst>
          </p:cNvPr>
          <p:cNvSpPr>
            <a:spLocks noGrp="1"/>
          </p:cNvSpPr>
          <p:nvPr/>
        </p:nvSpPr>
        <p:spPr>
          <a:xfrm>
            <a:off x="315104" y="1320799"/>
            <a:ext cx="10149696" cy="5205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249A0"/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4A45D50-860B-4101-B101-8C32DBF7B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554" y="622954"/>
            <a:ext cx="4007745" cy="6235045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6855F5-09EC-4F99-AABF-9D3FFC8A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2934-02B7-435B-9CBC-50BB94D4573A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39425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476</TotalTime>
  <Words>370</Words>
  <Application>Microsoft Office PowerPoint</Application>
  <PresentationFormat>Широкоэкранный</PresentationFormat>
  <Paragraphs>70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Аспект</vt:lpstr>
      <vt:lpstr>     FuelEconomy Информационная система контроля мгновенного расхода топлива автомобиля</vt:lpstr>
      <vt:lpstr>Цель работы</vt:lpstr>
      <vt:lpstr>Задачи работы</vt:lpstr>
      <vt:lpstr>Этапы работы</vt:lpstr>
      <vt:lpstr>Анализ функциональности системы</vt:lpstr>
      <vt:lpstr>Диаграмма прецедентов</vt:lpstr>
      <vt:lpstr>Диаграмма активностей. Запуск приложения</vt:lpstr>
      <vt:lpstr>Диаграмма активностей. Настройка приложения</vt:lpstr>
      <vt:lpstr>Диаграмма активностей. Получение информации с диагностического сканера</vt:lpstr>
      <vt:lpstr>Диаграмма активностей. Подключение к диагностическому сканеру</vt:lpstr>
      <vt:lpstr>Диаграмма классов</vt:lpstr>
      <vt:lpstr>Реализация. Интерфейс</vt:lpstr>
      <vt:lpstr>Реализация. Интерфейс</vt:lpstr>
      <vt:lpstr>Реализация. Интерфейс</vt:lpstr>
      <vt:lpstr>Итоги работы</vt:lpstr>
      <vt:lpstr>Планы по развитию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FuelEconomy Информационная система контроля мгновенного расхода топлива автомобиля</dc:title>
  <dc:creator>Илья Шабуров</dc:creator>
  <cp:lastModifiedBy>Илья Шабуров</cp:lastModifiedBy>
  <cp:revision>23</cp:revision>
  <dcterms:created xsi:type="dcterms:W3CDTF">2020-06-03T20:35:03Z</dcterms:created>
  <dcterms:modified xsi:type="dcterms:W3CDTF">2020-06-10T16:34:33Z</dcterms:modified>
</cp:coreProperties>
</file>