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96" r:id="rId1"/>
  </p:sldMasterIdLst>
  <p:sldIdLst>
    <p:sldId id="256" r:id="rId2"/>
    <p:sldId id="265" r:id="rId3"/>
    <p:sldId id="269" r:id="rId4"/>
    <p:sldId id="271" r:id="rId5"/>
    <p:sldId id="266" r:id="rId6"/>
    <p:sldId id="260" r:id="rId7"/>
    <p:sldId id="263" r:id="rId8"/>
    <p:sldId id="264" r:id="rId9"/>
    <p:sldId id="280" r:id="rId10"/>
    <p:sldId id="281" r:id="rId11"/>
    <p:sldId id="283" r:id="rId12"/>
    <p:sldId id="272" r:id="rId13"/>
    <p:sldId id="278" r:id="rId14"/>
    <p:sldId id="267" r:id="rId15"/>
    <p:sldId id="287" r:id="rId16"/>
    <p:sldId id="289" r:id="rId17"/>
    <p:sldId id="290" r:id="rId18"/>
    <p:sldId id="288" r:id="rId19"/>
    <p:sldId id="273" r:id="rId20"/>
    <p:sldId id="276" r:id="rId21"/>
    <p:sldId id="279" r:id="rId22"/>
  </p:sldIdLst>
  <p:sldSz cx="12192000" cy="6858000"/>
  <p:notesSz cx="6858000" cy="9144000"/>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109" d="100"/>
          <a:sy n="109" d="100"/>
        </p:scale>
        <p:origin x="6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he-IL" smtClean="0"/>
              <a:t>לחץ כדי לערוך סגנון כותרת של תבנית בסיס</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smtClean="0"/>
              <a:t>לחץ כדי לערוך סגנון כותרת משנה של תבנית בסיס</a:t>
            </a:r>
            <a:endParaRPr lang="en-US"/>
          </a:p>
        </p:txBody>
      </p:sp>
      <p:sp>
        <p:nvSpPr>
          <p:cNvPr id="4" name="Date Placeholder 3"/>
          <p:cNvSpPr>
            <a:spLocks noGrp="1"/>
          </p:cNvSpPr>
          <p:nvPr>
            <p:ph type="dt" sz="half" idx="10"/>
          </p:nvPr>
        </p:nvSpPr>
        <p:spPr/>
        <p:txBody>
          <a:bodyPr/>
          <a:lstStyle/>
          <a:p>
            <a:fld id="{DD8065F6-00AD-47AF-A7F5-ABD9ABB3F72D}"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D5814-7DA2-4BAE-8CDB-A1B7BE2F84AC}" type="slidenum">
              <a:rPr lang="en-US" smtClean="0"/>
              <a:t>‹#›</a:t>
            </a:fld>
            <a:endParaRPr lang="en-US"/>
          </a:p>
        </p:txBody>
      </p:sp>
    </p:spTree>
    <p:extLst>
      <p:ext uri="{BB962C8B-B14F-4D97-AF65-F5344CB8AC3E}">
        <p14:creationId xmlns:p14="http://schemas.microsoft.com/office/powerpoint/2010/main" val="592195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a:p>
        </p:txBody>
      </p:sp>
      <p:sp>
        <p:nvSpPr>
          <p:cNvPr id="3" name="Vertical Text Placeholder 2"/>
          <p:cNvSpPr>
            <a:spLocks noGrp="1"/>
          </p:cNvSpPr>
          <p:nvPr>
            <p:ph type="body" orient="vert" idx="1"/>
          </p:nvPr>
        </p:nvSpPr>
        <p:spPr/>
        <p:txBody>
          <a:bodyPr vert="eaVert"/>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Date Placeholder 3"/>
          <p:cNvSpPr>
            <a:spLocks noGrp="1"/>
          </p:cNvSpPr>
          <p:nvPr>
            <p:ph type="dt" sz="half" idx="10"/>
          </p:nvPr>
        </p:nvSpPr>
        <p:spPr/>
        <p:txBody>
          <a:bodyPr/>
          <a:lstStyle/>
          <a:p>
            <a:fld id="{DD8065F6-00AD-47AF-A7F5-ABD9ABB3F72D}"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D5814-7DA2-4BAE-8CDB-A1B7BE2F84AC}" type="slidenum">
              <a:rPr lang="en-US" smtClean="0"/>
              <a:t>‹#›</a:t>
            </a:fld>
            <a:endParaRPr lang="en-US"/>
          </a:p>
        </p:txBody>
      </p:sp>
    </p:spTree>
    <p:extLst>
      <p:ext uri="{BB962C8B-B14F-4D97-AF65-F5344CB8AC3E}">
        <p14:creationId xmlns:p14="http://schemas.microsoft.com/office/powerpoint/2010/main" val="2345300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he-IL" smtClean="0"/>
              <a:t>לחץ כדי לערוך סגנון כותרת של תבנית בסיס</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Date Placeholder 3"/>
          <p:cNvSpPr>
            <a:spLocks noGrp="1"/>
          </p:cNvSpPr>
          <p:nvPr>
            <p:ph type="dt" sz="half" idx="10"/>
          </p:nvPr>
        </p:nvSpPr>
        <p:spPr/>
        <p:txBody>
          <a:bodyPr/>
          <a:lstStyle/>
          <a:p>
            <a:fld id="{DD8065F6-00AD-47AF-A7F5-ABD9ABB3F72D}"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D5814-7DA2-4BAE-8CDB-A1B7BE2F84AC}" type="slidenum">
              <a:rPr lang="en-US" smtClean="0"/>
              <a:t>‹#›</a:t>
            </a:fld>
            <a:endParaRPr lang="en-US"/>
          </a:p>
        </p:txBody>
      </p:sp>
    </p:spTree>
    <p:extLst>
      <p:ext uri="{BB962C8B-B14F-4D97-AF65-F5344CB8AC3E}">
        <p14:creationId xmlns:p14="http://schemas.microsoft.com/office/powerpoint/2010/main" val="2147102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a:p>
        </p:txBody>
      </p:sp>
      <p:sp>
        <p:nvSpPr>
          <p:cNvPr id="3" name="Content Placeholder 2"/>
          <p:cNvSpPr>
            <a:spLocks noGrp="1"/>
          </p:cNvSpPr>
          <p:nvPr>
            <p:ph idx="1"/>
          </p:nvPr>
        </p:nvSpPr>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Date Placeholder 3"/>
          <p:cNvSpPr>
            <a:spLocks noGrp="1"/>
          </p:cNvSpPr>
          <p:nvPr>
            <p:ph type="dt" sz="half" idx="10"/>
          </p:nvPr>
        </p:nvSpPr>
        <p:spPr/>
        <p:txBody>
          <a:bodyPr/>
          <a:lstStyle/>
          <a:p>
            <a:fld id="{DD8065F6-00AD-47AF-A7F5-ABD9ABB3F72D}"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D5814-7DA2-4BAE-8CDB-A1B7BE2F84AC}" type="slidenum">
              <a:rPr lang="en-US" smtClean="0"/>
              <a:t>‹#›</a:t>
            </a:fld>
            <a:endParaRPr lang="en-US"/>
          </a:p>
        </p:txBody>
      </p:sp>
    </p:spTree>
    <p:extLst>
      <p:ext uri="{BB962C8B-B14F-4D97-AF65-F5344CB8AC3E}">
        <p14:creationId xmlns:p14="http://schemas.microsoft.com/office/powerpoint/2010/main" val="810540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he-IL" smtClean="0"/>
              <a:t>לחץ כדי לערוך סגנון כותרת של תבנית בסיס</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smtClean="0"/>
              <a:t>ערוך סגנונות טקסט של תבנית בסיס</a:t>
            </a:r>
          </a:p>
        </p:txBody>
      </p:sp>
      <p:sp>
        <p:nvSpPr>
          <p:cNvPr id="4" name="Date Placeholder 3"/>
          <p:cNvSpPr>
            <a:spLocks noGrp="1"/>
          </p:cNvSpPr>
          <p:nvPr>
            <p:ph type="dt" sz="half" idx="10"/>
          </p:nvPr>
        </p:nvSpPr>
        <p:spPr/>
        <p:txBody>
          <a:bodyPr/>
          <a:lstStyle/>
          <a:p>
            <a:fld id="{DD8065F6-00AD-47AF-A7F5-ABD9ABB3F72D}"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D5814-7DA2-4BAE-8CDB-A1B7BE2F84AC}" type="slidenum">
              <a:rPr lang="en-US" smtClean="0"/>
              <a:t>‹#›</a:t>
            </a:fld>
            <a:endParaRPr lang="en-US"/>
          </a:p>
        </p:txBody>
      </p:sp>
    </p:spTree>
    <p:extLst>
      <p:ext uri="{BB962C8B-B14F-4D97-AF65-F5344CB8AC3E}">
        <p14:creationId xmlns:p14="http://schemas.microsoft.com/office/powerpoint/2010/main" val="681884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a:p>
        </p:txBody>
      </p:sp>
      <p:sp>
        <p:nvSpPr>
          <p:cNvPr id="5" name="Date Placeholder 4"/>
          <p:cNvSpPr>
            <a:spLocks noGrp="1"/>
          </p:cNvSpPr>
          <p:nvPr>
            <p:ph type="dt" sz="half" idx="10"/>
          </p:nvPr>
        </p:nvSpPr>
        <p:spPr/>
        <p:txBody>
          <a:bodyPr/>
          <a:lstStyle/>
          <a:p>
            <a:fld id="{DD8065F6-00AD-47AF-A7F5-ABD9ABB3F72D}" type="datetimeFigureOut">
              <a:rPr lang="en-US" smtClean="0"/>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D5814-7DA2-4BAE-8CDB-A1B7BE2F84AC}" type="slidenum">
              <a:rPr lang="en-US" smtClean="0"/>
              <a:t>‹#›</a:t>
            </a:fld>
            <a:endParaRPr lang="en-US"/>
          </a:p>
        </p:txBody>
      </p:sp>
    </p:spTree>
    <p:extLst>
      <p:ext uri="{BB962C8B-B14F-4D97-AF65-F5344CB8AC3E}">
        <p14:creationId xmlns:p14="http://schemas.microsoft.com/office/powerpoint/2010/main" val="185491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he-IL" smtClean="0"/>
              <a:t>לחץ כדי לערוך סגנון כותרת של תבנית בסיס</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4" name="Content Placeholder 3"/>
          <p:cNvSpPr>
            <a:spLocks noGrp="1"/>
          </p:cNvSpPr>
          <p:nvPr>
            <p:ph sz="half" idx="2"/>
          </p:nvPr>
        </p:nvSpPr>
        <p:spPr>
          <a:xfrm>
            <a:off x="839788" y="2505075"/>
            <a:ext cx="5157787" cy="3684588"/>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6" name="Content Placeholder 5"/>
          <p:cNvSpPr>
            <a:spLocks noGrp="1"/>
          </p:cNvSpPr>
          <p:nvPr>
            <p:ph sz="quarter" idx="4"/>
          </p:nvPr>
        </p:nvSpPr>
        <p:spPr>
          <a:xfrm>
            <a:off x="6172200" y="2505075"/>
            <a:ext cx="5183188" cy="3684588"/>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a:p>
        </p:txBody>
      </p:sp>
      <p:sp>
        <p:nvSpPr>
          <p:cNvPr id="7" name="Date Placeholder 6"/>
          <p:cNvSpPr>
            <a:spLocks noGrp="1"/>
          </p:cNvSpPr>
          <p:nvPr>
            <p:ph type="dt" sz="half" idx="10"/>
          </p:nvPr>
        </p:nvSpPr>
        <p:spPr/>
        <p:txBody>
          <a:bodyPr/>
          <a:lstStyle/>
          <a:p>
            <a:fld id="{DD8065F6-00AD-47AF-A7F5-ABD9ABB3F72D}" type="datetimeFigureOut">
              <a:rPr lang="en-US" smtClean="0"/>
              <a:t>6/8/2023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8D5814-7DA2-4BAE-8CDB-A1B7BE2F84AC}" type="slidenum">
              <a:rPr lang="en-US" smtClean="0"/>
              <a:t>‹#›</a:t>
            </a:fld>
            <a:endParaRPr lang="en-US"/>
          </a:p>
        </p:txBody>
      </p:sp>
    </p:spTree>
    <p:extLst>
      <p:ext uri="{BB962C8B-B14F-4D97-AF65-F5344CB8AC3E}">
        <p14:creationId xmlns:p14="http://schemas.microsoft.com/office/powerpoint/2010/main" val="3435199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a:p>
        </p:txBody>
      </p:sp>
      <p:sp>
        <p:nvSpPr>
          <p:cNvPr id="3" name="Date Placeholder 2"/>
          <p:cNvSpPr>
            <a:spLocks noGrp="1"/>
          </p:cNvSpPr>
          <p:nvPr>
            <p:ph type="dt" sz="half" idx="10"/>
          </p:nvPr>
        </p:nvSpPr>
        <p:spPr/>
        <p:txBody>
          <a:bodyPr/>
          <a:lstStyle/>
          <a:p>
            <a:fld id="{DD8065F6-00AD-47AF-A7F5-ABD9ABB3F72D}" type="datetimeFigureOut">
              <a:rPr lang="en-US" smtClean="0"/>
              <a:t>6/8/2023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8D5814-7DA2-4BAE-8CDB-A1B7BE2F84AC}" type="slidenum">
              <a:rPr lang="en-US" smtClean="0"/>
              <a:t>‹#›</a:t>
            </a:fld>
            <a:endParaRPr lang="en-US"/>
          </a:p>
        </p:txBody>
      </p:sp>
    </p:spTree>
    <p:extLst>
      <p:ext uri="{BB962C8B-B14F-4D97-AF65-F5344CB8AC3E}">
        <p14:creationId xmlns:p14="http://schemas.microsoft.com/office/powerpoint/2010/main" val="2212228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8065F6-00AD-47AF-A7F5-ABD9ABB3F72D}" type="datetimeFigureOut">
              <a:rPr lang="en-US" smtClean="0"/>
              <a:t>6/8/2023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8D5814-7DA2-4BAE-8CDB-A1B7BE2F84AC}" type="slidenum">
              <a:rPr lang="en-US" smtClean="0"/>
              <a:t>‹#›</a:t>
            </a:fld>
            <a:endParaRPr lang="en-US"/>
          </a:p>
        </p:txBody>
      </p:sp>
    </p:spTree>
    <p:extLst>
      <p:ext uri="{BB962C8B-B14F-4D97-AF65-F5344CB8AC3E}">
        <p14:creationId xmlns:p14="http://schemas.microsoft.com/office/powerpoint/2010/main" val="2957953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he-IL" smtClean="0"/>
              <a:t>לחץ כדי לערוך סגנון כותרת של תבנית בסיס</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ערוך סגנונות טקסט של תבנית בסיס</a:t>
            </a:r>
          </a:p>
        </p:txBody>
      </p:sp>
      <p:sp>
        <p:nvSpPr>
          <p:cNvPr id="5" name="Date Placeholder 4"/>
          <p:cNvSpPr>
            <a:spLocks noGrp="1"/>
          </p:cNvSpPr>
          <p:nvPr>
            <p:ph type="dt" sz="half" idx="10"/>
          </p:nvPr>
        </p:nvSpPr>
        <p:spPr/>
        <p:txBody>
          <a:bodyPr/>
          <a:lstStyle/>
          <a:p>
            <a:fld id="{DD8065F6-00AD-47AF-A7F5-ABD9ABB3F72D}" type="datetimeFigureOut">
              <a:rPr lang="en-US" smtClean="0"/>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D5814-7DA2-4BAE-8CDB-A1B7BE2F84AC}" type="slidenum">
              <a:rPr lang="en-US" smtClean="0"/>
              <a:t>‹#›</a:t>
            </a:fld>
            <a:endParaRPr lang="en-US"/>
          </a:p>
        </p:txBody>
      </p:sp>
    </p:spTree>
    <p:extLst>
      <p:ext uri="{BB962C8B-B14F-4D97-AF65-F5344CB8AC3E}">
        <p14:creationId xmlns:p14="http://schemas.microsoft.com/office/powerpoint/2010/main" val="779261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he-IL" smtClean="0"/>
              <a:t>לחץ כדי לערוך סגנון כותרת של תבנית בסיס</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smtClean="0"/>
              <a:t>לחץ על הסמל כדי להוסיף תמונה</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ערוך סגנונות טקסט של תבנית בסיס</a:t>
            </a:r>
          </a:p>
        </p:txBody>
      </p:sp>
      <p:sp>
        <p:nvSpPr>
          <p:cNvPr id="5" name="Date Placeholder 4"/>
          <p:cNvSpPr>
            <a:spLocks noGrp="1"/>
          </p:cNvSpPr>
          <p:nvPr>
            <p:ph type="dt" sz="half" idx="10"/>
          </p:nvPr>
        </p:nvSpPr>
        <p:spPr/>
        <p:txBody>
          <a:bodyPr/>
          <a:lstStyle/>
          <a:p>
            <a:fld id="{DD8065F6-00AD-47AF-A7F5-ABD9ABB3F72D}" type="datetimeFigureOut">
              <a:rPr lang="en-US" smtClean="0"/>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D5814-7DA2-4BAE-8CDB-A1B7BE2F84AC}" type="slidenum">
              <a:rPr lang="en-US" smtClean="0"/>
              <a:t>‹#›</a:t>
            </a:fld>
            <a:endParaRPr lang="en-US"/>
          </a:p>
        </p:txBody>
      </p:sp>
    </p:spTree>
    <p:extLst>
      <p:ext uri="{BB962C8B-B14F-4D97-AF65-F5344CB8AC3E}">
        <p14:creationId xmlns:p14="http://schemas.microsoft.com/office/powerpoint/2010/main" val="3954226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e-IL" smtClean="0"/>
              <a:t>לחץ כדי לערוך סגנון כותרת של תבנית בסיס</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8065F6-00AD-47AF-A7F5-ABD9ABB3F72D}" type="datetimeFigureOut">
              <a:rPr lang="en-US" smtClean="0"/>
              <a:t>6/8/2023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8D5814-7DA2-4BAE-8CDB-A1B7BE2F84AC}" type="slidenum">
              <a:rPr lang="en-US" smtClean="0"/>
              <a:t>‹#›</a:t>
            </a:fld>
            <a:endParaRPr lang="en-US"/>
          </a:p>
        </p:txBody>
      </p:sp>
      <p:pic>
        <p:nvPicPr>
          <p:cNvPr id="7" name="Picture 6" descr="Z:\- CLIENTS -\CBG - Cyber at Ben Gurion\17-01-09 - A4_Letterhead\17-01-09---A4_Letterhead1.png"/>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924675" y="5561807"/>
            <a:ext cx="5267325" cy="1409700"/>
          </a:xfrm>
          <a:prstGeom prst="rect">
            <a:avLst/>
          </a:prstGeom>
          <a:noFill/>
          <a:ln>
            <a:noFill/>
          </a:ln>
        </p:spPr>
      </p:pic>
    </p:spTree>
    <p:extLst>
      <p:ext uri="{BB962C8B-B14F-4D97-AF65-F5344CB8AC3E}">
        <p14:creationId xmlns:p14="http://schemas.microsoft.com/office/powerpoint/2010/main" val="261788365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r>
              <a:rPr lang="en-US" dirty="0" smtClean="0"/>
              <a:t>G-DLD in AWS cloud platform</a:t>
            </a:r>
            <a:endParaRPr lang="en-US" dirty="0"/>
          </a:p>
        </p:txBody>
      </p:sp>
      <p:sp>
        <p:nvSpPr>
          <p:cNvPr id="3" name="כותרת משנה 2"/>
          <p:cNvSpPr>
            <a:spLocks noGrp="1"/>
          </p:cNvSpPr>
          <p:nvPr>
            <p:ph type="subTitle" idx="1"/>
          </p:nvPr>
        </p:nvSpPr>
        <p:spPr/>
        <p:txBody>
          <a:bodyPr/>
          <a:lstStyle/>
          <a:p>
            <a:r>
              <a:rPr lang="en-US" dirty="0" smtClean="0"/>
              <a:t>For serverless applications</a:t>
            </a:r>
            <a:endParaRPr lang="en-US" dirty="0"/>
          </a:p>
        </p:txBody>
      </p:sp>
    </p:spTree>
    <p:extLst>
      <p:ext uri="{BB962C8B-B14F-4D97-AF65-F5344CB8AC3E}">
        <p14:creationId xmlns:p14="http://schemas.microsoft.com/office/powerpoint/2010/main" val="37112001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AWS Security and access - Policy</a:t>
            </a:r>
            <a:endParaRPr lang="en-US" dirty="0"/>
          </a:p>
        </p:txBody>
      </p:sp>
      <p:sp>
        <p:nvSpPr>
          <p:cNvPr id="3" name="TextBox 2"/>
          <p:cNvSpPr txBox="1"/>
          <p:nvPr/>
        </p:nvSpPr>
        <p:spPr>
          <a:xfrm>
            <a:off x="979601" y="1393933"/>
            <a:ext cx="5308076" cy="4832092"/>
          </a:xfrm>
          <a:prstGeom prst="rect">
            <a:avLst/>
          </a:prstGeom>
          <a:noFill/>
        </p:spPr>
        <p:txBody>
          <a:bodyPr wrap="square" rtlCol="0">
            <a:spAutoFit/>
          </a:bodyPr>
          <a:lstStyle/>
          <a:p>
            <a:pPr algn="l" rtl="0"/>
            <a:r>
              <a:rPr lang="en-US" sz="1400" dirty="0"/>
              <a:t>{</a:t>
            </a:r>
          </a:p>
          <a:p>
            <a:pPr algn="l" rtl="0"/>
            <a:r>
              <a:rPr lang="en-US" sz="1400" dirty="0"/>
              <a:t>    "Version": "2012-10-17",</a:t>
            </a:r>
          </a:p>
          <a:p>
            <a:pPr algn="l" rtl="0"/>
            <a:r>
              <a:rPr lang="en-US" sz="1400" dirty="0"/>
              <a:t>    "Id": "ExamplePolicy01",</a:t>
            </a:r>
          </a:p>
          <a:p>
            <a:pPr algn="l" rtl="0"/>
            <a:r>
              <a:rPr lang="en-US" sz="1400" dirty="0"/>
              <a:t>    "Statement": [</a:t>
            </a:r>
          </a:p>
          <a:p>
            <a:pPr algn="l" rtl="0"/>
            <a:r>
              <a:rPr lang="en-US" sz="1400" dirty="0"/>
              <a:t>        {</a:t>
            </a:r>
          </a:p>
          <a:p>
            <a:pPr algn="l" rtl="0"/>
            <a:r>
              <a:rPr lang="en-US" sz="1400" dirty="0"/>
              <a:t>            "Sid": "ExampleStatement01",</a:t>
            </a:r>
          </a:p>
          <a:p>
            <a:pPr algn="l" rtl="0"/>
            <a:r>
              <a:rPr lang="en-US" sz="1400" dirty="0"/>
              <a:t>            "Effect": "Allow",</a:t>
            </a:r>
          </a:p>
          <a:p>
            <a:pPr algn="l" rtl="0"/>
            <a:r>
              <a:rPr lang="en-US" sz="1400" dirty="0"/>
              <a:t>            "Principal": {</a:t>
            </a:r>
          </a:p>
          <a:p>
            <a:pPr algn="l" rtl="0"/>
            <a:r>
              <a:rPr lang="en-US" sz="1400" dirty="0"/>
              <a:t>                "AWS": "</a:t>
            </a:r>
            <a:r>
              <a:rPr lang="en-US" sz="1400" dirty="0" err="1"/>
              <a:t>arn:aws:iam</a:t>
            </a:r>
            <a:r>
              <a:rPr lang="en-US" sz="1400" dirty="0"/>
              <a:t>::123456789012:user/Dave"</a:t>
            </a:r>
          </a:p>
          <a:p>
            <a:pPr algn="l" rtl="0"/>
            <a:r>
              <a:rPr lang="en-US" sz="1400" dirty="0"/>
              <a:t>            },</a:t>
            </a:r>
          </a:p>
          <a:p>
            <a:pPr algn="l" rtl="0"/>
            <a:r>
              <a:rPr lang="en-US" sz="1400" dirty="0"/>
              <a:t>            "Action": [</a:t>
            </a:r>
          </a:p>
          <a:p>
            <a:pPr algn="l" rtl="0"/>
            <a:r>
              <a:rPr lang="en-US" sz="1400" dirty="0"/>
              <a:t>                "s3:GetObject",</a:t>
            </a:r>
          </a:p>
          <a:p>
            <a:pPr algn="l" rtl="0"/>
            <a:r>
              <a:rPr lang="en-US" sz="1400" dirty="0"/>
              <a:t>                "s3:GetBucketLocation",</a:t>
            </a:r>
          </a:p>
          <a:p>
            <a:pPr algn="l" rtl="0"/>
            <a:r>
              <a:rPr lang="en-US" sz="1400" dirty="0"/>
              <a:t>                "s3:ListBucket"</a:t>
            </a:r>
          </a:p>
          <a:p>
            <a:pPr algn="l" rtl="0"/>
            <a:r>
              <a:rPr lang="en-US" sz="1400" dirty="0"/>
              <a:t>            ],</a:t>
            </a:r>
          </a:p>
          <a:p>
            <a:pPr algn="l" rtl="0"/>
            <a:r>
              <a:rPr lang="en-US" sz="1400" dirty="0"/>
              <a:t>            "Resource": [</a:t>
            </a:r>
          </a:p>
          <a:p>
            <a:pPr algn="l" rtl="0"/>
            <a:r>
              <a:rPr lang="en-US" sz="1400" dirty="0"/>
              <a:t>                "arn:aws:s3:::awsexamplebucket1/*",</a:t>
            </a:r>
          </a:p>
          <a:p>
            <a:pPr algn="l" rtl="0"/>
            <a:r>
              <a:rPr lang="en-US" sz="1400" dirty="0"/>
              <a:t>                "arn:aws:s3:::</a:t>
            </a:r>
            <a:r>
              <a:rPr lang="en-US" sz="1400" dirty="0" smtClean="0"/>
              <a:t>awsexamplebucket?/"</a:t>
            </a:r>
            <a:endParaRPr lang="en-US" sz="1400" dirty="0"/>
          </a:p>
          <a:p>
            <a:pPr algn="l" rtl="0"/>
            <a:r>
              <a:rPr lang="en-US" sz="1400" dirty="0"/>
              <a:t>            ]</a:t>
            </a:r>
          </a:p>
          <a:p>
            <a:pPr algn="l" rtl="0"/>
            <a:r>
              <a:rPr lang="en-US" sz="1400" dirty="0"/>
              <a:t>        }</a:t>
            </a:r>
          </a:p>
          <a:p>
            <a:pPr algn="l" rtl="0"/>
            <a:r>
              <a:rPr lang="en-US" sz="1400" dirty="0"/>
              <a:t>    ]</a:t>
            </a:r>
          </a:p>
          <a:p>
            <a:pPr algn="l" rtl="0"/>
            <a:r>
              <a:rPr lang="en-US" sz="1400" dirty="0"/>
              <a:t>}</a:t>
            </a:r>
          </a:p>
        </p:txBody>
      </p:sp>
      <p:sp>
        <p:nvSpPr>
          <p:cNvPr id="5" name="TextBox 4"/>
          <p:cNvSpPr txBox="1"/>
          <p:nvPr/>
        </p:nvSpPr>
        <p:spPr>
          <a:xfrm>
            <a:off x="6287677" y="2121031"/>
            <a:ext cx="5326146" cy="2862322"/>
          </a:xfrm>
          <a:prstGeom prst="rect">
            <a:avLst/>
          </a:prstGeom>
          <a:noFill/>
        </p:spPr>
        <p:txBody>
          <a:bodyPr wrap="square" rtlCol="0">
            <a:spAutoFit/>
          </a:bodyPr>
          <a:lstStyle/>
          <a:p>
            <a:pPr algn="l"/>
            <a:endParaRPr lang="en-US" dirty="0" smtClean="0"/>
          </a:p>
          <a:p>
            <a:pPr algn="l"/>
            <a:r>
              <a:rPr lang="en-US" u="sng" dirty="0" smtClean="0"/>
              <a:t>Effect</a:t>
            </a:r>
            <a:r>
              <a:rPr lang="en-US" dirty="0" smtClean="0"/>
              <a:t>: what mode (allow/deny)</a:t>
            </a:r>
          </a:p>
          <a:p>
            <a:pPr algn="l"/>
            <a:endParaRPr lang="en-US" dirty="0"/>
          </a:p>
          <a:p>
            <a:pPr algn="l"/>
            <a:r>
              <a:rPr lang="en-US" u="sng" dirty="0" smtClean="0"/>
              <a:t>Principal</a:t>
            </a:r>
            <a:r>
              <a:rPr lang="en-US" dirty="0" smtClean="0"/>
              <a:t>: who\what get the policy</a:t>
            </a:r>
          </a:p>
          <a:p>
            <a:pPr algn="l"/>
            <a:endParaRPr lang="en-US" dirty="0"/>
          </a:p>
          <a:p>
            <a:pPr algn="l"/>
            <a:r>
              <a:rPr lang="en-US" u="sng" dirty="0" smtClean="0"/>
              <a:t>Action</a:t>
            </a:r>
            <a:r>
              <a:rPr lang="en-US" dirty="0" smtClean="0"/>
              <a:t>: what operations are affected. (all permissions are implicitly denied by default)</a:t>
            </a:r>
          </a:p>
          <a:p>
            <a:pPr algn="l"/>
            <a:endParaRPr lang="en-US" dirty="0"/>
          </a:p>
          <a:p>
            <a:pPr algn="l"/>
            <a:r>
              <a:rPr lang="en-US" u="sng" dirty="0" smtClean="0"/>
              <a:t>Resource</a:t>
            </a:r>
            <a:r>
              <a:rPr lang="en-US" dirty="0" smtClean="0"/>
              <a:t>: on what the operations could be used</a:t>
            </a:r>
          </a:p>
          <a:p>
            <a:pPr algn="l"/>
            <a:endParaRPr lang="en-US" dirty="0"/>
          </a:p>
        </p:txBody>
      </p:sp>
      <p:cxnSp>
        <p:nvCxnSpPr>
          <p:cNvPr id="7" name="מחבר חץ ישר 6"/>
          <p:cNvCxnSpPr/>
          <p:nvPr/>
        </p:nvCxnSpPr>
        <p:spPr>
          <a:xfrm flipV="1">
            <a:off x="2875175" y="2641793"/>
            <a:ext cx="3478491" cy="170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מחבר חץ ישר 8"/>
          <p:cNvCxnSpPr/>
          <p:nvPr/>
        </p:nvCxnSpPr>
        <p:spPr>
          <a:xfrm>
            <a:off x="2526384" y="3101419"/>
            <a:ext cx="3827282" cy="53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מחבר חץ ישר 11"/>
          <p:cNvCxnSpPr/>
          <p:nvPr/>
        </p:nvCxnSpPr>
        <p:spPr>
          <a:xfrm flipV="1">
            <a:off x="2526384" y="3685880"/>
            <a:ext cx="3827282" cy="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מחבר חץ ישר 14"/>
          <p:cNvCxnSpPr/>
          <p:nvPr/>
        </p:nvCxnSpPr>
        <p:spPr>
          <a:xfrm flipV="1">
            <a:off x="2705493" y="4493296"/>
            <a:ext cx="3582184" cy="267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287677" y="1398115"/>
            <a:ext cx="5326146" cy="615553"/>
          </a:xfrm>
          <a:prstGeom prst="rect">
            <a:avLst/>
          </a:prstGeom>
          <a:noFill/>
        </p:spPr>
        <p:txBody>
          <a:bodyPr wrap="square" rtlCol="0">
            <a:spAutoFit/>
          </a:bodyPr>
          <a:lstStyle/>
          <a:p>
            <a:pPr algn="l" rtl="0"/>
            <a:r>
              <a:rPr lang="en-US" dirty="0" smtClean="0"/>
              <a:t>A S3 policy for an example- </a:t>
            </a:r>
            <a:r>
              <a:rPr lang="en-US" sz="1600" dirty="0" smtClean="0"/>
              <a:t>notice how the user is the object and the bucket is the subject of the permissions.</a:t>
            </a:r>
            <a:endParaRPr lang="en-US" sz="1600" dirty="0"/>
          </a:p>
        </p:txBody>
      </p:sp>
    </p:spTree>
    <p:extLst>
      <p:ext uri="{BB962C8B-B14F-4D97-AF65-F5344CB8AC3E}">
        <p14:creationId xmlns:p14="http://schemas.microsoft.com/office/powerpoint/2010/main" val="859673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AWS Security and access – Policy Logic</a:t>
            </a:r>
            <a:endParaRPr lang="en-US" dirty="0"/>
          </a:p>
        </p:txBody>
      </p:sp>
      <p:pic>
        <p:nvPicPr>
          <p:cNvPr id="37" name="תמונה 36"/>
          <p:cNvPicPr>
            <a:picLocks noChangeAspect="1"/>
          </p:cNvPicPr>
          <p:nvPr/>
        </p:nvPicPr>
        <p:blipFill>
          <a:blip r:embed="rId2"/>
          <a:stretch>
            <a:fillRect/>
          </a:stretch>
        </p:blipFill>
        <p:spPr>
          <a:xfrm>
            <a:off x="914174" y="1455712"/>
            <a:ext cx="10363651" cy="4514377"/>
          </a:xfrm>
          <a:prstGeom prst="rect">
            <a:avLst/>
          </a:prstGeom>
        </p:spPr>
      </p:pic>
    </p:spTree>
    <p:extLst>
      <p:ext uri="{BB962C8B-B14F-4D97-AF65-F5344CB8AC3E}">
        <p14:creationId xmlns:p14="http://schemas.microsoft.com/office/powerpoint/2010/main" val="202813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Work Pipeline</a:t>
            </a:r>
            <a:endParaRPr lang="en-US" dirty="0"/>
          </a:p>
        </p:txBody>
      </p:sp>
      <p:sp>
        <p:nvSpPr>
          <p:cNvPr id="3" name="מציין מיקום תוכן 2"/>
          <p:cNvSpPr>
            <a:spLocks noGrp="1"/>
          </p:cNvSpPr>
          <p:nvPr>
            <p:ph idx="1"/>
          </p:nvPr>
        </p:nvSpPr>
        <p:spPr/>
        <p:txBody>
          <a:bodyPr>
            <a:normAutofit/>
          </a:bodyPr>
          <a:lstStyle/>
          <a:p>
            <a:pPr marL="514350" indent="-514350">
              <a:buFont typeface="+mj-lt"/>
              <a:buAutoNum type="arabicPeriod"/>
            </a:pPr>
            <a:r>
              <a:rPr lang="en-US" sz="2400" dirty="0" smtClean="0"/>
              <a:t>The logs collected from the simulation are done by executing a series of experiments.</a:t>
            </a:r>
          </a:p>
          <a:p>
            <a:pPr marL="514350" indent="-514350">
              <a:buFont typeface="+mj-lt"/>
              <a:buAutoNum type="arabicPeriod"/>
            </a:pPr>
            <a:r>
              <a:rPr lang="en-US" sz="2400" dirty="0" smtClean="0"/>
              <a:t>We create two datasets, one from the lambda side, and one from the storage side.</a:t>
            </a:r>
            <a:endParaRPr lang="en-US" sz="2400" dirty="0"/>
          </a:p>
          <a:p>
            <a:pPr marL="514350" indent="-514350">
              <a:buFont typeface="+mj-lt"/>
              <a:buAutoNum type="arabicPeriod"/>
            </a:pPr>
            <a:r>
              <a:rPr lang="en-US" sz="2400" dirty="0" smtClean="0"/>
              <a:t>We create a graph based on users and resources in a time window and check the permissions at each timeframe.</a:t>
            </a:r>
          </a:p>
          <a:p>
            <a:pPr marL="514350" indent="-514350">
              <a:buFont typeface="+mj-lt"/>
              <a:buAutoNum type="arabicPeriod"/>
            </a:pPr>
            <a:r>
              <a:rPr lang="en-US" sz="2400" dirty="0" smtClean="0"/>
              <a:t>The model would detect DL at a new environment without the need for additional pre-training.</a:t>
            </a:r>
            <a:endParaRPr lang="en-US" sz="2400" dirty="0"/>
          </a:p>
        </p:txBody>
      </p:sp>
      <p:sp>
        <p:nvSpPr>
          <p:cNvPr id="4" name="TextBox 3"/>
          <p:cNvSpPr txBox="1"/>
          <p:nvPr/>
        </p:nvSpPr>
        <p:spPr>
          <a:xfrm>
            <a:off x="890149" y="5254985"/>
            <a:ext cx="2141226" cy="400110"/>
          </a:xfrm>
          <a:prstGeom prst="rect">
            <a:avLst/>
          </a:prstGeom>
          <a:noFill/>
        </p:spPr>
        <p:txBody>
          <a:bodyPr wrap="square" rtlCol="0">
            <a:spAutoFit/>
          </a:bodyPr>
          <a:lstStyle/>
          <a:p>
            <a:r>
              <a:rPr lang="en-US" sz="2000" b="1" dirty="0" smtClean="0"/>
              <a:t>1. Data collection</a:t>
            </a:r>
            <a:endParaRPr lang="en-US" sz="2000" b="1" dirty="0"/>
          </a:p>
        </p:txBody>
      </p:sp>
      <p:sp>
        <p:nvSpPr>
          <p:cNvPr id="5" name="TextBox 4"/>
          <p:cNvSpPr txBox="1"/>
          <p:nvPr/>
        </p:nvSpPr>
        <p:spPr>
          <a:xfrm>
            <a:off x="3081509" y="5254985"/>
            <a:ext cx="2988614" cy="400110"/>
          </a:xfrm>
          <a:prstGeom prst="rect">
            <a:avLst/>
          </a:prstGeom>
          <a:noFill/>
        </p:spPr>
        <p:txBody>
          <a:bodyPr wrap="square" rtlCol="0">
            <a:spAutoFit/>
          </a:bodyPr>
          <a:lstStyle/>
          <a:p>
            <a:r>
              <a:rPr lang="en-US" sz="2000" b="1" dirty="0" smtClean="0"/>
              <a:t>2. Import and Parsing</a:t>
            </a:r>
            <a:endParaRPr lang="en-US" sz="2000" b="1" dirty="0"/>
          </a:p>
        </p:txBody>
      </p:sp>
      <p:sp>
        <p:nvSpPr>
          <p:cNvPr id="6" name="TextBox 5"/>
          <p:cNvSpPr txBox="1"/>
          <p:nvPr/>
        </p:nvSpPr>
        <p:spPr>
          <a:xfrm>
            <a:off x="6802925" y="5254985"/>
            <a:ext cx="2113816" cy="400110"/>
          </a:xfrm>
          <a:prstGeom prst="rect">
            <a:avLst/>
          </a:prstGeom>
          <a:noFill/>
        </p:spPr>
        <p:txBody>
          <a:bodyPr wrap="square" rtlCol="0">
            <a:spAutoFit/>
          </a:bodyPr>
          <a:lstStyle/>
          <a:p>
            <a:pPr algn="l" rtl="0"/>
            <a:r>
              <a:rPr lang="en-US" sz="2000" b="1" dirty="0" smtClean="0"/>
              <a:t>3. Preprocessing</a:t>
            </a:r>
            <a:endParaRPr lang="en-US" sz="2000" b="1" dirty="0"/>
          </a:p>
        </p:txBody>
      </p:sp>
      <p:sp>
        <p:nvSpPr>
          <p:cNvPr id="7" name="מלבן מעוגל 6"/>
          <p:cNvSpPr/>
          <p:nvPr/>
        </p:nvSpPr>
        <p:spPr>
          <a:xfrm>
            <a:off x="1040886" y="5045746"/>
            <a:ext cx="1966265" cy="8599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מלבן מעוגל 7"/>
          <p:cNvSpPr/>
          <p:nvPr/>
        </p:nvSpPr>
        <p:spPr>
          <a:xfrm>
            <a:off x="3547102" y="5045746"/>
            <a:ext cx="2593125" cy="8599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מלבן מעוגל 8"/>
          <p:cNvSpPr/>
          <p:nvPr/>
        </p:nvSpPr>
        <p:spPr>
          <a:xfrm>
            <a:off x="6655954" y="5045746"/>
            <a:ext cx="2063682" cy="8599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מחבר חץ ישר 9"/>
          <p:cNvCxnSpPr>
            <a:stCxn id="7" idx="3"/>
            <a:endCxn id="8" idx="1"/>
          </p:cNvCxnSpPr>
          <p:nvPr/>
        </p:nvCxnSpPr>
        <p:spPr>
          <a:xfrm>
            <a:off x="3007151" y="5475732"/>
            <a:ext cx="5399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מחבר חץ ישר 10"/>
          <p:cNvCxnSpPr>
            <a:stCxn id="8" idx="3"/>
            <a:endCxn id="9" idx="1"/>
          </p:cNvCxnSpPr>
          <p:nvPr/>
        </p:nvCxnSpPr>
        <p:spPr>
          <a:xfrm>
            <a:off x="6140227" y="5475732"/>
            <a:ext cx="515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מלבן מעוגל 20"/>
          <p:cNvSpPr/>
          <p:nvPr/>
        </p:nvSpPr>
        <p:spPr>
          <a:xfrm>
            <a:off x="9235363" y="5022628"/>
            <a:ext cx="1728010" cy="8599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מחבר חץ ישר 21"/>
          <p:cNvCxnSpPr>
            <a:endCxn id="21" idx="1"/>
          </p:cNvCxnSpPr>
          <p:nvPr/>
        </p:nvCxnSpPr>
        <p:spPr>
          <a:xfrm>
            <a:off x="8719636" y="5452614"/>
            <a:ext cx="515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9442670" y="5249813"/>
            <a:ext cx="2113816" cy="400110"/>
          </a:xfrm>
          <a:prstGeom prst="rect">
            <a:avLst/>
          </a:prstGeom>
          <a:noFill/>
        </p:spPr>
        <p:txBody>
          <a:bodyPr wrap="square" rtlCol="0">
            <a:spAutoFit/>
          </a:bodyPr>
          <a:lstStyle/>
          <a:p>
            <a:pPr algn="l" rtl="0"/>
            <a:r>
              <a:rPr lang="en-US" sz="2000" b="1" dirty="0" smtClean="0"/>
              <a:t>4. Model</a:t>
            </a:r>
            <a:endParaRPr lang="en-US" sz="2000" b="1" dirty="0"/>
          </a:p>
        </p:txBody>
      </p:sp>
    </p:spTree>
    <p:extLst>
      <p:ext uri="{BB962C8B-B14F-4D97-AF65-F5344CB8AC3E}">
        <p14:creationId xmlns:p14="http://schemas.microsoft.com/office/powerpoint/2010/main" val="992886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Challenges</a:t>
            </a:r>
            <a:endParaRPr lang="en-US" dirty="0"/>
          </a:p>
        </p:txBody>
      </p:sp>
      <p:sp>
        <p:nvSpPr>
          <p:cNvPr id="3" name="מציין מיקום תוכן 2"/>
          <p:cNvSpPr>
            <a:spLocks noGrp="1"/>
          </p:cNvSpPr>
          <p:nvPr>
            <p:ph idx="1"/>
          </p:nvPr>
        </p:nvSpPr>
        <p:spPr/>
        <p:txBody>
          <a:bodyPr/>
          <a:lstStyle/>
          <a:p>
            <a:r>
              <a:rPr lang="en-US" dirty="0" smtClean="0"/>
              <a:t>There is a problem with matching lambda logs with storage logs, as they are showing different actions in the same workflow. </a:t>
            </a:r>
          </a:p>
          <a:p>
            <a:endParaRPr lang="en-US" dirty="0"/>
          </a:p>
          <a:p>
            <a:r>
              <a:rPr lang="en-US" dirty="0" smtClean="0"/>
              <a:t>Too many features in a graph may be </a:t>
            </a:r>
            <a:r>
              <a:rPr lang="en-US" smtClean="0"/>
              <a:t>too messy.</a:t>
            </a:r>
            <a:endParaRPr lang="en-US" dirty="0"/>
          </a:p>
          <a:p>
            <a:endParaRPr lang="en-US" dirty="0" smtClean="0"/>
          </a:p>
          <a:p>
            <a:endParaRPr lang="en-US" dirty="0" smtClean="0"/>
          </a:p>
        </p:txBody>
      </p:sp>
    </p:spTree>
    <p:extLst>
      <p:ext uri="{BB962C8B-B14F-4D97-AF65-F5344CB8AC3E}">
        <p14:creationId xmlns:p14="http://schemas.microsoft.com/office/powerpoint/2010/main" val="151743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Proposed Methods – Graph Edges</a:t>
            </a:r>
            <a:endParaRPr lang="en-US" dirty="0"/>
          </a:p>
        </p:txBody>
      </p:sp>
      <p:graphicFrame>
        <p:nvGraphicFramePr>
          <p:cNvPr id="5" name="מציין מיקום תוכן 4"/>
          <p:cNvGraphicFramePr>
            <a:graphicFrameLocks noGrp="1"/>
          </p:cNvGraphicFramePr>
          <p:nvPr>
            <p:ph idx="1"/>
            <p:extLst>
              <p:ext uri="{D42A27DB-BD31-4B8C-83A1-F6EECF244321}">
                <p14:modId xmlns:p14="http://schemas.microsoft.com/office/powerpoint/2010/main" val="2733929942"/>
              </p:ext>
            </p:extLst>
          </p:nvPr>
        </p:nvGraphicFramePr>
        <p:xfrm>
          <a:off x="946514" y="4188414"/>
          <a:ext cx="10298971" cy="625470"/>
        </p:xfrm>
        <a:graphic>
          <a:graphicData uri="http://schemas.openxmlformats.org/drawingml/2006/table">
            <a:tbl>
              <a:tblPr firstRow="1" bandRow="1">
                <a:tableStyleId>{5C22544A-7EE6-4342-B048-85BDC9FD1C3A}</a:tableStyleId>
              </a:tblPr>
              <a:tblGrid>
                <a:gridCol w="2046809">
                  <a:extLst>
                    <a:ext uri="{9D8B030D-6E8A-4147-A177-3AD203B41FA5}">
                      <a16:colId xmlns:a16="http://schemas.microsoft.com/office/drawing/2014/main" val="924845040"/>
                    </a:ext>
                  </a:extLst>
                </a:gridCol>
                <a:gridCol w="1574276">
                  <a:extLst>
                    <a:ext uri="{9D8B030D-6E8A-4147-A177-3AD203B41FA5}">
                      <a16:colId xmlns:a16="http://schemas.microsoft.com/office/drawing/2014/main" val="3950833917"/>
                    </a:ext>
                  </a:extLst>
                </a:gridCol>
                <a:gridCol w="1036949">
                  <a:extLst>
                    <a:ext uri="{9D8B030D-6E8A-4147-A177-3AD203B41FA5}">
                      <a16:colId xmlns:a16="http://schemas.microsoft.com/office/drawing/2014/main" val="940296687"/>
                    </a:ext>
                  </a:extLst>
                </a:gridCol>
                <a:gridCol w="1272618">
                  <a:extLst>
                    <a:ext uri="{9D8B030D-6E8A-4147-A177-3AD203B41FA5}">
                      <a16:colId xmlns:a16="http://schemas.microsoft.com/office/drawing/2014/main" val="3118631127"/>
                    </a:ext>
                  </a:extLst>
                </a:gridCol>
                <a:gridCol w="3271101">
                  <a:extLst>
                    <a:ext uri="{9D8B030D-6E8A-4147-A177-3AD203B41FA5}">
                      <a16:colId xmlns:a16="http://schemas.microsoft.com/office/drawing/2014/main" val="3250606341"/>
                    </a:ext>
                  </a:extLst>
                </a:gridCol>
                <a:gridCol w="1097218">
                  <a:extLst>
                    <a:ext uri="{9D8B030D-6E8A-4147-A177-3AD203B41FA5}">
                      <a16:colId xmlns:a16="http://schemas.microsoft.com/office/drawing/2014/main" val="1138727884"/>
                    </a:ext>
                  </a:extLst>
                </a:gridCol>
              </a:tblGrid>
              <a:tr h="625470">
                <a:tc>
                  <a:txBody>
                    <a:bodyPr/>
                    <a:lstStyle/>
                    <a:p>
                      <a:r>
                        <a:rPr lang="en-US" sz="1400" dirty="0" smtClean="0"/>
                        <a:t>Source</a:t>
                      </a:r>
                    </a:p>
                    <a:p>
                      <a:endParaRPr lang="en-US" sz="1400" dirty="0"/>
                    </a:p>
                  </a:txBody>
                  <a:tcPr>
                    <a:solidFill>
                      <a:schemeClr val="accent2"/>
                    </a:solidFill>
                  </a:tcPr>
                </a:tc>
                <a:tc>
                  <a:txBody>
                    <a:bodyPr/>
                    <a:lstStyle/>
                    <a:p>
                      <a:r>
                        <a:rPr lang="en-US" sz="1400" dirty="0" smtClean="0"/>
                        <a:t>Target</a:t>
                      </a:r>
                    </a:p>
                    <a:p>
                      <a:r>
                        <a:rPr lang="en-US" sz="1400" dirty="0" smtClean="0"/>
                        <a:t>(S3 / DynamoDB)</a:t>
                      </a:r>
                      <a:endParaRPr lang="en-US" sz="1400" dirty="0"/>
                    </a:p>
                  </a:txBody>
                  <a:tcPr/>
                </a:tc>
                <a:tc>
                  <a:txBody>
                    <a:bodyPr/>
                    <a:lstStyle/>
                    <a:p>
                      <a:r>
                        <a:rPr lang="en-US" sz="1400" dirty="0" smtClean="0"/>
                        <a:t>Operation</a:t>
                      </a:r>
                      <a:endParaRPr lang="en-US" sz="1400" dirty="0"/>
                    </a:p>
                  </a:txBody>
                  <a:tcPr/>
                </a:tc>
                <a:tc>
                  <a:txBody>
                    <a:bodyPr/>
                    <a:lstStyle/>
                    <a:p>
                      <a:r>
                        <a:rPr lang="en-US" sz="1400" dirty="0" smtClean="0"/>
                        <a:t>Access </a:t>
                      </a:r>
                      <a:r>
                        <a:rPr lang="en-US" sz="1400" baseline="0" dirty="0" smtClean="0"/>
                        <a:t>Type</a:t>
                      </a:r>
                    </a:p>
                    <a:p>
                      <a:r>
                        <a:rPr lang="en-US" sz="1400" baseline="0" dirty="0" smtClean="0"/>
                        <a:t>(read / write)</a:t>
                      </a:r>
                      <a:endParaRPr lang="en-US" sz="1400" dirty="0"/>
                    </a:p>
                  </a:txBody>
                  <a:tcPr/>
                </a:tc>
                <a:tc>
                  <a:txBody>
                    <a:bodyPr/>
                    <a:lstStyle/>
                    <a:p>
                      <a:r>
                        <a:rPr lang="en-US" sz="1400" dirty="0" smtClean="0"/>
                        <a:t>Operation Count </a:t>
                      </a:r>
                    </a:p>
                    <a:p>
                      <a:r>
                        <a:rPr lang="en-US" sz="1400" dirty="0" smtClean="0"/>
                        <a:t>(same operation</a:t>
                      </a:r>
                      <a:r>
                        <a:rPr lang="en-US" sz="1400" baseline="0" dirty="0" smtClean="0"/>
                        <a:t> acted on target node)</a:t>
                      </a:r>
                      <a:endParaRPr lang="en-US" sz="1400" dirty="0"/>
                    </a:p>
                  </a:txBody>
                  <a:tcPr/>
                </a:tc>
                <a:tc>
                  <a:txBody>
                    <a:bodyPr/>
                    <a:lstStyle/>
                    <a:p>
                      <a:r>
                        <a:rPr lang="en-US" sz="1400" dirty="0" smtClean="0"/>
                        <a:t>Sample</a:t>
                      </a:r>
                      <a:r>
                        <a:rPr lang="en-US" sz="1400" baseline="0" dirty="0" smtClean="0"/>
                        <a:t> Time</a:t>
                      </a:r>
                      <a:endParaRPr lang="en-US" sz="1400" dirty="0"/>
                    </a:p>
                  </a:txBody>
                  <a:tcPr/>
                </a:tc>
                <a:extLst>
                  <a:ext uri="{0D108BD9-81ED-4DB2-BD59-A6C34878D82A}">
                    <a16:rowId xmlns:a16="http://schemas.microsoft.com/office/drawing/2014/main" val="1398211738"/>
                  </a:ext>
                </a:extLst>
              </a:tr>
            </a:tbl>
          </a:graphicData>
        </a:graphic>
      </p:graphicFrame>
      <p:sp>
        <p:nvSpPr>
          <p:cNvPr id="3" name="TextBox 2"/>
          <p:cNvSpPr txBox="1"/>
          <p:nvPr/>
        </p:nvSpPr>
        <p:spPr>
          <a:xfrm>
            <a:off x="838200" y="1518780"/>
            <a:ext cx="10298970" cy="2462213"/>
          </a:xfrm>
          <a:prstGeom prst="rect">
            <a:avLst/>
          </a:prstGeom>
          <a:noFill/>
        </p:spPr>
        <p:txBody>
          <a:bodyPr wrap="square" rtlCol="0">
            <a:spAutoFit/>
          </a:bodyPr>
          <a:lstStyle/>
          <a:p>
            <a:pPr algn="l" rtl="0"/>
            <a:r>
              <a:rPr lang="en-US" dirty="0" smtClean="0"/>
              <a:t>Each edge represents a relation between resources, the specific action is labeled on top of each edge.</a:t>
            </a:r>
          </a:p>
          <a:p>
            <a:pPr algn="l" rtl="0"/>
            <a:endParaRPr lang="en-US" dirty="0"/>
          </a:p>
          <a:p>
            <a:pPr algn="l" rtl="0"/>
            <a:r>
              <a:rPr lang="en-US" dirty="0" smtClean="0"/>
              <a:t>We can atomize the resources into: </a:t>
            </a:r>
          </a:p>
          <a:p>
            <a:pPr marL="342900" indent="-342900" algn="l" rtl="0">
              <a:buFont typeface="+mj-lt"/>
              <a:buAutoNum type="arabicPeriod"/>
            </a:pPr>
            <a:r>
              <a:rPr lang="en-US" dirty="0" smtClean="0"/>
              <a:t>Lambda class(role)</a:t>
            </a:r>
          </a:p>
          <a:p>
            <a:pPr marL="342900" indent="-342900" algn="l" rtl="0">
              <a:buFont typeface="+mj-lt"/>
              <a:buAutoNum type="arabicPeriod"/>
            </a:pPr>
            <a:r>
              <a:rPr lang="en-US" dirty="0" smtClean="0"/>
              <a:t>S3 bucket directory/file(policy)</a:t>
            </a:r>
          </a:p>
          <a:p>
            <a:pPr marL="342900" indent="-342900" algn="l" rtl="0">
              <a:buFont typeface="+mj-lt"/>
              <a:buAutoNum type="arabicPeriod"/>
            </a:pPr>
            <a:r>
              <a:rPr lang="en-US" dirty="0" smtClean="0"/>
              <a:t>DynamoDB specific attribute(policy)</a:t>
            </a:r>
          </a:p>
          <a:p>
            <a:pPr algn="l" rtl="0"/>
            <a:endParaRPr lang="en-US" dirty="0" smtClean="0"/>
          </a:p>
          <a:p>
            <a:pPr marL="285750" indent="-285750" algn="l" rtl="0">
              <a:buFont typeface="Arial" panose="020B0604020202020204" pitchFamily="34" charset="0"/>
              <a:buChar char="•"/>
            </a:pPr>
            <a:r>
              <a:rPr lang="en-US" sz="1400" dirty="0" smtClean="0"/>
              <a:t>We </a:t>
            </a:r>
            <a:r>
              <a:rPr lang="en-US" sz="1400" dirty="0"/>
              <a:t>filtered time windows with low traffic[100&lt;] as to get a comprehensive </a:t>
            </a:r>
            <a:r>
              <a:rPr lang="en-US" sz="1400" dirty="0" smtClean="0"/>
              <a:t>graph</a:t>
            </a:r>
          </a:p>
          <a:p>
            <a:pPr algn="l" rtl="0"/>
            <a:endParaRPr lang="en-US" sz="1400" dirty="0"/>
          </a:p>
        </p:txBody>
      </p:sp>
    </p:spTree>
    <p:extLst>
      <p:ext uri="{BB962C8B-B14F-4D97-AF65-F5344CB8AC3E}">
        <p14:creationId xmlns:p14="http://schemas.microsoft.com/office/powerpoint/2010/main" val="24793937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Proposed Methods – Graph Nodes</a:t>
            </a:r>
            <a:endParaRPr lang="en-US" dirty="0"/>
          </a:p>
        </p:txBody>
      </p:sp>
      <p:sp>
        <p:nvSpPr>
          <p:cNvPr id="4" name="מציין מיקום תוכן 3"/>
          <p:cNvSpPr>
            <a:spLocks noGrp="1"/>
          </p:cNvSpPr>
          <p:nvPr>
            <p:ph idx="1"/>
          </p:nvPr>
        </p:nvSpPr>
        <p:spPr/>
        <p:txBody>
          <a:bodyPr/>
          <a:lstStyle/>
          <a:p>
            <a:endParaRPr lang="en-US" dirty="0" smtClean="0"/>
          </a:p>
          <a:p>
            <a:endParaRPr lang="en-US" dirty="0"/>
          </a:p>
          <a:p>
            <a:endParaRPr lang="en-US" dirty="0" smtClean="0"/>
          </a:p>
          <a:p>
            <a:endParaRPr lang="en-US" dirty="0"/>
          </a:p>
        </p:txBody>
      </p:sp>
      <p:graphicFrame>
        <p:nvGraphicFramePr>
          <p:cNvPr id="5" name="מציין מיקום תוכן 4"/>
          <p:cNvGraphicFramePr>
            <a:graphicFrameLocks/>
          </p:cNvGraphicFramePr>
          <p:nvPr>
            <p:extLst>
              <p:ext uri="{D42A27DB-BD31-4B8C-83A1-F6EECF244321}">
                <p14:modId xmlns:p14="http://schemas.microsoft.com/office/powerpoint/2010/main" val="2349527426"/>
              </p:ext>
            </p:extLst>
          </p:nvPr>
        </p:nvGraphicFramePr>
        <p:xfrm>
          <a:off x="946514" y="4202319"/>
          <a:ext cx="10298971" cy="625470"/>
        </p:xfrm>
        <a:graphic>
          <a:graphicData uri="http://schemas.openxmlformats.org/drawingml/2006/table">
            <a:tbl>
              <a:tblPr firstRow="1" bandRow="1">
                <a:tableStyleId>{5C22544A-7EE6-4342-B048-85BDC9FD1C3A}</a:tableStyleId>
              </a:tblPr>
              <a:tblGrid>
                <a:gridCol w="2046809">
                  <a:extLst>
                    <a:ext uri="{9D8B030D-6E8A-4147-A177-3AD203B41FA5}">
                      <a16:colId xmlns:a16="http://schemas.microsoft.com/office/drawing/2014/main" val="924845040"/>
                    </a:ext>
                  </a:extLst>
                </a:gridCol>
                <a:gridCol w="1991915">
                  <a:extLst>
                    <a:ext uri="{9D8B030D-6E8A-4147-A177-3AD203B41FA5}">
                      <a16:colId xmlns:a16="http://schemas.microsoft.com/office/drawing/2014/main" val="3950833917"/>
                    </a:ext>
                  </a:extLst>
                </a:gridCol>
                <a:gridCol w="2400300">
                  <a:extLst>
                    <a:ext uri="{9D8B030D-6E8A-4147-A177-3AD203B41FA5}">
                      <a16:colId xmlns:a16="http://schemas.microsoft.com/office/drawing/2014/main" val="940296687"/>
                    </a:ext>
                  </a:extLst>
                </a:gridCol>
                <a:gridCol w="1433147">
                  <a:extLst>
                    <a:ext uri="{9D8B030D-6E8A-4147-A177-3AD203B41FA5}">
                      <a16:colId xmlns:a16="http://schemas.microsoft.com/office/drawing/2014/main" val="3118631127"/>
                    </a:ext>
                  </a:extLst>
                </a:gridCol>
                <a:gridCol w="1329582">
                  <a:extLst>
                    <a:ext uri="{9D8B030D-6E8A-4147-A177-3AD203B41FA5}">
                      <a16:colId xmlns:a16="http://schemas.microsoft.com/office/drawing/2014/main" val="3250606341"/>
                    </a:ext>
                  </a:extLst>
                </a:gridCol>
                <a:gridCol w="1097218">
                  <a:extLst>
                    <a:ext uri="{9D8B030D-6E8A-4147-A177-3AD203B41FA5}">
                      <a16:colId xmlns:a16="http://schemas.microsoft.com/office/drawing/2014/main" val="1138727884"/>
                    </a:ext>
                  </a:extLst>
                </a:gridCol>
              </a:tblGrid>
              <a:tr h="625470">
                <a:tc>
                  <a:txBody>
                    <a:bodyPr/>
                    <a:lstStyle/>
                    <a:p>
                      <a:r>
                        <a:rPr lang="en-US" sz="1400" dirty="0" smtClean="0"/>
                        <a:t>Role Name</a:t>
                      </a:r>
                    </a:p>
                    <a:p>
                      <a:endParaRPr lang="en-US" sz="1400" dirty="0"/>
                    </a:p>
                  </a:txBody>
                  <a:tcPr>
                    <a:solidFill>
                      <a:schemeClr val="accent2"/>
                    </a:solidFill>
                  </a:tcPr>
                </a:tc>
                <a:tc>
                  <a:txBody>
                    <a:bodyPr/>
                    <a:lstStyle/>
                    <a:p>
                      <a:r>
                        <a:rPr lang="en-US" sz="1400" dirty="0" smtClean="0"/>
                        <a:t>Resource</a:t>
                      </a:r>
                      <a:r>
                        <a:rPr lang="en-US" sz="1400" baseline="0" dirty="0" smtClean="0"/>
                        <a:t> Permissions</a:t>
                      </a:r>
                      <a:endParaRPr lang="en-US" sz="1400" dirty="0"/>
                    </a:p>
                  </a:txBody>
                  <a:tcPr/>
                </a:tc>
                <a:tc>
                  <a:txBody>
                    <a:bodyPr/>
                    <a:lstStyle/>
                    <a:p>
                      <a:r>
                        <a:rPr lang="en-US" sz="1400" dirty="0" smtClean="0"/>
                        <a:t>Operations Permissions</a:t>
                      </a:r>
                      <a:endParaRPr lang="en-US" sz="1400" dirty="0"/>
                    </a:p>
                  </a:txBody>
                  <a:tcPr/>
                </a:tc>
                <a:tc>
                  <a:txBody>
                    <a:bodyPr/>
                    <a:lstStyle/>
                    <a:p>
                      <a:r>
                        <a:rPr lang="en-US" sz="1400" dirty="0" smtClean="0"/>
                        <a:t>Permission</a:t>
                      </a:r>
                      <a:r>
                        <a:rPr lang="en-US" sz="1400" baseline="0" dirty="0" smtClean="0"/>
                        <a:t> Type</a:t>
                      </a:r>
                    </a:p>
                    <a:p>
                      <a:r>
                        <a:rPr lang="en-US" sz="1400" baseline="0" dirty="0" smtClean="0"/>
                        <a:t>(Allow/Deny)</a:t>
                      </a:r>
                      <a:endParaRPr lang="en-US" sz="1400" dirty="0"/>
                    </a:p>
                  </a:txBody>
                  <a:tcPr/>
                </a:tc>
                <a:tc>
                  <a:txBody>
                    <a:bodyPr/>
                    <a:lstStyle/>
                    <a:p>
                      <a:r>
                        <a:rPr lang="en-US" sz="1400" dirty="0" smtClean="0"/>
                        <a:t>Access </a:t>
                      </a:r>
                      <a:r>
                        <a:rPr lang="en-US" sz="1400" baseline="0" dirty="0" smtClean="0"/>
                        <a:t>Type</a:t>
                      </a:r>
                    </a:p>
                    <a:p>
                      <a:r>
                        <a:rPr lang="en-US" sz="1400" baseline="0" dirty="0" smtClean="0"/>
                        <a:t>(read / write)</a:t>
                      </a:r>
                      <a:endParaRPr lang="en-US" sz="1400" dirty="0"/>
                    </a:p>
                  </a:txBody>
                  <a:tcPr/>
                </a:tc>
                <a:tc>
                  <a:txBody>
                    <a:bodyPr/>
                    <a:lstStyle/>
                    <a:p>
                      <a:r>
                        <a:rPr lang="en-US" sz="1400" dirty="0" smtClean="0"/>
                        <a:t>Sample</a:t>
                      </a:r>
                      <a:r>
                        <a:rPr lang="en-US" sz="1400" baseline="0" dirty="0" smtClean="0"/>
                        <a:t> Time</a:t>
                      </a:r>
                      <a:endParaRPr lang="en-US" sz="1400" dirty="0"/>
                    </a:p>
                  </a:txBody>
                  <a:tcPr/>
                </a:tc>
                <a:extLst>
                  <a:ext uri="{0D108BD9-81ED-4DB2-BD59-A6C34878D82A}">
                    <a16:rowId xmlns:a16="http://schemas.microsoft.com/office/drawing/2014/main" val="1398211738"/>
                  </a:ext>
                </a:extLst>
              </a:tr>
            </a:tbl>
          </a:graphicData>
        </a:graphic>
      </p:graphicFrame>
      <p:sp>
        <p:nvSpPr>
          <p:cNvPr id="6" name="TextBox 5"/>
          <p:cNvSpPr txBox="1"/>
          <p:nvPr/>
        </p:nvSpPr>
        <p:spPr>
          <a:xfrm>
            <a:off x="838200" y="1518780"/>
            <a:ext cx="10298970" cy="1077218"/>
          </a:xfrm>
          <a:prstGeom prst="rect">
            <a:avLst/>
          </a:prstGeom>
          <a:noFill/>
        </p:spPr>
        <p:txBody>
          <a:bodyPr wrap="square" rtlCol="0">
            <a:spAutoFit/>
          </a:bodyPr>
          <a:lstStyle/>
          <a:p>
            <a:pPr algn="l" rtl="0"/>
            <a:r>
              <a:rPr lang="en-US" dirty="0" smtClean="0"/>
              <a:t>Each node represents the permission policy of each role.</a:t>
            </a:r>
          </a:p>
          <a:p>
            <a:pPr algn="l" rtl="0"/>
            <a:endParaRPr lang="en-US" dirty="0" smtClean="0"/>
          </a:p>
          <a:p>
            <a:pPr marL="285750" indent="-285750" algn="l" rtl="0">
              <a:buFont typeface="Arial" panose="020B0604020202020204" pitchFamily="34" charset="0"/>
              <a:buChar char="•"/>
            </a:pPr>
            <a:r>
              <a:rPr lang="en-US" sz="1400" dirty="0" smtClean="0"/>
              <a:t>We </a:t>
            </a:r>
            <a:r>
              <a:rPr lang="en-US" sz="1400" dirty="0"/>
              <a:t>filtered time windows with low traffic[100&lt;] as to get a comprehensive </a:t>
            </a:r>
            <a:r>
              <a:rPr lang="en-US" sz="1400" dirty="0" smtClean="0"/>
              <a:t>graph</a:t>
            </a:r>
          </a:p>
          <a:p>
            <a:pPr algn="l" rtl="0"/>
            <a:endParaRPr lang="en-US" sz="1400" dirty="0"/>
          </a:p>
        </p:txBody>
      </p:sp>
    </p:spTree>
    <p:extLst>
      <p:ext uri="{BB962C8B-B14F-4D97-AF65-F5344CB8AC3E}">
        <p14:creationId xmlns:p14="http://schemas.microsoft.com/office/powerpoint/2010/main" val="3004578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Normal activity – Back office lambda put item in reports bucket</a:t>
            </a:r>
            <a:endParaRPr lang="en-US" dirty="0"/>
          </a:p>
        </p:txBody>
      </p:sp>
      <p:pic>
        <p:nvPicPr>
          <p:cNvPr id="5" name="מציין מיקום תוכן 4"/>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1780" t="26543" r="8971" b="16072"/>
          <a:stretch/>
        </p:blipFill>
        <p:spPr>
          <a:xfrm>
            <a:off x="956403" y="1978270"/>
            <a:ext cx="10279194" cy="3525716"/>
          </a:xfrm>
        </p:spPr>
      </p:pic>
      <p:sp>
        <p:nvSpPr>
          <p:cNvPr id="6" name="אליפסה 5"/>
          <p:cNvSpPr/>
          <p:nvPr/>
        </p:nvSpPr>
        <p:spPr>
          <a:xfrm>
            <a:off x="3543301" y="3050931"/>
            <a:ext cx="3525714" cy="9495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580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Anomalous action – Back office lambda put something in public bucket</a:t>
            </a:r>
            <a:endParaRPr lang="en-US" dirty="0"/>
          </a:p>
        </p:txBody>
      </p:sp>
      <p:pic>
        <p:nvPicPr>
          <p:cNvPr id="4" name="מציין מיקום תוכן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1779" t="16035" r="9641" b="27792"/>
          <a:stretch/>
        </p:blipFill>
        <p:spPr>
          <a:xfrm>
            <a:off x="941795" y="1690688"/>
            <a:ext cx="10308410" cy="3490546"/>
          </a:xfrm>
        </p:spPr>
      </p:pic>
      <p:sp>
        <p:nvSpPr>
          <p:cNvPr id="5" name="אליפסה 4"/>
          <p:cNvSpPr/>
          <p:nvPr/>
        </p:nvSpPr>
        <p:spPr>
          <a:xfrm rot="2200264">
            <a:off x="6135779" y="2266384"/>
            <a:ext cx="2301092" cy="112602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988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Proposed Methods – Additional features</a:t>
            </a:r>
            <a:endParaRPr lang="en-US" dirty="0"/>
          </a:p>
        </p:txBody>
      </p:sp>
      <p:sp>
        <p:nvSpPr>
          <p:cNvPr id="4" name="מציין מיקום תוכן 3"/>
          <p:cNvSpPr>
            <a:spLocks noGrp="1"/>
          </p:cNvSpPr>
          <p:nvPr>
            <p:ph idx="1"/>
          </p:nvPr>
        </p:nvSpPr>
        <p:spPr/>
        <p:txBody>
          <a:bodyPr>
            <a:normAutofit/>
          </a:bodyPr>
          <a:lstStyle/>
          <a:p>
            <a:r>
              <a:rPr lang="en-US" dirty="0" smtClean="0"/>
              <a:t>Errors: access denied, error codes, etc…</a:t>
            </a:r>
          </a:p>
          <a:p>
            <a:r>
              <a:rPr lang="en-US" dirty="0" smtClean="0"/>
              <a:t>Bytes transferred and direction(extracted data or inserted data)</a:t>
            </a:r>
          </a:p>
          <a:p>
            <a:r>
              <a:rPr lang="en-US" dirty="0" smtClean="0"/>
              <a:t>VPC</a:t>
            </a:r>
          </a:p>
          <a:p>
            <a:r>
              <a:rPr lang="en-US" dirty="0" smtClean="0"/>
              <a:t>IP and user agent, depends on level of infiltration</a:t>
            </a:r>
          </a:p>
          <a:p>
            <a:r>
              <a:rPr lang="en-US" dirty="0" smtClean="0"/>
              <a:t>Policy context and initiator of change</a:t>
            </a:r>
          </a:p>
          <a:p>
            <a:r>
              <a:rPr lang="en-US" dirty="0" smtClean="0"/>
              <a:t>Specific policy changes</a:t>
            </a:r>
          </a:p>
          <a:p>
            <a:r>
              <a:rPr lang="en-US" dirty="0" smtClean="0"/>
              <a:t>Statistics for lambda class in a time window</a:t>
            </a:r>
          </a:p>
          <a:p>
            <a:r>
              <a:rPr lang="en-US" dirty="0" smtClean="0"/>
              <a:t>Permission matrix inside nodes for higher resolution</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024689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Proposed Methods</a:t>
            </a:r>
            <a:endParaRPr lang="en-US" dirty="0"/>
          </a:p>
        </p:txBody>
      </p:sp>
      <p:pic>
        <p:nvPicPr>
          <p:cNvPr id="4" name="מציין מיקום תוכן 3"/>
          <p:cNvPicPr>
            <a:picLocks noGrp="1" noChangeAspect="1"/>
          </p:cNvPicPr>
          <p:nvPr>
            <p:ph idx="1"/>
          </p:nvPr>
        </p:nvPicPr>
        <p:blipFill rotWithShape="1">
          <a:blip r:embed="rId2">
            <a:extLst>
              <a:ext uri="{28A0092B-C50C-407E-A947-70E740481C1C}">
                <a14:useLocalDpi xmlns:a14="http://schemas.microsoft.com/office/drawing/2010/main" val="0"/>
              </a:ext>
            </a:extLst>
          </a:blip>
          <a:srcRect t="26290"/>
          <a:stretch/>
        </p:blipFill>
        <p:spPr>
          <a:xfrm>
            <a:off x="1978400" y="2231136"/>
            <a:ext cx="7569639" cy="3127248"/>
          </a:xfrm>
        </p:spPr>
      </p:pic>
    </p:spTree>
    <p:extLst>
      <p:ext uri="{BB962C8B-B14F-4D97-AF65-F5344CB8AC3E}">
        <p14:creationId xmlns:p14="http://schemas.microsoft.com/office/powerpoint/2010/main" val="3054857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Data </a:t>
            </a:r>
            <a:r>
              <a:rPr lang="en-US" dirty="0" smtClean="0"/>
              <a:t>Leakage Introduction</a:t>
            </a:r>
            <a:endParaRPr lang="en-US" dirty="0"/>
          </a:p>
        </p:txBody>
      </p:sp>
      <p:sp>
        <p:nvSpPr>
          <p:cNvPr id="3" name="מציין מיקום תוכן 2"/>
          <p:cNvSpPr>
            <a:spLocks noGrp="1"/>
          </p:cNvSpPr>
          <p:nvPr>
            <p:ph idx="1"/>
          </p:nvPr>
        </p:nvSpPr>
        <p:spPr/>
        <p:txBody>
          <a:bodyPr>
            <a:normAutofit/>
          </a:bodyPr>
          <a:lstStyle/>
          <a:p>
            <a:r>
              <a:rPr lang="en-US" dirty="0" smtClean="0"/>
              <a:t>Data leakage is a common problem in databases and cloud applications, that involves data from a private source getting exposed.</a:t>
            </a:r>
          </a:p>
          <a:p>
            <a:pPr marL="0" indent="0">
              <a:buNone/>
            </a:pPr>
            <a:endParaRPr lang="en-US" sz="1600" dirty="0" smtClean="0"/>
          </a:p>
          <a:p>
            <a:r>
              <a:rPr lang="en-US" dirty="0" smtClean="0"/>
              <a:t>It </a:t>
            </a:r>
            <a:r>
              <a:rPr lang="en-US" dirty="0"/>
              <a:t>is a significant concern for organizations that rely on serverless computing as it can lead to reputational damage, legal consequences, and financial losses</a:t>
            </a:r>
            <a:r>
              <a:rPr lang="en-US" dirty="0" smtClean="0"/>
              <a:t>. </a:t>
            </a:r>
          </a:p>
          <a:p>
            <a:pPr marL="0" indent="0">
              <a:buNone/>
            </a:pPr>
            <a:endParaRPr lang="en-US" sz="1600" dirty="0"/>
          </a:p>
          <a:p>
            <a:r>
              <a:rPr lang="en-US" dirty="0" smtClean="0"/>
              <a:t>So far, there is no real solution for detection, only best-practice for prevention. </a:t>
            </a:r>
            <a:endParaRPr lang="en-US" dirty="0"/>
          </a:p>
        </p:txBody>
      </p:sp>
    </p:spTree>
    <p:extLst>
      <p:ext uri="{BB962C8B-B14F-4D97-AF65-F5344CB8AC3E}">
        <p14:creationId xmlns:p14="http://schemas.microsoft.com/office/powerpoint/2010/main" val="7975579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Proposed Methods</a:t>
            </a:r>
            <a:endParaRPr lang="en-US" dirty="0"/>
          </a:p>
        </p:txBody>
      </p:sp>
      <p:sp>
        <p:nvSpPr>
          <p:cNvPr id="3" name="מציין מיקום תוכן 2"/>
          <p:cNvSpPr>
            <a:spLocks noGrp="1"/>
          </p:cNvSpPr>
          <p:nvPr>
            <p:ph idx="1"/>
          </p:nvPr>
        </p:nvSpPr>
        <p:spPr/>
        <p:txBody>
          <a:bodyPr/>
          <a:lstStyle/>
          <a:p>
            <a:pPr marL="514350" indent="-514350">
              <a:buFont typeface="+mj-lt"/>
              <a:buAutoNum type="arabicPeriod"/>
            </a:pPr>
            <a:r>
              <a:rPr lang="en-US" sz="2400" dirty="0" smtClean="0"/>
              <a:t>Create 8 dimensional vectors. (might need more/parsing)</a:t>
            </a:r>
          </a:p>
          <a:p>
            <a:pPr marL="514350" indent="-514350">
              <a:buFont typeface="+mj-lt"/>
              <a:buAutoNum type="arabicPeriod"/>
            </a:pPr>
            <a:endParaRPr lang="en-US" sz="2400" dirty="0" smtClean="0"/>
          </a:p>
          <a:p>
            <a:pPr marL="514350" indent="-514350">
              <a:buFont typeface="+mj-lt"/>
              <a:buAutoNum type="arabicPeriod"/>
            </a:pPr>
            <a:r>
              <a:rPr lang="en-US" sz="2400" dirty="0" smtClean="0"/>
              <a:t>Create mathematical representation of the vector. (labeling / text to math)</a:t>
            </a:r>
          </a:p>
          <a:p>
            <a:pPr marL="514350" indent="-514350">
              <a:buFont typeface="+mj-lt"/>
              <a:buAutoNum type="arabicPeriod"/>
            </a:pPr>
            <a:endParaRPr lang="en-US" sz="2400" dirty="0" smtClean="0"/>
          </a:p>
          <a:p>
            <a:pPr marL="514350" indent="-514350">
              <a:buFont typeface="+mj-lt"/>
              <a:buAutoNum type="arabicPeriod"/>
            </a:pPr>
            <a:r>
              <a:rPr lang="en-US" sz="2400" dirty="0" smtClean="0"/>
              <a:t>Create vector space clustering. (drawback: need to run for some time / based on history)</a:t>
            </a:r>
          </a:p>
          <a:p>
            <a:pPr marL="514350" indent="-514350">
              <a:buFont typeface="+mj-lt"/>
              <a:buAutoNum type="arabicPeriod"/>
            </a:pPr>
            <a:endParaRPr lang="en-US" sz="2400" dirty="0" smtClean="0"/>
          </a:p>
          <a:p>
            <a:pPr marL="514350" indent="-514350">
              <a:buFont typeface="+mj-lt"/>
              <a:buAutoNum type="arabicPeriod"/>
            </a:pPr>
            <a:r>
              <a:rPr lang="en-US" sz="2400" dirty="0" smtClean="0"/>
              <a:t>Detect anomalies by fine-tuning a network . (not consolidated)</a:t>
            </a:r>
          </a:p>
          <a:p>
            <a:pPr marL="514350" indent="-514350">
              <a:buFont typeface="+mj-lt"/>
              <a:buAutoNum type="arabicPeriod"/>
            </a:pPr>
            <a:endParaRPr lang="en-US" dirty="0"/>
          </a:p>
        </p:txBody>
      </p:sp>
    </p:spTree>
    <p:extLst>
      <p:ext uri="{BB962C8B-B14F-4D97-AF65-F5344CB8AC3E}">
        <p14:creationId xmlns:p14="http://schemas.microsoft.com/office/powerpoint/2010/main" val="916746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Expected Results</a:t>
            </a:r>
            <a:endParaRPr lang="en-US" dirty="0"/>
          </a:p>
        </p:txBody>
      </p:sp>
      <p:sp>
        <p:nvSpPr>
          <p:cNvPr id="3" name="מציין מיקום תוכן 2"/>
          <p:cNvSpPr>
            <a:spLocks noGrp="1"/>
          </p:cNvSpPr>
          <p:nvPr>
            <p:ph idx="1"/>
          </p:nvPr>
        </p:nvSpPr>
        <p:spPr/>
        <p:txBody>
          <a:bodyPr/>
          <a:lstStyle/>
          <a:p>
            <a:r>
              <a:rPr lang="en-US" dirty="0" smtClean="0"/>
              <a:t>The graph shows the differences in permissions that the model would be able to spot and detect the anomalous actions for resources at the same timeframes.</a:t>
            </a:r>
          </a:p>
          <a:p>
            <a:endParaRPr lang="en-US" dirty="0"/>
          </a:p>
          <a:p>
            <a:r>
              <a:rPr lang="en-US" dirty="0" smtClean="0"/>
              <a:t>We are using data that focus on the policies, in order to understand better the operation space of an entity, as we assume correct configuration at the start, anomalous actions would stand out, especially for public access sources.</a:t>
            </a:r>
            <a:endParaRPr lang="en-US" dirty="0"/>
          </a:p>
        </p:txBody>
      </p:sp>
    </p:spTree>
    <p:extLst>
      <p:ext uri="{BB962C8B-B14F-4D97-AF65-F5344CB8AC3E}">
        <p14:creationId xmlns:p14="http://schemas.microsoft.com/office/powerpoint/2010/main" val="2245813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smtClean="0"/>
              <a:t>Research Question</a:t>
            </a:r>
            <a:endParaRPr lang="en-US"/>
          </a:p>
        </p:txBody>
      </p:sp>
      <p:sp>
        <p:nvSpPr>
          <p:cNvPr id="3" name="מציין מיקום תוכן 2"/>
          <p:cNvSpPr>
            <a:spLocks noGrp="1"/>
          </p:cNvSpPr>
          <p:nvPr>
            <p:ph idx="1"/>
          </p:nvPr>
        </p:nvSpPr>
        <p:spPr/>
        <p:txBody>
          <a:bodyPr/>
          <a:lstStyle/>
          <a:p>
            <a:r>
              <a:rPr lang="en-US" dirty="0" smtClean="0"/>
              <a:t>Can </a:t>
            </a:r>
            <a:r>
              <a:rPr lang="en-US" dirty="0"/>
              <a:t>we detect data </a:t>
            </a:r>
            <a:r>
              <a:rPr lang="en-US" dirty="0" smtClean="0"/>
              <a:t>leakage generically </a:t>
            </a:r>
            <a:r>
              <a:rPr lang="en-US" dirty="0"/>
              <a:t>in </a:t>
            </a:r>
            <a:r>
              <a:rPr lang="en-US" dirty="0" smtClean="0"/>
              <a:t>serverless applications? </a:t>
            </a:r>
          </a:p>
          <a:p>
            <a:pPr lvl="1"/>
            <a:r>
              <a:rPr lang="en-US" dirty="0" smtClean="0"/>
              <a:t>How </a:t>
            </a:r>
            <a:r>
              <a:rPr lang="en-US" dirty="0"/>
              <a:t>long it would take to </a:t>
            </a:r>
            <a:r>
              <a:rPr lang="en-US" dirty="0" smtClean="0"/>
              <a:t>discover a data leakage if such event happens?</a:t>
            </a:r>
          </a:p>
          <a:p>
            <a:pPr lvl="1"/>
            <a:r>
              <a:rPr lang="en-US" dirty="0" smtClean="0"/>
              <a:t>What are the signs of data leakage in serverless application?</a:t>
            </a:r>
          </a:p>
          <a:p>
            <a:pPr lvl="1"/>
            <a:r>
              <a:rPr lang="en-US" dirty="0" smtClean="0"/>
              <a:t>Who is most likely to be the culprit, an insider or outsider?</a:t>
            </a:r>
          </a:p>
        </p:txBody>
      </p:sp>
    </p:spTree>
    <p:extLst>
      <p:ext uri="{BB962C8B-B14F-4D97-AF65-F5344CB8AC3E}">
        <p14:creationId xmlns:p14="http://schemas.microsoft.com/office/powerpoint/2010/main" val="11128186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Research Goal</a:t>
            </a:r>
            <a:endParaRPr lang="en-US" dirty="0"/>
          </a:p>
        </p:txBody>
      </p:sp>
      <p:sp>
        <p:nvSpPr>
          <p:cNvPr id="3" name="מציין מיקום תוכן 2"/>
          <p:cNvSpPr>
            <a:spLocks noGrp="1"/>
          </p:cNvSpPr>
          <p:nvPr>
            <p:ph idx="1"/>
          </p:nvPr>
        </p:nvSpPr>
        <p:spPr/>
        <p:txBody>
          <a:bodyPr/>
          <a:lstStyle/>
          <a:p>
            <a:r>
              <a:rPr lang="en-US" dirty="0" smtClean="0"/>
              <a:t>Detection of data leakage generically in the serverless environment of the AWS cloud.</a:t>
            </a:r>
            <a:endParaRPr lang="en-US" dirty="0"/>
          </a:p>
        </p:txBody>
      </p:sp>
    </p:spTree>
    <p:extLst>
      <p:ext uri="{BB962C8B-B14F-4D97-AF65-F5344CB8AC3E}">
        <p14:creationId xmlns:p14="http://schemas.microsoft.com/office/powerpoint/2010/main" val="31511888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Related Work</a:t>
            </a:r>
            <a:endParaRPr lang="en-US" dirty="0"/>
          </a:p>
        </p:txBody>
      </p:sp>
      <p:sp>
        <p:nvSpPr>
          <p:cNvPr id="3" name="מציין מיקום תוכן 2"/>
          <p:cNvSpPr>
            <a:spLocks noGrp="1"/>
          </p:cNvSpPr>
          <p:nvPr>
            <p:ph idx="1"/>
          </p:nvPr>
        </p:nvSpPr>
        <p:spPr/>
        <p:txBody>
          <a:bodyPr/>
          <a:lstStyle/>
          <a:p>
            <a:r>
              <a:rPr lang="en-US" b="1" dirty="0"/>
              <a:t>Amazon GuardDuty</a:t>
            </a:r>
            <a:r>
              <a:rPr lang="en-US" dirty="0"/>
              <a:t>: Amazon GuardDuty is a threat detection service that uses machine learning to identify and alert you to potential security threats in your AWS environment</a:t>
            </a:r>
            <a:r>
              <a:rPr lang="en-US" dirty="0" smtClean="0"/>
              <a:t>.</a:t>
            </a:r>
            <a:endParaRPr lang="en-US" dirty="0"/>
          </a:p>
        </p:txBody>
      </p:sp>
    </p:spTree>
    <p:extLst>
      <p:ext uri="{BB962C8B-B14F-4D97-AF65-F5344CB8AC3E}">
        <p14:creationId xmlns:p14="http://schemas.microsoft.com/office/powerpoint/2010/main" val="30529657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l" rtl="0"/>
            <a:r>
              <a:rPr lang="en-US" dirty="0" smtClean="0"/>
              <a:t>Data Leakage Prevention</a:t>
            </a:r>
            <a:endParaRPr lang="en-US" dirty="0"/>
          </a:p>
        </p:txBody>
      </p:sp>
      <p:sp>
        <p:nvSpPr>
          <p:cNvPr id="3" name="מציין מיקום תוכן 2"/>
          <p:cNvSpPr>
            <a:spLocks noGrp="1"/>
          </p:cNvSpPr>
          <p:nvPr>
            <p:ph idx="1"/>
          </p:nvPr>
        </p:nvSpPr>
        <p:spPr/>
        <p:txBody>
          <a:bodyPr>
            <a:normAutofit/>
          </a:bodyPr>
          <a:lstStyle/>
          <a:p>
            <a:pPr marL="0" indent="0" algn="l" rtl="0">
              <a:buNone/>
            </a:pPr>
            <a:r>
              <a:rPr lang="en-US" sz="2400" dirty="0" smtClean="0"/>
              <a:t>DLP Methods:</a:t>
            </a:r>
          </a:p>
          <a:p>
            <a:r>
              <a:rPr lang="en-US" sz="1800" dirty="0" smtClean="0"/>
              <a:t>Access </a:t>
            </a:r>
            <a:r>
              <a:rPr lang="en-US" sz="1800" dirty="0"/>
              <a:t>Control and Auditing: Access control and auditing mechanisms can be used to monitor and track user activity within the cloud environment, including access to sensitive data. This can help detect any unauthorized attempts to access or download sensitive data.</a:t>
            </a:r>
          </a:p>
          <a:p>
            <a:r>
              <a:rPr lang="en-US" sz="2000" dirty="0"/>
              <a:t>Encryption:</a:t>
            </a:r>
            <a:r>
              <a:rPr lang="en-US" sz="1800" dirty="0"/>
              <a:t> Encryption can be used to protect sensitive data from being read or accessed by unauthorized users. By encrypting data at rest and in transit, data leakage can be prevented or minimized.</a:t>
            </a:r>
          </a:p>
          <a:p>
            <a:r>
              <a:rPr lang="en-US" sz="2000" dirty="0"/>
              <a:t>Network Traffic Analysis: </a:t>
            </a:r>
            <a:r>
              <a:rPr lang="en-US" sz="1800" dirty="0"/>
              <a:t>Network traffic analysis tools can be used to monitor network traffic and identify any suspicious data transfers or patterns that may indicate data leakage.</a:t>
            </a:r>
          </a:p>
          <a:p>
            <a:r>
              <a:rPr lang="en-US" sz="2000" dirty="0"/>
              <a:t>Behavioral Analysis:</a:t>
            </a:r>
            <a:r>
              <a:rPr lang="en-US" sz="1800" dirty="0"/>
              <a:t> Behavioral analysis tools can be used to monitor user behavior and detect any unusual activity that may indicate data leakage. This can include monitoring login attempts, file access, and data transfers</a:t>
            </a:r>
            <a:r>
              <a:rPr lang="en-US" sz="1800" dirty="0" smtClean="0"/>
              <a:t>.</a:t>
            </a:r>
          </a:p>
        </p:txBody>
      </p:sp>
    </p:spTree>
    <p:extLst>
      <p:ext uri="{BB962C8B-B14F-4D97-AF65-F5344CB8AC3E}">
        <p14:creationId xmlns:p14="http://schemas.microsoft.com/office/powerpoint/2010/main" val="494983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Vulnerabilities – function focus</a:t>
            </a:r>
            <a:endParaRPr lang="en-US" dirty="0"/>
          </a:p>
        </p:txBody>
      </p:sp>
      <p:sp>
        <p:nvSpPr>
          <p:cNvPr id="3" name="מציין מיקום תוכן 2"/>
          <p:cNvSpPr>
            <a:spLocks noGrp="1"/>
          </p:cNvSpPr>
          <p:nvPr>
            <p:ph idx="1"/>
          </p:nvPr>
        </p:nvSpPr>
        <p:spPr/>
        <p:txBody>
          <a:bodyPr>
            <a:normAutofit/>
          </a:bodyPr>
          <a:lstStyle/>
          <a:p>
            <a:pPr marL="457200" indent="-457200">
              <a:buFont typeface="+mj-lt"/>
              <a:buAutoNum type="arabicPeriod"/>
            </a:pPr>
            <a:r>
              <a:rPr lang="en-US" sz="2400" u="sng" dirty="0" smtClean="0"/>
              <a:t>Function attacks</a:t>
            </a:r>
            <a:r>
              <a:rPr lang="en-US" sz="2400" dirty="0" smtClean="0"/>
              <a:t>:</a:t>
            </a:r>
            <a:r>
              <a:rPr lang="he-IL" sz="2400" dirty="0" smtClean="0"/>
              <a:t> </a:t>
            </a:r>
            <a:r>
              <a:rPr lang="en-US" sz="2400" dirty="0"/>
              <a:t> </a:t>
            </a:r>
            <a:r>
              <a:rPr lang="en-US" sz="2400" dirty="0" smtClean="0"/>
              <a:t>function parameters being exploited</a:t>
            </a:r>
            <a:endParaRPr lang="en-US" sz="2400" u="sng" dirty="0" smtClean="0"/>
          </a:p>
          <a:p>
            <a:pPr lvl="1">
              <a:lnSpc>
                <a:spcPct val="150000"/>
              </a:lnSpc>
            </a:pPr>
            <a:r>
              <a:rPr lang="en-US" sz="1800" dirty="0" smtClean="0"/>
              <a:t>Operating </a:t>
            </a:r>
            <a:r>
              <a:rPr lang="en-US" sz="1800" dirty="0"/>
              <a:t>System (OS) command </a:t>
            </a:r>
            <a:r>
              <a:rPr lang="en-US" sz="1800" dirty="0" smtClean="0"/>
              <a:t>injection</a:t>
            </a:r>
          </a:p>
          <a:p>
            <a:pPr lvl="1">
              <a:lnSpc>
                <a:spcPct val="150000"/>
              </a:lnSpc>
            </a:pPr>
            <a:r>
              <a:rPr lang="en-US" sz="1800" dirty="0" smtClean="0"/>
              <a:t>Function </a:t>
            </a:r>
            <a:r>
              <a:rPr lang="en-US" sz="1800" dirty="0"/>
              <a:t>runtime code injection (e.g. Node.js/JavaScript</a:t>
            </a:r>
            <a:r>
              <a:rPr lang="en-US" sz="1800" dirty="0" smtClean="0"/>
              <a:t>, Python, Java, C#, Golang)</a:t>
            </a:r>
          </a:p>
          <a:p>
            <a:pPr lvl="1">
              <a:lnSpc>
                <a:spcPct val="150000"/>
              </a:lnSpc>
            </a:pPr>
            <a:r>
              <a:rPr lang="en-US" sz="1800" dirty="0"/>
              <a:t>SQL/ NoSQL </a:t>
            </a:r>
            <a:r>
              <a:rPr lang="en-US" sz="1800" dirty="0" smtClean="0"/>
              <a:t>injection</a:t>
            </a:r>
          </a:p>
          <a:p>
            <a:pPr lvl="1">
              <a:lnSpc>
                <a:spcPct val="150000"/>
              </a:lnSpc>
            </a:pPr>
            <a:r>
              <a:rPr lang="en-US" sz="1800" dirty="0" smtClean="0"/>
              <a:t>Pub/Sub </a:t>
            </a:r>
            <a:r>
              <a:rPr lang="en-US" sz="1800" dirty="0"/>
              <a:t>Message Data Tampering (e.g. MQTT data </a:t>
            </a:r>
            <a:r>
              <a:rPr lang="en-US" sz="1800" dirty="0" smtClean="0"/>
              <a:t>injection)</a:t>
            </a:r>
          </a:p>
          <a:p>
            <a:pPr lvl="1">
              <a:lnSpc>
                <a:spcPct val="150000"/>
              </a:lnSpc>
            </a:pPr>
            <a:r>
              <a:rPr lang="en-US" sz="1800" dirty="0" smtClean="0"/>
              <a:t>Object </a:t>
            </a:r>
            <a:r>
              <a:rPr lang="en-US" sz="1800" dirty="0"/>
              <a:t>deserialization </a:t>
            </a:r>
            <a:r>
              <a:rPr lang="en-US" sz="1800" dirty="0" smtClean="0"/>
              <a:t>attacks</a:t>
            </a:r>
          </a:p>
          <a:p>
            <a:pPr lvl="1">
              <a:lnSpc>
                <a:spcPct val="150000"/>
              </a:lnSpc>
            </a:pPr>
            <a:r>
              <a:rPr lang="en-US" sz="1800" dirty="0" smtClean="0"/>
              <a:t>XML </a:t>
            </a:r>
            <a:r>
              <a:rPr lang="en-US" sz="1800" dirty="0"/>
              <a:t>External Entity (</a:t>
            </a:r>
            <a:r>
              <a:rPr lang="en-US" sz="1800" dirty="0" smtClean="0"/>
              <a:t>XXE)</a:t>
            </a:r>
          </a:p>
          <a:p>
            <a:pPr lvl="1">
              <a:lnSpc>
                <a:spcPct val="150000"/>
              </a:lnSpc>
            </a:pPr>
            <a:r>
              <a:rPr lang="en-US" sz="1800" dirty="0" smtClean="0"/>
              <a:t>Server-Side </a:t>
            </a:r>
            <a:r>
              <a:rPr lang="en-US" sz="1800" dirty="0"/>
              <a:t>Request Forgery (SSRF</a:t>
            </a:r>
            <a:r>
              <a:rPr lang="en-US" sz="1800" dirty="0" smtClean="0"/>
              <a:t>)</a:t>
            </a:r>
            <a:endParaRPr lang="en-US" sz="1800" dirty="0"/>
          </a:p>
        </p:txBody>
      </p:sp>
    </p:spTree>
    <p:extLst>
      <p:ext uri="{BB962C8B-B14F-4D97-AF65-F5344CB8AC3E}">
        <p14:creationId xmlns:p14="http://schemas.microsoft.com/office/powerpoint/2010/main" val="26217412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Vulnerabilities – policy focus</a:t>
            </a:r>
            <a:endParaRPr lang="en-US" dirty="0"/>
          </a:p>
        </p:txBody>
      </p:sp>
      <p:sp>
        <p:nvSpPr>
          <p:cNvPr id="3" name="מציין מיקום תוכן 2"/>
          <p:cNvSpPr>
            <a:spLocks noGrp="1"/>
          </p:cNvSpPr>
          <p:nvPr>
            <p:ph idx="1"/>
          </p:nvPr>
        </p:nvSpPr>
        <p:spPr/>
        <p:txBody>
          <a:bodyPr>
            <a:normAutofit/>
          </a:bodyPr>
          <a:lstStyle/>
          <a:p>
            <a:pPr marL="457200" indent="-457200">
              <a:lnSpc>
                <a:spcPct val="150000"/>
              </a:lnSpc>
              <a:buFont typeface="+mj-lt"/>
              <a:buAutoNum type="arabicPeriod" startAt="2"/>
            </a:pPr>
            <a:r>
              <a:rPr lang="en-US" sz="2400" u="sng" dirty="0" smtClean="0"/>
              <a:t>Broken authentication</a:t>
            </a:r>
            <a:r>
              <a:rPr lang="en-US" sz="2400" dirty="0" smtClean="0"/>
              <a:t>: </a:t>
            </a:r>
            <a:r>
              <a:rPr lang="en-US" sz="1800" dirty="0" smtClean="0"/>
              <a:t>exploit open API’s, public access storages, or general external resources. (</a:t>
            </a:r>
            <a:r>
              <a:rPr lang="en-US" sz="1800" dirty="0"/>
              <a:t>For example, the execution of internal functionality without authentication is possible if a function is triggered by administrative </a:t>
            </a:r>
            <a:r>
              <a:rPr lang="en-US" sz="1800" dirty="0" smtClean="0"/>
              <a:t>emails)</a:t>
            </a:r>
          </a:p>
          <a:p>
            <a:pPr marL="457200" indent="-457200">
              <a:buFont typeface="+mj-lt"/>
              <a:buAutoNum type="arabicPeriod" startAt="2"/>
            </a:pPr>
            <a:endParaRPr lang="en-US" sz="1800" dirty="0" smtClean="0"/>
          </a:p>
          <a:p>
            <a:pPr lvl="1"/>
            <a:endParaRPr lang="en-US" sz="1800" dirty="0" smtClean="0"/>
          </a:p>
          <a:p>
            <a:pPr marL="0" indent="0">
              <a:buNone/>
            </a:pPr>
            <a:endParaRPr lang="en-US" sz="2400" dirty="0" smtClean="0"/>
          </a:p>
          <a:p>
            <a:pPr marL="0" indent="0">
              <a:buNone/>
            </a:pPr>
            <a:endParaRPr lang="en-US" sz="2400" u="sng" dirty="0" smtClean="0"/>
          </a:p>
        </p:txBody>
      </p:sp>
    </p:spTree>
    <p:extLst>
      <p:ext uri="{BB962C8B-B14F-4D97-AF65-F5344CB8AC3E}">
        <p14:creationId xmlns:p14="http://schemas.microsoft.com/office/powerpoint/2010/main" val="1889268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AWS Security and access</a:t>
            </a:r>
            <a:endParaRPr lang="en-US" dirty="0"/>
          </a:p>
        </p:txBody>
      </p:sp>
      <p:pic>
        <p:nvPicPr>
          <p:cNvPr id="20" name="תמונה 19"/>
          <p:cNvPicPr>
            <a:picLocks noChangeAspect="1"/>
          </p:cNvPicPr>
          <p:nvPr/>
        </p:nvPicPr>
        <p:blipFill>
          <a:blip r:embed="rId2"/>
          <a:stretch>
            <a:fillRect/>
          </a:stretch>
        </p:blipFill>
        <p:spPr>
          <a:xfrm>
            <a:off x="6428933" y="2529675"/>
            <a:ext cx="4627532" cy="3211250"/>
          </a:xfrm>
          <a:prstGeom prst="rect">
            <a:avLst/>
          </a:prstGeom>
        </p:spPr>
      </p:pic>
      <p:pic>
        <p:nvPicPr>
          <p:cNvPr id="21" name="תמונה 20"/>
          <p:cNvPicPr>
            <a:picLocks noChangeAspect="1"/>
          </p:cNvPicPr>
          <p:nvPr/>
        </p:nvPicPr>
        <p:blipFill>
          <a:blip r:embed="rId3"/>
          <a:stretch>
            <a:fillRect/>
          </a:stretch>
        </p:blipFill>
        <p:spPr>
          <a:xfrm>
            <a:off x="739905" y="2529675"/>
            <a:ext cx="4544925" cy="3211250"/>
          </a:xfrm>
          <a:prstGeom prst="rect">
            <a:avLst/>
          </a:prstGeom>
        </p:spPr>
      </p:pic>
      <p:sp>
        <p:nvSpPr>
          <p:cNvPr id="22" name="TextBox 21"/>
          <p:cNvSpPr txBox="1"/>
          <p:nvPr/>
        </p:nvSpPr>
        <p:spPr>
          <a:xfrm>
            <a:off x="839096" y="1899681"/>
            <a:ext cx="4346542" cy="369332"/>
          </a:xfrm>
          <a:prstGeom prst="rect">
            <a:avLst/>
          </a:prstGeom>
          <a:noFill/>
        </p:spPr>
        <p:txBody>
          <a:bodyPr wrap="square" rtlCol="0">
            <a:spAutoFit/>
          </a:bodyPr>
          <a:lstStyle/>
          <a:p>
            <a:pPr algn="ctr"/>
            <a:r>
              <a:rPr lang="en-US" dirty="0" smtClean="0"/>
              <a:t>Human permissions</a:t>
            </a:r>
            <a:endParaRPr lang="en-US" dirty="0"/>
          </a:p>
        </p:txBody>
      </p:sp>
      <p:sp>
        <p:nvSpPr>
          <p:cNvPr id="23" name="TextBox 22"/>
          <p:cNvSpPr txBox="1"/>
          <p:nvPr/>
        </p:nvSpPr>
        <p:spPr>
          <a:xfrm>
            <a:off x="6569428" y="1899681"/>
            <a:ext cx="4346542" cy="369332"/>
          </a:xfrm>
          <a:prstGeom prst="rect">
            <a:avLst/>
          </a:prstGeom>
          <a:noFill/>
        </p:spPr>
        <p:txBody>
          <a:bodyPr wrap="square" rtlCol="0">
            <a:spAutoFit/>
          </a:bodyPr>
          <a:lstStyle/>
          <a:p>
            <a:pPr algn="ctr"/>
            <a:r>
              <a:rPr lang="en-US" dirty="0" smtClean="0"/>
              <a:t>Machine permissions</a:t>
            </a:r>
            <a:endParaRPr lang="en-US" dirty="0"/>
          </a:p>
        </p:txBody>
      </p:sp>
    </p:spTree>
    <p:extLst>
      <p:ext uri="{BB962C8B-B14F-4D97-AF65-F5344CB8AC3E}">
        <p14:creationId xmlns:p14="http://schemas.microsoft.com/office/powerpoint/2010/main" val="184678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ערכת נושא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ערכת נושא1" id="{EA830F61-ED67-4C48-95CB-FB21390EAEBF}" vid="{DF91F8FD-B9D2-4F57-B916-6ACAE5619FFE}"/>
    </a:ext>
  </a:extLst>
</a:theme>
</file>

<file path=docProps/app.xml><?xml version="1.0" encoding="utf-8"?>
<Properties xmlns="http://schemas.openxmlformats.org/officeDocument/2006/extended-properties" xmlns:vt="http://schemas.openxmlformats.org/officeDocument/2006/docPropsVTypes">
  <Template/>
  <TotalTime>4483</TotalTime>
  <Words>1076</Words>
  <Application>Microsoft Office PowerPoint</Application>
  <PresentationFormat>מסך רחב</PresentationFormat>
  <Paragraphs>142</Paragraphs>
  <Slides>21</Slides>
  <Notes>0</Notes>
  <HiddenSlides>6</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21</vt:i4>
      </vt:variant>
    </vt:vector>
  </HeadingPairs>
  <TitlesOfParts>
    <vt:vector size="26" baseType="lpstr">
      <vt:lpstr>Arial</vt:lpstr>
      <vt:lpstr>Calibri</vt:lpstr>
      <vt:lpstr>Calibri Light</vt:lpstr>
      <vt:lpstr>Times New Roman</vt:lpstr>
      <vt:lpstr>ערכת נושא1</vt:lpstr>
      <vt:lpstr>G-DLD in AWS cloud platform</vt:lpstr>
      <vt:lpstr>Data Leakage Introduction</vt:lpstr>
      <vt:lpstr>Research Question</vt:lpstr>
      <vt:lpstr>Research Goal</vt:lpstr>
      <vt:lpstr>Related Work</vt:lpstr>
      <vt:lpstr>Data Leakage Prevention</vt:lpstr>
      <vt:lpstr>Vulnerabilities – function focus</vt:lpstr>
      <vt:lpstr>Vulnerabilities – policy focus</vt:lpstr>
      <vt:lpstr>AWS Security and access</vt:lpstr>
      <vt:lpstr>AWS Security and access - Policy</vt:lpstr>
      <vt:lpstr>AWS Security and access – Policy Logic</vt:lpstr>
      <vt:lpstr>Work Pipeline</vt:lpstr>
      <vt:lpstr>Challenges</vt:lpstr>
      <vt:lpstr>Proposed Methods – Graph Edges</vt:lpstr>
      <vt:lpstr>Proposed Methods – Graph Nodes</vt:lpstr>
      <vt:lpstr>Normal activity – Back office lambda put item in reports bucket</vt:lpstr>
      <vt:lpstr>Anomalous action – Back office lambda put something in public bucket</vt:lpstr>
      <vt:lpstr>Proposed Methods – Additional features</vt:lpstr>
      <vt:lpstr>Proposed Methods</vt:lpstr>
      <vt:lpstr>Proposed Methods</vt:lpstr>
      <vt:lpstr>Expected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Related Works for projects</dc:title>
  <dc:creator>sha fra</dc:creator>
  <cp:lastModifiedBy>sha fra</cp:lastModifiedBy>
  <cp:revision>136</cp:revision>
  <dcterms:created xsi:type="dcterms:W3CDTF">2023-02-27T14:03:56Z</dcterms:created>
  <dcterms:modified xsi:type="dcterms:W3CDTF">2023-06-08T14:57:06Z</dcterms:modified>
</cp:coreProperties>
</file>