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83" r:id="rId3"/>
    <p:sldId id="281" r:id="rId4"/>
    <p:sldId id="284" r:id="rId5"/>
    <p:sldId id="280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17513F-2B6F-4C0B-9FA4-495A25FF767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C24D71B-AD58-4BCF-A7A2-FD8736C4FB36}">
      <dgm:prSet phldrT="[טקסט]"/>
      <dgm:spPr/>
      <dgm:t>
        <a:bodyPr/>
        <a:lstStyle/>
        <a:p>
          <a:pPr rtl="1"/>
          <a:r>
            <a:rPr lang="en-US" dirty="0" smtClean="0"/>
            <a:t>Label Encoder</a:t>
          </a:r>
          <a:endParaRPr lang="he-IL" dirty="0"/>
        </a:p>
      </dgm:t>
    </dgm:pt>
    <dgm:pt modelId="{FC865B83-C5E6-4594-834E-2CF0729190E1}" type="parTrans" cxnId="{95B404FF-0493-4EE4-BBEA-6F1FE28166C4}">
      <dgm:prSet/>
      <dgm:spPr/>
      <dgm:t>
        <a:bodyPr/>
        <a:lstStyle/>
        <a:p>
          <a:pPr rtl="1"/>
          <a:endParaRPr lang="he-IL"/>
        </a:p>
      </dgm:t>
    </dgm:pt>
    <dgm:pt modelId="{27677F1F-7DEC-4B27-8061-4EBFAFC29E09}" type="sibTrans" cxnId="{95B404FF-0493-4EE4-BBEA-6F1FE28166C4}">
      <dgm:prSet/>
      <dgm:spPr/>
      <dgm:t>
        <a:bodyPr/>
        <a:lstStyle/>
        <a:p>
          <a:pPr rtl="1"/>
          <a:endParaRPr lang="he-IL"/>
        </a:p>
      </dgm:t>
    </dgm:pt>
    <dgm:pt modelId="{7F118252-97A0-4748-9BD2-84D31237EE9D}">
      <dgm:prSet phldrT="[טקסט]"/>
      <dgm:spPr/>
      <dgm:t>
        <a:bodyPr/>
        <a:lstStyle/>
        <a:p>
          <a:pPr rtl="1"/>
          <a:r>
            <a:rPr lang="en-US" dirty="0" smtClean="0"/>
            <a:t>Isolation Forest</a:t>
          </a:r>
          <a:endParaRPr lang="he-IL" dirty="0"/>
        </a:p>
      </dgm:t>
    </dgm:pt>
    <dgm:pt modelId="{DB6F3F79-C02C-4EA4-A7C8-0ADE90CF9294}" type="parTrans" cxnId="{3C5FFB4B-82BC-4FFC-B5D9-6F851895DE0D}">
      <dgm:prSet/>
      <dgm:spPr/>
      <dgm:t>
        <a:bodyPr/>
        <a:lstStyle/>
        <a:p>
          <a:pPr rtl="1"/>
          <a:endParaRPr lang="he-IL"/>
        </a:p>
      </dgm:t>
    </dgm:pt>
    <dgm:pt modelId="{7FE4130C-F05F-4696-83C3-93A3CADBB3C6}" type="sibTrans" cxnId="{3C5FFB4B-82BC-4FFC-B5D9-6F851895DE0D}">
      <dgm:prSet/>
      <dgm:spPr/>
      <dgm:t>
        <a:bodyPr/>
        <a:lstStyle/>
        <a:p>
          <a:pPr rtl="1"/>
          <a:endParaRPr lang="he-IL"/>
        </a:p>
      </dgm:t>
    </dgm:pt>
    <dgm:pt modelId="{C7F35353-F852-4750-8F9A-75D31291E5BF}">
      <dgm:prSet phldrT="[טקסט]"/>
      <dgm:spPr/>
      <dgm:t>
        <a:bodyPr/>
        <a:lstStyle/>
        <a:p>
          <a:pPr rtl="1"/>
          <a:r>
            <a:rPr lang="en-US" dirty="0" smtClean="0"/>
            <a:t>Decision Function</a:t>
          </a:r>
          <a:endParaRPr lang="he-IL" dirty="0"/>
        </a:p>
      </dgm:t>
    </dgm:pt>
    <dgm:pt modelId="{8AFC2773-0A51-422A-9A3D-3B43E6D2F5D3}" type="parTrans" cxnId="{8BBD8F4C-62FA-46D3-964F-F72DDCDDF3C4}">
      <dgm:prSet/>
      <dgm:spPr/>
      <dgm:t>
        <a:bodyPr/>
        <a:lstStyle/>
        <a:p>
          <a:pPr rtl="1"/>
          <a:endParaRPr lang="he-IL"/>
        </a:p>
      </dgm:t>
    </dgm:pt>
    <dgm:pt modelId="{575836BB-7235-4968-9E1C-398FD9C7AF2A}" type="sibTrans" cxnId="{8BBD8F4C-62FA-46D3-964F-F72DDCDDF3C4}">
      <dgm:prSet/>
      <dgm:spPr/>
      <dgm:t>
        <a:bodyPr/>
        <a:lstStyle/>
        <a:p>
          <a:pPr rtl="1"/>
          <a:endParaRPr lang="he-IL"/>
        </a:p>
      </dgm:t>
    </dgm:pt>
    <dgm:pt modelId="{3DF176E7-09E7-4DA1-AC94-853711CDDA24}" type="pres">
      <dgm:prSet presAssocID="{C417513F-2B6F-4C0B-9FA4-495A25FF767D}" presName="Name0" presStyleCnt="0">
        <dgm:presLayoutVars>
          <dgm:dir/>
          <dgm:resizeHandles val="exact"/>
        </dgm:presLayoutVars>
      </dgm:prSet>
      <dgm:spPr/>
    </dgm:pt>
    <dgm:pt modelId="{93596D25-1742-4C0C-829B-F1BFCE3A81B6}" type="pres">
      <dgm:prSet presAssocID="{3C24D71B-AD58-4BCF-A7A2-FD8736C4FB3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CACE1B5-A5DA-4C48-B93F-F7072464D38D}" type="pres">
      <dgm:prSet presAssocID="{27677F1F-7DEC-4B27-8061-4EBFAFC29E09}" presName="sibTrans" presStyleLbl="sibTrans2D1" presStyleIdx="0" presStyleCnt="2"/>
      <dgm:spPr/>
      <dgm:t>
        <a:bodyPr/>
        <a:lstStyle/>
        <a:p>
          <a:pPr rtl="1"/>
          <a:endParaRPr lang="he-IL"/>
        </a:p>
      </dgm:t>
    </dgm:pt>
    <dgm:pt modelId="{CE5FB8E6-127B-4792-915D-ACA882F2305E}" type="pres">
      <dgm:prSet presAssocID="{27677F1F-7DEC-4B27-8061-4EBFAFC29E09}" presName="connectorText" presStyleLbl="sibTrans2D1" presStyleIdx="0" presStyleCnt="2"/>
      <dgm:spPr/>
      <dgm:t>
        <a:bodyPr/>
        <a:lstStyle/>
        <a:p>
          <a:pPr rtl="1"/>
          <a:endParaRPr lang="he-IL"/>
        </a:p>
      </dgm:t>
    </dgm:pt>
    <dgm:pt modelId="{76A88A04-22FD-49A4-907B-C59F8CE55BA3}" type="pres">
      <dgm:prSet presAssocID="{7F118252-97A0-4748-9BD2-84D31237EE9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DB9A146-95A8-436B-8B62-9C15BBC96191}" type="pres">
      <dgm:prSet presAssocID="{7FE4130C-F05F-4696-83C3-93A3CADBB3C6}" presName="sibTrans" presStyleLbl="sibTrans2D1" presStyleIdx="1" presStyleCnt="2"/>
      <dgm:spPr/>
      <dgm:t>
        <a:bodyPr/>
        <a:lstStyle/>
        <a:p>
          <a:pPr rtl="1"/>
          <a:endParaRPr lang="he-IL"/>
        </a:p>
      </dgm:t>
    </dgm:pt>
    <dgm:pt modelId="{EDE6B27D-EE2B-48A0-9A8B-A3748356F17D}" type="pres">
      <dgm:prSet presAssocID="{7FE4130C-F05F-4696-83C3-93A3CADBB3C6}" presName="connectorText" presStyleLbl="sibTrans2D1" presStyleIdx="1" presStyleCnt="2"/>
      <dgm:spPr/>
      <dgm:t>
        <a:bodyPr/>
        <a:lstStyle/>
        <a:p>
          <a:pPr rtl="1"/>
          <a:endParaRPr lang="he-IL"/>
        </a:p>
      </dgm:t>
    </dgm:pt>
    <dgm:pt modelId="{EBA38165-4265-4F61-9777-A07C0B8D3127}" type="pres">
      <dgm:prSet presAssocID="{C7F35353-F852-4750-8F9A-75D31291E5B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95B404FF-0493-4EE4-BBEA-6F1FE28166C4}" srcId="{C417513F-2B6F-4C0B-9FA4-495A25FF767D}" destId="{3C24D71B-AD58-4BCF-A7A2-FD8736C4FB36}" srcOrd="0" destOrd="0" parTransId="{FC865B83-C5E6-4594-834E-2CF0729190E1}" sibTransId="{27677F1F-7DEC-4B27-8061-4EBFAFC29E09}"/>
    <dgm:cxn modelId="{B5191752-F807-4CCF-B6B9-4596B3DC1A25}" type="presOf" srcId="{C7F35353-F852-4750-8F9A-75D31291E5BF}" destId="{EBA38165-4265-4F61-9777-A07C0B8D3127}" srcOrd="0" destOrd="0" presId="urn:microsoft.com/office/officeart/2005/8/layout/process1"/>
    <dgm:cxn modelId="{0A33ECB2-2A83-4F23-B959-26F20EF3BCE7}" type="presOf" srcId="{C417513F-2B6F-4C0B-9FA4-495A25FF767D}" destId="{3DF176E7-09E7-4DA1-AC94-853711CDDA24}" srcOrd="0" destOrd="0" presId="urn:microsoft.com/office/officeart/2005/8/layout/process1"/>
    <dgm:cxn modelId="{81738784-6221-4378-9A31-35B807B689DD}" type="presOf" srcId="{7F118252-97A0-4748-9BD2-84D31237EE9D}" destId="{76A88A04-22FD-49A4-907B-C59F8CE55BA3}" srcOrd="0" destOrd="0" presId="urn:microsoft.com/office/officeart/2005/8/layout/process1"/>
    <dgm:cxn modelId="{E193002C-93A6-4CE8-93DD-1C1D660EE196}" type="presOf" srcId="{3C24D71B-AD58-4BCF-A7A2-FD8736C4FB36}" destId="{93596D25-1742-4C0C-829B-F1BFCE3A81B6}" srcOrd="0" destOrd="0" presId="urn:microsoft.com/office/officeart/2005/8/layout/process1"/>
    <dgm:cxn modelId="{957433F5-1E47-4B5B-9DCC-98A3EF231D7B}" type="presOf" srcId="{27677F1F-7DEC-4B27-8061-4EBFAFC29E09}" destId="{CE5FB8E6-127B-4792-915D-ACA882F2305E}" srcOrd="1" destOrd="0" presId="urn:microsoft.com/office/officeart/2005/8/layout/process1"/>
    <dgm:cxn modelId="{3C5FFB4B-82BC-4FFC-B5D9-6F851895DE0D}" srcId="{C417513F-2B6F-4C0B-9FA4-495A25FF767D}" destId="{7F118252-97A0-4748-9BD2-84D31237EE9D}" srcOrd="1" destOrd="0" parTransId="{DB6F3F79-C02C-4EA4-A7C8-0ADE90CF9294}" sibTransId="{7FE4130C-F05F-4696-83C3-93A3CADBB3C6}"/>
    <dgm:cxn modelId="{8BBD8F4C-62FA-46D3-964F-F72DDCDDF3C4}" srcId="{C417513F-2B6F-4C0B-9FA4-495A25FF767D}" destId="{C7F35353-F852-4750-8F9A-75D31291E5BF}" srcOrd="2" destOrd="0" parTransId="{8AFC2773-0A51-422A-9A3D-3B43E6D2F5D3}" sibTransId="{575836BB-7235-4968-9E1C-398FD9C7AF2A}"/>
    <dgm:cxn modelId="{0F1207EB-FFE3-4EFA-A50F-4FD204CBD56E}" type="presOf" srcId="{27677F1F-7DEC-4B27-8061-4EBFAFC29E09}" destId="{ACACE1B5-A5DA-4C48-B93F-F7072464D38D}" srcOrd="0" destOrd="0" presId="urn:microsoft.com/office/officeart/2005/8/layout/process1"/>
    <dgm:cxn modelId="{A945E7A1-A811-4CF8-9F7A-E8C7FFB426A2}" type="presOf" srcId="{7FE4130C-F05F-4696-83C3-93A3CADBB3C6}" destId="{0DB9A146-95A8-436B-8B62-9C15BBC96191}" srcOrd="0" destOrd="0" presId="urn:microsoft.com/office/officeart/2005/8/layout/process1"/>
    <dgm:cxn modelId="{A0781F64-AF9A-4107-A4F0-33399EC1D16B}" type="presOf" srcId="{7FE4130C-F05F-4696-83C3-93A3CADBB3C6}" destId="{EDE6B27D-EE2B-48A0-9A8B-A3748356F17D}" srcOrd="1" destOrd="0" presId="urn:microsoft.com/office/officeart/2005/8/layout/process1"/>
    <dgm:cxn modelId="{287E7D22-D751-42BF-8AE7-420579B81BD7}" type="presParOf" srcId="{3DF176E7-09E7-4DA1-AC94-853711CDDA24}" destId="{93596D25-1742-4C0C-829B-F1BFCE3A81B6}" srcOrd="0" destOrd="0" presId="urn:microsoft.com/office/officeart/2005/8/layout/process1"/>
    <dgm:cxn modelId="{956822EB-3E5B-4A3C-8CB2-B50662C3E9F6}" type="presParOf" srcId="{3DF176E7-09E7-4DA1-AC94-853711CDDA24}" destId="{ACACE1B5-A5DA-4C48-B93F-F7072464D38D}" srcOrd="1" destOrd="0" presId="urn:microsoft.com/office/officeart/2005/8/layout/process1"/>
    <dgm:cxn modelId="{DFE6874C-E724-4111-ADA8-DC11B0C7F6BF}" type="presParOf" srcId="{ACACE1B5-A5DA-4C48-B93F-F7072464D38D}" destId="{CE5FB8E6-127B-4792-915D-ACA882F2305E}" srcOrd="0" destOrd="0" presId="urn:microsoft.com/office/officeart/2005/8/layout/process1"/>
    <dgm:cxn modelId="{06306B53-62BA-4C4F-8E3A-0F5F97214EC5}" type="presParOf" srcId="{3DF176E7-09E7-4DA1-AC94-853711CDDA24}" destId="{76A88A04-22FD-49A4-907B-C59F8CE55BA3}" srcOrd="2" destOrd="0" presId="urn:microsoft.com/office/officeart/2005/8/layout/process1"/>
    <dgm:cxn modelId="{A6DAFB39-D18F-4F5D-B35F-F042F7C8431C}" type="presParOf" srcId="{3DF176E7-09E7-4DA1-AC94-853711CDDA24}" destId="{0DB9A146-95A8-436B-8B62-9C15BBC96191}" srcOrd="3" destOrd="0" presId="urn:microsoft.com/office/officeart/2005/8/layout/process1"/>
    <dgm:cxn modelId="{595454B2-99B5-4678-A989-661011D35ED4}" type="presParOf" srcId="{0DB9A146-95A8-436B-8B62-9C15BBC96191}" destId="{EDE6B27D-EE2B-48A0-9A8B-A3748356F17D}" srcOrd="0" destOrd="0" presId="urn:microsoft.com/office/officeart/2005/8/layout/process1"/>
    <dgm:cxn modelId="{A9AFB56D-CF23-4AC9-9F3C-5685ED86B734}" type="presParOf" srcId="{3DF176E7-09E7-4DA1-AC94-853711CDDA24}" destId="{EBA38165-4265-4F61-9777-A07C0B8D312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96D25-1742-4C0C-829B-F1BFCE3A81B6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Label Encoder</a:t>
          </a:r>
          <a:endParaRPr lang="he-IL" sz="4300" kern="1200" dirty="0"/>
        </a:p>
      </dsp:txBody>
      <dsp:txXfrm>
        <a:off x="57787" y="1395494"/>
        <a:ext cx="2665308" cy="1560349"/>
      </dsp:txXfrm>
    </dsp:sp>
    <dsp:sp modelId="{ACACE1B5-A5DA-4C48-B93F-F7072464D38D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3100" kern="1200"/>
        </a:p>
      </dsp:txBody>
      <dsp:txXfrm>
        <a:off x="3047880" y="1970146"/>
        <a:ext cx="409940" cy="411044"/>
      </dsp:txXfrm>
    </dsp:sp>
    <dsp:sp modelId="{76A88A04-22FD-49A4-907B-C59F8CE55BA3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Isolation Forest</a:t>
          </a:r>
          <a:endParaRPr lang="he-IL" sz="4300" kern="1200" dirty="0"/>
        </a:p>
      </dsp:txBody>
      <dsp:txXfrm>
        <a:off x="3925145" y="1395494"/>
        <a:ext cx="2665308" cy="1560349"/>
      </dsp:txXfrm>
    </dsp:sp>
    <dsp:sp modelId="{0DB9A146-95A8-436B-8B62-9C15BBC96191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3100" kern="1200"/>
        </a:p>
      </dsp:txBody>
      <dsp:txXfrm>
        <a:off x="6915239" y="1970146"/>
        <a:ext cx="409940" cy="411044"/>
      </dsp:txXfrm>
    </dsp:sp>
    <dsp:sp modelId="{EBA38165-4265-4F61-9777-A07C0B8D3127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Decision Function</a:t>
          </a:r>
          <a:endParaRPr lang="he-IL" sz="4300" kern="1200" dirty="0"/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65F6-00AD-47AF-A7F5-ABD9ABB3F72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5814-7DA2-4BAE-8CDB-A1B7BE2F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9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65F6-00AD-47AF-A7F5-ABD9ABB3F72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5814-7DA2-4BAE-8CDB-A1B7BE2F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0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65F6-00AD-47AF-A7F5-ABD9ABB3F72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5814-7DA2-4BAE-8CDB-A1B7BE2F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0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65F6-00AD-47AF-A7F5-ABD9ABB3F72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5814-7DA2-4BAE-8CDB-A1B7BE2F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65F6-00AD-47AF-A7F5-ABD9ABB3F72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5814-7DA2-4BAE-8CDB-A1B7BE2F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8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65F6-00AD-47AF-A7F5-ABD9ABB3F72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5814-7DA2-4BAE-8CDB-A1B7BE2F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65F6-00AD-47AF-A7F5-ABD9ABB3F72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5814-7DA2-4BAE-8CDB-A1B7BE2F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9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65F6-00AD-47AF-A7F5-ABD9ABB3F72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5814-7DA2-4BAE-8CDB-A1B7BE2F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65F6-00AD-47AF-A7F5-ABD9ABB3F72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5814-7DA2-4BAE-8CDB-A1B7BE2F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5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65F6-00AD-47AF-A7F5-ABD9ABB3F72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5814-7DA2-4BAE-8CDB-A1B7BE2F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6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65F6-00AD-47AF-A7F5-ABD9ABB3F72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5814-7DA2-4BAE-8CDB-A1B7BE2F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65F6-00AD-47AF-A7F5-ABD9ABB3F72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5814-7DA2-4BAE-8CDB-A1B7BE2F84A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Z:\- CLIENTS -\CBG - Cyber at Ben Gurion\17-01-09 - A4_Letterhead\17-01-09---A4_Letterhead1.pn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5561807"/>
            <a:ext cx="5267325" cy="140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88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G-DLD in AWS cloud platform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serverless applications</a:t>
            </a:r>
          </a:p>
          <a:p>
            <a:r>
              <a:rPr lang="en-US" b="1" dirty="0" smtClean="0"/>
              <a:t>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12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Model - Features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/>
          </p:nvPr>
        </p:nvGraphicFramePr>
        <p:xfrm>
          <a:off x="1403927" y="1901920"/>
          <a:ext cx="9180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564">
                  <a:extLst>
                    <a:ext uri="{9D8B030D-6E8A-4147-A177-3AD203B41FA5}">
                      <a16:colId xmlns:a16="http://schemas.microsoft.com/office/drawing/2014/main" val="3733209156"/>
                    </a:ext>
                  </a:extLst>
                </a:gridCol>
                <a:gridCol w="1311564">
                  <a:extLst>
                    <a:ext uri="{9D8B030D-6E8A-4147-A177-3AD203B41FA5}">
                      <a16:colId xmlns:a16="http://schemas.microsoft.com/office/drawing/2014/main" val="304933282"/>
                    </a:ext>
                  </a:extLst>
                </a:gridCol>
                <a:gridCol w="1311564">
                  <a:extLst>
                    <a:ext uri="{9D8B030D-6E8A-4147-A177-3AD203B41FA5}">
                      <a16:colId xmlns:a16="http://schemas.microsoft.com/office/drawing/2014/main" val="2435156686"/>
                    </a:ext>
                  </a:extLst>
                </a:gridCol>
                <a:gridCol w="1311564">
                  <a:extLst>
                    <a:ext uri="{9D8B030D-6E8A-4147-A177-3AD203B41FA5}">
                      <a16:colId xmlns:a16="http://schemas.microsoft.com/office/drawing/2014/main" val="3687868418"/>
                    </a:ext>
                  </a:extLst>
                </a:gridCol>
                <a:gridCol w="1311564">
                  <a:extLst>
                    <a:ext uri="{9D8B030D-6E8A-4147-A177-3AD203B41FA5}">
                      <a16:colId xmlns:a16="http://schemas.microsoft.com/office/drawing/2014/main" val="3079204675"/>
                    </a:ext>
                  </a:extLst>
                </a:gridCol>
                <a:gridCol w="1311564">
                  <a:extLst>
                    <a:ext uri="{9D8B030D-6E8A-4147-A177-3AD203B41FA5}">
                      <a16:colId xmlns:a16="http://schemas.microsoft.com/office/drawing/2014/main" val="2259958050"/>
                    </a:ext>
                  </a:extLst>
                </a:gridCol>
                <a:gridCol w="1311564">
                  <a:extLst>
                    <a:ext uri="{9D8B030D-6E8A-4147-A177-3AD203B41FA5}">
                      <a16:colId xmlns:a16="http://schemas.microsoft.com/office/drawing/2014/main" val="2784316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Millisecond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700707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/>
          </p:nvPr>
        </p:nvGraphicFramePr>
        <p:xfrm>
          <a:off x="1403927" y="3086529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908814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47235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4454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targetName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targetType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79585"/>
                  </a:ext>
                </a:extLst>
              </a:tr>
            </a:tbl>
          </a:graphicData>
        </a:graphic>
      </p:graphicFrame>
      <p:graphicFrame>
        <p:nvGraphicFramePr>
          <p:cNvPr id="8" name="טבלה 7"/>
          <p:cNvGraphicFramePr>
            <a:graphicFrameLocks noGrp="1"/>
          </p:cNvGraphicFramePr>
          <p:nvPr>
            <p:extLst/>
          </p:nvPr>
        </p:nvGraphicFramePr>
        <p:xfrm>
          <a:off x="1403927" y="4379984"/>
          <a:ext cx="9781315" cy="469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219">
                  <a:extLst>
                    <a:ext uri="{9D8B030D-6E8A-4147-A177-3AD203B41FA5}">
                      <a16:colId xmlns:a16="http://schemas.microsoft.com/office/drawing/2014/main" val="795958671"/>
                    </a:ext>
                  </a:extLst>
                </a:gridCol>
                <a:gridCol w="1111914">
                  <a:extLst>
                    <a:ext uri="{9D8B030D-6E8A-4147-A177-3AD203B41FA5}">
                      <a16:colId xmlns:a16="http://schemas.microsoft.com/office/drawing/2014/main" val="550953518"/>
                    </a:ext>
                  </a:extLst>
                </a:gridCol>
                <a:gridCol w="1225785">
                  <a:extLst>
                    <a:ext uri="{9D8B030D-6E8A-4147-A177-3AD203B41FA5}">
                      <a16:colId xmlns:a16="http://schemas.microsoft.com/office/drawing/2014/main" val="2488817373"/>
                    </a:ext>
                  </a:extLst>
                </a:gridCol>
                <a:gridCol w="2552959">
                  <a:extLst>
                    <a:ext uri="{9D8B030D-6E8A-4147-A177-3AD203B41FA5}">
                      <a16:colId xmlns:a16="http://schemas.microsoft.com/office/drawing/2014/main" val="2773658930"/>
                    </a:ext>
                  </a:extLst>
                </a:gridCol>
                <a:gridCol w="1630219">
                  <a:extLst>
                    <a:ext uri="{9D8B030D-6E8A-4147-A177-3AD203B41FA5}">
                      <a16:colId xmlns:a16="http://schemas.microsoft.com/office/drawing/2014/main" val="864400153"/>
                    </a:ext>
                  </a:extLst>
                </a:gridCol>
                <a:gridCol w="1630219">
                  <a:extLst>
                    <a:ext uri="{9D8B030D-6E8A-4147-A177-3AD203B41FA5}">
                      <a16:colId xmlns:a16="http://schemas.microsoft.com/office/drawing/2014/main" val="3647582218"/>
                    </a:ext>
                  </a:extLst>
                </a:gridCol>
              </a:tblGrid>
              <a:tr h="46910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operationUsed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Change_s3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Change_DynamoDB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Remove_policy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anomaly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48601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03927" y="2382698"/>
            <a:ext cx="285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Chronological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3927" y="3642035"/>
            <a:ext cx="255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Objects context features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03927" y="5070763"/>
            <a:ext cx="308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Permission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Architecture	</a:t>
            </a:r>
            <a:endParaRPr lang="en-US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460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7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records in the training dataset is </a:t>
            </a:r>
            <a:r>
              <a:rPr lang="en-US" dirty="0" smtClean="0"/>
              <a:t>15113</a:t>
            </a:r>
          </a:p>
          <a:p>
            <a:endParaRPr lang="en-US" dirty="0"/>
          </a:p>
          <a:p>
            <a:r>
              <a:rPr lang="en-US" dirty="0"/>
              <a:t>The number of records in the test dataset is </a:t>
            </a:r>
            <a:r>
              <a:rPr lang="en-US" dirty="0" smtClean="0"/>
              <a:t>3779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4756842" cy="4351338"/>
          </a:xfrm>
        </p:spPr>
        <p:txBody>
          <a:bodyPr/>
          <a:lstStyle/>
          <a:p>
            <a:r>
              <a:rPr lang="en-US" dirty="0" smtClean="0"/>
              <a:t>The graph represents the anomaly score for each of the operations.</a:t>
            </a:r>
          </a:p>
          <a:p>
            <a:endParaRPr lang="en-US" dirty="0"/>
          </a:p>
          <a:p>
            <a:r>
              <a:rPr lang="en-US" dirty="0" smtClean="0"/>
              <a:t>Closer to 1 is more anomalous, and 0.5 is  normal.</a:t>
            </a:r>
          </a:p>
          <a:p>
            <a:endParaRPr lang="en-US" dirty="0" smtClean="0"/>
          </a:p>
          <a:p>
            <a:r>
              <a:rPr lang="en-US" dirty="0" smtClean="0"/>
              <a:t>The quantile is 0.01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790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 specific attack in the data may prove to be , as there are many ways to the same goal, and many goals that achieve 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74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highlight the anomaly actions.</a:t>
            </a:r>
          </a:p>
          <a:p>
            <a:endParaRPr lang="en-US" dirty="0"/>
          </a:p>
          <a:p>
            <a:r>
              <a:rPr lang="en-US" dirty="0" smtClean="0"/>
              <a:t>We would be able to differentiate roles by time-specific changes and check for anomalous permission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ערכת נושא1" id="{EA830F61-ED67-4C48-95CB-FB21390EAEBF}" vid="{DF91F8FD-B9D2-4F57-B916-6ACAE5619F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5152</TotalTime>
  <Words>149</Words>
  <Application>Microsoft Office PowerPoint</Application>
  <PresentationFormat>מסך רחב</PresentationFormat>
  <Paragraphs>44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ערכת נושא1</vt:lpstr>
      <vt:lpstr>G-DLD in AWS cloud platform</vt:lpstr>
      <vt:lpstr>Method Model - Features</vt:lpstr>
      <vt:lpstr>Model Architecture </vt:lpstr>
      <vt:lpstr>Dataset</vt:lpstr>
      <vt:lpstr>Model</vt:lpstr>
      <vt:lpstr>Challenges</vt:lpstr>
      <vt:lpstr>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Related Works for projects</dc:title>
  <dc:creator>sha fra</dc:creator>
  <cp:lastModifiedBy>sha fra</cp:lastModifiedBy>
  <cp:revision>151</cp:revision>
  <dcterms:created xsi:type="dcterms:W3CDTF">2023-02-27T14:03:56Z</dcterms:created>
  <dcterms:modified xsi:type="dcterms:W3CDTF">2023-07-02T13:29:01Z</dcterms:modified>
</cp:coreProperties>
</file>