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sldIdLst>
    <p:sldId id="256" r:id="rId2"/>
    <p:sldId id="265" r:id="rId3"/>
    <p:sldId id="269" r:id="rId4"/>
    <p:sldId id="271" r:id="rId5"/>
    <p:sldId id="266" r:id="rId6"/>
    <p:sldId id="260" r:id="rId7"/>
    <p:sldId id="263" r:id="rId8"/>
    <p:sldId id="264" r:id="rId9"/>
    <p:sldId id="281" r:id="rId10"/>
    <p:sldId id="293" r:id="rId11"/>
    <p:sldId id="288" r:id="rId12"/>
    <p:sldId id="289" r:id="rId13"/>
    <p:sldId id="294" r:id="rId14"/>
    <p:sldId id="290" r:id="rId15"/>
    <p:sldId id="295" r:id="rId16"/>
    <p:sldId id="291" r:id="rId17"/>
    <p:sldId id="292" r:id="rId1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7513F-2B6F-4C0B-9FA4-495A25FF767D}" type="doc">
      <dgm:prSet loTypeId="urn:microsoft.com/office/officeart/2005/8/layout/process1" loCatId="process" qsTypeId="urn:microsoft.com/office/officeart/2005/8/quickstyle/simple1" qsCatId="simple" csTypeId="urn:microsoft.com/office/officeart/2005/8/colors/accent1_2" csCatId="accent1" phldr="1"/>
      <dgm:spPr/>
    </dgm:pt>
    <dgm:pt modelId="{3C24D71B-AD58-4BCF-A7A2-FD8736C4FB36}">
      <dgm:prSet phldrT="[טקסט]"/>
      <dgm:spPr/>
      <dgm:t>
        <a:bodyPr/>
        <a:lstStyle/>
        <a:p>
          <a:pPr rtl="1"/>
          <a:r>
            <a:rPr lang="en-US" dirty="0" smtClean="0"/>
            <a:t>Label Encoder</a:t>
          </a:r>
          <a:endParaRPr lang="he-IL" dirty="0"/>
        </a:p>
      </dgm:t>
    </dgm:pt>
    <dgm:pt modelId="{FC865B83-C5E6-4594-834E-2CF0729190E1}" type="parTrans" cxnId="{95B404FF-0493-4EE4-BBEA-6F1FE28166C4}">
      <dgm:prSet/>
      <dgm:spPr/>
      <dgm:t>
        <a:bodyPr/>
        <a:lstStyle/>
        <a:p>
          <a:pPr rtl="1"/>
          <a:endParaRPr lang="he-IL"/>
        </a:p>
      </dgm:t>
    </dgm:pt>
    <dgm:pt modelId="{27677F1F-7DEC-4B27-8061-4EBFAFC29E09}" type="sibTrans" cxnId="{95B404FF-0493-4EE4-BBEA-6F1FE28166C4}">
      <dgm:prSet/>
      <dgm:spPr/>
      <dgm:t>
        <a:bodyPr/>
        <a:lstStyle/>
        <a:p>
          <a:pPr rtl="1"/>
          <a:endParaRPr lang="he-IL"/>
        </a:p>
      </dgm:t>
    </dgm:pt>
    <dgm:pt modelId="{7F118252-97A0-4748-9BD2-84D31237EE9D}">
      <dgm:prSet phldrT="[טקסט]"/>
      <dgm:spPr/>
      <dgm:t>
        <a:bodyPr/>
        <a:lstStyle/>
        <a:p>
          <a:pPr rtl="1"/>
          <a:r>
            <a:rPr lang="en-US" dirty="0" smtClean="0"/>
            <a:t>Isolation Forest</a:t>
          </a:r>
          <a:endParaRPr lang="he-IL" dirty="0"/>
        </a:p>
      </dgm:t>
    </dgm:pt>
    <dgm:pt modelId="{DB6F3F79-C02C-4EA4-A7C8-0ADE90CF9294}" type="parTrans" cxnId="{3C5FFB4B-82BC-4FFC-B5D9-6F851895DE0D}">
      <dgm:prSet/>
      <dgm:spPr/>
      <dgm:t>
        <a:bodyPr/>
        <a:lstStyle/>
        <a:p>
          <a:pPr rtl="1"/>
          <a:endParaRPr lang="he-IL"/>
        </a:p>
      </dgm:t>
    </dgm:pt>
    <dgm:pt modelId="{7FE4130C-F05F-4696-83C3-93A3CADBB3C6}" type="sibTrans" cxnId="{3C5FFB4B-82BC-4FFC-B5D9-6F851895DE0D}">
      <dgm:prSet/>
      <dgm:spPr/>
      <dgm:t>
        <a:bodyPr/>
        <a:lstStyle/>
        <a:p>
          <a:pPr rtl="1"/>
          <a:endParaRPr lang="he-IL"/>
        </a:p>
      </dgm:t>
    </dgm:pt>
    <dgm:pt modelId="{C7F35353-F852-4750-8F9A-75D31291E5BF}">
      <dgm:prSet phldrT="[טקסט]"/>
      <dgm:spPr/>
      <dgm:t>
        <a:bodyPr/>
        <a:lstStyle/>
        <a:p>
          <a:pPr rtl="1"/>
          <a:r>
            <a:rPr lang="en-US" dirty="0" smtClean="0"/>
            <a:t>Decision Function</a:t>
          </a:r>
          <a:endParaRPr lang="he-IL" dirty="0"/>
        </a:p>
      </dgm:t>
    </dgm:pt>
    <dgm:pt modelId="{8AFC2773-0A51-422A-9A3D-3B43E6D2F5D3}" type="parTrans" cxnId="{8BBD8F4C-62FA-46D3-964F-F72DDCDDF3C4}">
      <dgm:prSet/>
      <dgm:spPr/>
      <dgm:t>
        <a:bodyPr/>
        <a:lstStyle/>
        <a:p>
          <a:pPr rtl="1"/>
          <a:endParaRPr lang="he-IL"/>
        </a:p>
      </dgm:t>
    </dgm:pt>
    <dgm:pt modelId="{575836BB-7235-4968-9E1C-398FD9C7AF2A}" type="sibTrans" cxnId="{8BBD8F4C-62FA-46D3-964F-F72DDCDDF3C4}">
      <dgm:prSet/>
      <dgm:spPr/>
      <dgm:t>
        <a:bodyPr/>
        <a:lstStyle/>
        <a:p>
          <a:pPr rtl="1"/>
          <a:endParaRPr lang="he-IL"/>
        </a:p>
      </dgm:t>
    </dgm:pt>
    <dgm:pt modelId="{3DF176E7-09E7-4DA1-AC94-853711CDDA24}" type="pres">
      <dgm:prSet presAssocID="{C417513F-2B6F-4C0B-9FA4-495A25FF767D}" presName="Name0" presStyleCnt="0">
        <dgm:presLayoutVars>
          <dgm:dir/>
          <dgm:resizeHandles val="exact"/>
        </dgm:presLayoutVars>
      </dgm:prSet>
      <dgm:spPr/>
    </dgm:pt>
    <dgm:pt modelId="{93596D25-1742-4C0C-829B-F1BFCE3A81B6}" type="pres">
      <dgm:prSet presAssocID="{3C24D71B-AD58-4BCF-A7A2-FD8736C4FB36}" presName="node" presStyleLbl="node1" presStyleIdx="0" presStyleCnt="3">
        <dgm:presLayoutVars>
          <dgm:bulletEnabled val="1"/>
        </dgm:presLayoutVars>
      </dgm:prSet>
      <dgm:spPr/>
      <dgm:t>
        <a:bodyPr/>
        <a:lstStyle/>
        <a:p>
          <a:pPr rtl="1"/>
          <a:endParaRPr lang="he-IL"/>
        </a:p>
      </dgm:t>
    </dgm:pt>
    <dgm:pt modelId="{ACACE1B5-A5DA-4C48-B93F-F7072464D38D}" type="pres">
      <dgm:prSet presAssocID="{27677F1F-7DEC-4B27-8061-4EBFAFC29E09}" presName="sibTrans" presStyleLbl="sibTrans2D1" presStyleIdx="0" presStyleCnt="2"/>
      <dgm:spPr/>
      <dgm:t>
        <a:bodyPr/>
        <a:lstStyle/>
        <a:p>
          <a:pPr rtl="1"/>
          <a:endParaRPr lang="he-IL"/>
        </a:p>
      </dgm:t>
    </dgm:pt>
    <dgm:pt modelId="{CE5FB8E6-127B-4792-915D-ACA882F2305E}" type="pres">
      <dgm:prSet presAssocID="{27677F1F-7DEC-4B27-8061-4EBFAFC29E09}" presName="connectorText" presStyleLbl="sibTrans2D1" presStyleIdx="0" presStyleCnt="2"/>
      <dgm:spPr/>
      <dgm:t>
        <a:bodyPr/>
        <a:lstStyle/>
        <a:p>
          <a:pPr rtl="1"/>
          <a:endParaRPr lang="he-IL"/>
        </a:p>
      </dgm:t>
    </dgm:pt>
    <dgm:pt modelId="{76A88A04-22FD-49A4-907B-C59F8CE55BA3}" type="pres">
      <dgm:prSet presAssocID="{7F118252-97A0-4748-9BD2-84D31237EE9D}" presName="node" presStyleLbl="node1" presStyleIdx="1" presStyleCnt="3">
        <dgm:presLayoutVars>
          <dgm:bulletEnabled val="1"/>
        </dgm:presLayoutVars>
      </dgm:prSet>
      <dgm:spPr/>
      <dgm:t>
        <a:bodyPr/>
        <a:lstStyle/>
        <a:p>
          <a:pPr rtl="1"/>
          <a:endParaRPr lang="he-IL"/>
        </a:p>
      </dgm:t>
    </dgm:pt>
    <dgm:pt modelId="{0DB9A146-95A8-436B-8B62-9C15BBC96191}" type="pres">
      <dgm:prSet presAssocID="{7FE4130C-F05F-4696-83C3-93A3CADBB3C6}" presName="sibTrans" presStyleLbl="sibTrans2D1" presStyleIdx="1" presStyleCnt="2"/>
      <dgm:spPr/>
      <dgm:t>
        <a:bodyPr/>
        <a:lstStyle/>
        <a:p>
          <a:pPr rtl="1"/>
          <a:endParaRPr lang="he-IL"/>
        </a:p>
      </dgm:t>
    </dgm:pt>
    <dgm:pt modelId="{EDE6B27D-EE2B-48A0-9A8B-A3748356F17D}" type="pres">
      <dgm:prSet presAssocID="{7FE4130C-F05F-4696-83C3-93A3CADBB3C6}" presName="connectorText" presStyleLbl="sibTrans2D1" presStyleIdx="1" presStyleCnt="2"/>
      <dgm:spPr/>
      <dgm:t>
        <a:bodyPr/>
        <a:lstStyle/>
        <a:p>
          <a:pPr rtl="1"/>
          <a:endParaRPr lang="he-IL"/>
        </a:p>
      </dgm:t>
    </dgm:pt>
    <dgm:pt modelId="{EBA38165-4265-4F61-9777-A07C0B8D3127}" type="pres">
      <dgm:prSet presAssocID="{C7F35353-F852-4750-8F9A-75D31291E5BF}" presName="node" presStyleLbl="node1" presStyleIdx="2" presStyleCnt="3">
        <dgm:presLayoutVars>
          <dgm:bulletEnabled val="1"/>
        </dgm:presLayoutVars>
      </dgm:prSet>
      <dgm:spPr/>
      <dgm:t>
        <a:bodyPr/>
        <a:lstStyle/>
        <a:p>
          <a:pPr rtl="1"/>
          <a:endParaRPr lang="he-IL"/>
        </a:p>
      </dgm:t>
    </dgm:pt>
  </dgm:ptLst>
  <dgm:cxnLst>
    <dgm:cxn modelId="{0F1207EB-FFE3-4EFA-A50F-4FD204CBD56E}" type="presOf" srcId="{27677F1F-7DEC-4B27-8061-4EBFAFC29E09}" destId="{ACACE1B5-A5DA-4C48-B93F-F7072464D38D}" srcOrd="0" destOrd="0" presId="urn:microsoft.com/office/officeart/2005/8/layout/process1"/>
    <dgm:cxn modelId="{0A33ECB2-2A83-4F23-B959-26F20EF3BCE7}" type="presOf" srcId="{C417513F-2B6F-4C0B-9FA4-495A25FF767D}" destId="{3DF176E7-09E7-4DA1-AC94-853711CDDA24}" srcOrd="0" destOrd="0" presId="urn:microsoft.com/office/officeart/2005/8/layout/process1"/>
    <dgm:cxn modelId="{A0781F64-AF9A-4107-A4F0-33399EC1D16B}" type="presOf" srcId="{7FE4130C-F05F-4696-83C3-93A3CADBB3C6}" destId="{EDE6B27D-EE2B-48A0-9A8B-A3748356F17D}" srcOrd="1" destOrd="0" presId="urn:microsoft.com/office/officeart/2005/8/layout/process1"/>
    <dgm:cxn modelId="{957433F5-1E47-4B5B-9DCC-98A3EF231D7B}" type="presOf" srcId="{27677F1F-7DEC-4B27-8061-4EBFAFC29E09}" destId="{CE5FB8E6-127B-4792-915D-ACA882F2305E}" srcOrd="1" destOrd="0" presId="urn:microsoft.com/office/officeart/2005/8/layout/process1"/>
    <dgm:cxn modelId="{B5191752-F807-4CCF-B6B9-4596B3DC1A25}" type="presOf" srcId="{C7F35353-F852-4750-8F9A-75D31291E5BF}" destId="{EBA38165-4265-4F61-9777-A07C0B8D3127}" srcOrd="0" destOrd="0" presId="urn:microsoft.com/office/officeart/2005/8/layout/process1"/>
    <dgm:cxn modelId="{81738784-6221-4378-9A31-35B807B689DD}" type="presOf" srcId="{7F118252-97A0-4748-9BD2-84D31237EE9D}" destId="{76A88A04-22FD-49A4-907B-C59F8CE55BA3}" srcOrd="0" destOrd="0" presId="urn:microsoft.com/office/officeart/2005/8/layout/process1"/>
    <dgm:cxn modelId="{3C5FFB4B-82BC-4FFC-B5D9-6F851895DE0D}" srcId="{C417513F-2B6F-4C0B-9FA4-495A25FF767D}" destId="{7F118252-97A0-4748-9BD2-84D31237EE9D}" srcOrd="1" destOrd="0" parTransId="{DB6F3F79-C02C-4EA4-A7C8-0ADE90CF9294}" sibTransId="{7FE4130C-F05F-4696-83C3-93A3CADBB3C6}"/>
    <dgm:cxn modelId="{95B404FF-0493-4EE4-BBEA-6F1FE28166C4}" srcId="{C417513F-2B6F-4C0B-9FA4-495A25FF767D}" destId="{3C24D71B-AD58-4BCF-A7A2-FD8736C4FB36}" srcOrd="0" destOrd="0" parTransId="{FC865B83-C5E6-4594-834E-2CF0729190E1}" sibTransId="{27677F1F-7DEC-4B27-8061-4EBFAFC29E09}"/>
    <dgm:cxn modelId="{E193002C-93A6-4CE8-93DD-1C1D660EE196}" type="presOf" srcId="{3C24D71B-AD58-4BCF-A7A2-FD8736C4FB36}" destId="{93596D25-1742-4C0C-829B-F1BFCE3A81B6}" srcOrd="0" destOrd="0" presId="urn:microsoft.com/office/officeart/2005/8/layout/process1"/>
    <dgm:cxn modelId="{8BBD8F4C-62FA-46D3-964F-F72DDCDDF3C4}" srcId="{C417513F-2B6F-4C0B-9FA4-495A25FF767D}" destId="{C7F35353-F852-4750-8F9A-75D31291E5BF}" srcOrd="2" destOrd="0" parTransId="{8AFC2773-0A51-422A-9A3D-3B43E6D2F5D3}" sibTransId="{575836BB-7235-4968-9E1C-398FD9C7AF2A}"/>
    <dgm:cxn modelId="{A945E7A1-A811-4CF8-9F7A-E8C7FFB426A2}" type="presOf" srcId="{7FE4130C-F05F-4696-83C3-93A3CADBB3C6}" destId="{0DB9A146-95A8-436B-8B62-9C15BBC96191}" srcOrd="0" destOrd="0" presId="urn:microsoft.com/office/officeart/2005/8/layout/process1"/>
    <dgm:cxn modelId="{287E7D22-D751-42BF-8AE7-420579B81BD7}" type="presParOf" srcId="{3DF176E7-09E7-4DA1-AC94-853711CDDA24}" destId="{93596D25-1742-4C0C-829B-F1BFCE3A81B6}" srcOrd="0" destOrd="0" presId="urn:microsoft.com/office/officeart/2005/8/layout/process1"/>
    <dgm:cxn modelId="{956822EB-3E5B-4A3C-8CB2-B50662C3E9F6}" type="presParOf" srcId="{3DF176E7-09E7-4DA1-AC94-853711CDDA24}" destId="{ACACE1B5-A5DA-4C48-B93F-F7072464D38D}" srcOrd="1" destOrd="0" presId="urn:microsoft.com/office/officeart/2005/8/layout/process1"/>
    <dgm:cxn modelId="{DFE6874C-E724-4111-ADA8-DC11B0C7F6BF}" type="presParOf" srcId="{ACACE1B5-A5DA-4C48-B93F-F7072464D38D}" destId="{CE5FB8E6-127B-4792-915D-ACA882F2305E}" srcOrd="0" destOrd="0" presId="urn:microsoft.com/office/officeart/2005/8/layout/process1"/>
    <dgm:cxn modelId="{06306B53-62BA-4C4F-8E3A-0F5F97214EC5}" type="presParOf" srcId="{3DF176E7-09E7-4DA1-AC94-853711CDDA24}" destId="{76A88A04-22FD-49A4-907B-C59F8CE55BA3}" srcOrd="2" destOrd="0" presId="urn:microsoft.com/office/officeart/2005/8/layout/process1"/>
    <dgm:cxn modelId="{A6DAFB39-D18F-4F5D-B35F-F042F7C8431C}" type="presParOf" srcId="{3DF176E7-09E7-4DA1-AC94-853711CDDA24}" destId="{0DB9A146-95A8-436B-8B62-9C15BBC96191}" srcOrd="3" destOrd="0" presId="urn:microsoft.com/office/officeart/2005/8/layout/process1"/>
    <dgm:cxn modelId="{595454B2-99B5-4678-A989-661011D35ED4}" type="presParOf" srcId="{0DB9A146-95A8-436B-8B62-9C15BBC96191}" destId="{EDE6B27D-EE2B-48A0-9A8B-A3748356F17D}" srcOrd="0" destOrd="0" presId="urn:microsoft.com/office/officeart/2005/8/layout/process1"/>
    <dgm:cxn modelId="{A9AFB56D-CF23-4AC9-9F3C-5685ED86B734}" type="presParOf" srcId="{3DF176E7-09E7-4DA1-AC94-853711CDDA24}" destId="{EBA38165-4265-4F61-9777-A07C0B8D312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96D25-1742-4C0C-829B-F1BFCE3A81B6}">
      <dsp:nvSpPr>
        <dsp:cNvPr id="0" name=""/>
        <dsp:cNvSpPr/>
      </dsp:nvSpPr>
      <dsp:spPr>
        <a:xfrm>
          <a:off x="9242" y="1048416"/>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1">
            <a:lnSpc>
              <a:spcPct val="90000"/>
            </a:lnSpc>
            <a:spcBef>
              <a:spcPct val="0"/>
            </a:spcBef>
            <a:spcAft>
              <a:spcPct val="35000"/>
            </a:spcAft>
          </a:pPr>
          <a:r>
            <a:rPr lang="en-US" sz="4300" kern="1200" dirty="0" smtClean="0"/>
            <a:t>Label Encoder</a:t>
          </a:r>
          <a:endParaRPr lang="he-IL" sz="4300" kern="1200" dirty="0"/>
        </a:p>
      </dsp:txBody>
      <dsp:txXfrm>
        <a:off x="57787" y="1096961"/>
        <a:ext cx="2665308" cy="1560349"/>
      </dsp:txXfrm>
    </dsp:sp>
    <dsp:sp modelId="{ACACE1B5-A5DA-4C48-B93F-F7072464D38D}">
      <dsp:nvSpPr>
        <dsp:cNvPr id="0" name=""/>
        <dsp:cNvSpPr/>
      </dsp:nvSpPr>
      <dsp:spPr>
        <a:xfrm>
          <a:off x="3047880" y="1534599"/>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rtl="1">
            <a:lnSpc>
              <a:spcPct val="90000"/>
            </a:lnSpc>
            <a:spcBef>
              <a:spcPct val="0"/>
            </a:spcBef>
            <a:spcAft>
              <a:spcPct val="35000"/>
            </a:spcAft>
          </a:pPr>
          <a:endParaRPr lang="he-IL" sz="3100" kern="1200"/>
        </a:p>
      </dsp:txBody>
      <dsp:txXfrm>
        <a:off x="3047880" y="1671614"/>
        <a:ext cx="409940" cy="411044"/>
      </dsp:txXfrm>
    </dsp:sp>
    <dsp:sp modelId="{76A88A04-22FD-49A4-907B-C59F8CE55BA3}">
      <dsp:nvSpPr>
        <dsp:cNvPr id="0" name=""/>
        <dsp:cNvSpPr/>
      </dsp:nvSpPr>
      <dsp:spPr>
        <a:xfrm>
          <a:off x="3876600" y="1048416"/>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1">
            <a:lnSpc>
              <a:spcPct val="90000"/>
            </a:lnSpc>
            <a:spcBef>
              <a:spcPct val="0"/>
            </a:spcBef>
            <a:spcAft>
              <a:spcPct val="35000"/>
            </a:spcAft>
          </a:pPr>
          <a:r>
            <a:rPr lang="en-US" sz="4300" kern="1200" dirty="0" smtClean="0"/>
            <a:t>Isolation Forest</a:t>
          </a:r>
          <a:endParaRPr lang="he-IL" sz="4300" kern="1200" dirty="0"/>
        </a:p>
      </dsp:txBody>
      <dsp:txXfrm>
        <a:off x="3925145" y="1096961"/>
        <a:ext cx="2665308" cy="1560349"/>
      </dsp:txXfrm>
    </dsp:sp>
    <dsp:sp modelId="{0DB9A146-95A8-436B-8B62-9C15BBC96191}">
      <dsp:nvSpPr>
        <dsp:cNvPr id="0" name=""/>
        <dsp:cNvSpPr/>
      </dsp:nvSpPr>
      <dsp:spPr>
        <a:xfrm>
          <a:off x="6915239" y="1534599"/>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rtl="1">
            <a:lnSpc>
              <a:spcPct val="90000"/>
            </a:lnSpc>
            <a:spcBef>
              <a:spcPct val="0"/>
            </a:spcBef>
            <a:spcAft>
              <a:spcPct val="35000"/>
            </a:spcAft>
          </a:pPr>
          <a:endParaRPr lang="he-IL" sz="3100" kern="1200"/>
        </a:p>
      </dsp:txBody>
      <dsp:txXfrm>
        <a:off x="6915239" y="1671614"/>
        <a:ext cx="409940" cy="411044"/>
      </dsp:txXfrm>
    </dsp:sp>
    <dsp:sp modelId="{EBA38165-4265-4F61-9777-A07C0B8D3127}">
      <dsp:nvSpPr>
        <dsp:cNvPr id="0" name=""/>
        <dsp:cNvSpPr/>
      </dsp:nvSpPr>
      <dsp:spPr>
        <a:xfrm>
          <a:off x="7743958" y="1048416"/>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1">
            <a:lnSpc>
              <a:spcPct val="90000"/>
            </a:lnSpc>
            <a:spcBef>
              <a:spcPct val="0"/>
            </a:spcBef>
            <a:spcAft>
              <a:spcPct val="35000"/>
            </a:spcAft>
          </a:pPr>
          <a:r>
            <a:rPr lang="en-US" sz="4300" kern="1200" dirty="0" smtClean="0"/>
            <a:t>Decision Function</a:t>
          </a:r>
          <a:endParaRPr lang="he-IL" sz="4300" kern="1200" dirty="0"/>
        </a:p>
      </dsp:txBody>
      <dsp:txXfrm>
        <a:off x="7792503" y="1096961"/>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a:p>
        </p:txBody>
      </p:sp>
      <p:sp>
        <p:nvSpPr>
          <p:cNvPr id="4" name="Date Placeholder 3"/>
          <p:cNvSpPr>
            <a:spLocks noGrp="1"/>
          </p:cNvSpPr>
          <p:nvPr>
            <p:ph type="dt" sz="half" idx="10"/>
          </p:nvPr>
        </p:nvSpPr>
        <p:spPr/>
        <p:txBody>
          <a:bodyPr/>
          <a:lstStyle/>
          <a:p>
            <a:fld id="{DD8065F6-00AD-47AF-A7F5-ABD9ABB3F72D}"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59219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DD8065F6-00AD-47AF-A7F5-ABD9ABB3F72D}"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234530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DD8065F6-00AD-47AF-A7F5-ABD9ABB3F72D}"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214710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DD8065F6-00AD-47AF-A7F5-ABD9ABB3F72D}"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81054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DD8065F6-00AD-47AF-A7F5-ABD9ABB3F72D}"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681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Date Placeholder 4"/>
          <p:cNvSpPr>
            <a:spLocks noGrp="1"/>
          </p:cNvSpPr>
          <p:nvPr>
            <p:ph type="dt" sz="half" idx="10"/>
          </p:nvPr>
        </p:nvSpPr>
        <p:spPr/>
        <p:txBody>
          <a:bodyPr/>
          <a:lstStyle/>
          <a:p>
            <a:fld id="{DD8065F6-00AD-47AF-A7F5-ABD9ABB3F72D}"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18549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Date Placeholder 6"/>
          <p:cNvSpPr>
            <a:spLocks noGrp="1"/>
          </p:cNvSpPr>
          <p:nvPr>
            <p:ph type="dt" sz="half" idx="10"/>
          </p:nvPr>
        </p:nvSpPr>
        <p:spPr/>
        <p:txBody>
          <a:bodyPr/>
          <a:lstStyle/>
          <a:p>
            <a:fld id="{DD8065F6-00AD-47AF-A7F5-ABD9ABB3F72D}"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343519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DD8065F6-00AD-47AF-A7F5-ABD9ABB3F72D}"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221222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065F6-00AD-47AF-A7F5-ABD9ABB3F72D}"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295795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DD8065F6-00AD-47AF-A7F5-ABD9ABB3F72D}"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77926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DD8065F6-00AD-47AF-A7F5-ABD9ABB3F72D}"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395422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065F6-00AD-47AF-A7F5-ABD9ABB3F72D}" type="datetimeFigureOut">
              <a:rPr lang="en-US" smtClean="0"/>
              <a:t>6/29/2023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D5814-7DA2-4BAE-8CDB-A1B7BE2F84AC}" type="slidenum">
              <a:rPr lang="en-US" smtClean="0"/>
              <a:t>‹#›</a:t>
            </a:fld>
            <a:endParaRPr lang="en-US"/>
          </a:p>
        </p:txBody>
      </p:sp>
      <p:pic>
        <p:nvPicPr>
          <p:cNvPr id="7" name="Picture 6" descr="Z:\- CLIENTS -\CBG - Cyber at Ben Gurion\17-01-09 - A4_Letterhead\17-01-09---A4_Letterhead1.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24675" y="5561807"/>
            <a:ext cx="5267325" cy="1409700"/>
          </a:xfrm>
          <a:prstGeom prst="rect">
            <a:avLst/>
          </a:prstGeom>
          <a:noFill/>
          <a:ln>
            <a:noFill/>
          </a:ln>
        </p:spPr>
      </p:pic>
    </p:spTree>
    <p:extLst>
      <p:ext uri="{BB962C8B-B14F-4D97-AF65-F5344CB8AC3E}">
        <p14:creationId xmlns:p14="http://schemas.microsoft.com/office/powerpoint/2010/main" val="2617883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smtClean="0"/>
              <a:t>G-DLD in AWS cloud platform</a:t>
            </a:r>
            <a:endParaRPr lang="en-US" dirty="0"/>
          </a:p>
        </p:txBody>
      </p:sp>
      <p:sp>
        <p:nvSpPr>
          <p:cNvPr id="3" name="כותרת משנה 2"/>
          <p:cNvSpPr>
            <a:spLocks noGrp="1"/>
          </p:cNvSpPr>
          <p:nvPr>
            <p:ph type="subTitle" idx="1"/>
          </p:nvPr>
        </p:nvSpPr>
        <p:spPr/>
        <p:txBody>
          <a:bodyPr/>
          <a:lstStyle/>
          <a:p>
            <a:r>
              <a:rPr lang="en-US" dirty="0" smtClean="0"/>
              <a:t>For serverless applications</a:t>
            </a:r>
            <a:endParaRPr lang="en-US" dirty="0"/>
          </a:p>
        </p:txBody>
      </p:sp>
    </p:spTree>
    <p:extLst>
      <p:ext uri="{BB962C8B-B14F-4D97-AF65-F5344CB8AC3E}">
        <p14:creationId xmlns:p14="http://schemas.microsoft.com/office/powerpoint/2010/main" val="371120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Method Model - Features</a:t>
            </a:r>
            <a:endParaRPr lang="en-US" dirty="0"/>
          </a:p>
        </p:txBody>
      </p:sp>
      <p:sp>
        <p:nvSpPr>
          <p:cNvPr id="3" name="מציין מיקום תוכן 2"/>
          <p:cNvSpPr>
            <a:spLocks noGrp="1"/>
          </p:cNvSpPr>
          <p:nvPr>
            <p:ph idx="1"/>
          </p:nvPr>
        </p:nvSpPr>
        <p:spPr/>
        <p:txBody>
          <a:bodyPr/>
          <a:lstStyle/>
          <a:p>
            <a:endParaRPr lang="en-US" dirty="0" smtClean="0"/>
          </a:p>
          <a:p>
            <a:endParaRPr lang="en-US" dirty="0"/>
          </a:p>
        </p:txBody>
      </p:sp>
      <p:graphicFrame>
        <p:nvGraphicFramePr>
          <p:cNvPr id="6" name="טבלה 5"/>
          <p:cNvGraphicFramePr>
            <a:graphicFrameLocks noGrp="1"/>
          </p:cNvGraphicFramePr>
          <p:nvPr>
            <p:extLst>
              <p:ext uri="{D42A27DB-BD31-4B8C-83A1-F6EECF244321}">
                <p14:modId xmlns:p14="http://schemas.microsoft.com/office/powerpoint/2010/main" val="271966222"/>
              </p:ext>
            </p:extLst>
          </p:nvPr>
        </p:nvGraphicFramePr>
        <p:xfrm>
          <a:off x="1403927" y="1901920"/>
          <a:ext cx="9180948" cy="370840"/>
        </p:xfrm>
        <a:graphic>
          <a:graphicData uri="http://schemas.openxmlformats.org/drawingml/2006/table">
            <a:tbl>
              <a:tblPr firstRow="1" bandRow="1">
                <a:tableStyleId>{5C22544A-7EE6-4342-B048-85BDC9FD1C3A}</a:tableStyleId>
              </a:tblPr>
              <a:tblGrid>
                <a:gridCol w="1311564">
                  <a:extLst>
                    <a:ext uri="{9D8B030D-6E8A-4147-A177-3AD203B41FA5}">
                      <a16:colId xmlns:a16="http://schemas.microsoft.com/office/drawing/2014/main" val="3733209156"/>
                    </a:ext>
                  </a:extLst>
                </a:gridCol>
                <a:gridCol w="1311564">
                  <a:extLst>
                    <a:ext uri="{9D8B030D-6E8A-4147-A177-3AD203B41FA5}">
                      <a16:colId xmlns:a16="http://schemas.microsoft.com/office/drawing/2014/main" val="304933282"/>
                    </a:ext>
                  </a:extLst>
                </a:gridCol>
                <a:gridCol w="1311564">
                  <a:extLst>
                    <a:ext uri="{9D8B030D-6E8A-4147-A177-3AD203B41FA5}">
                      <a16:colId xmlns:a16="http://schemas.microsoft.com/office/drawing/2014/main" val="2435156686"/>
                    </a:ext>
                  </a:extLst>
                </a:gridCol>
                <a:gridCol w="1311564">
                  <a:extLst>
                    <a:ext uri="{9D8B030D-6E8A-4147-A177-3AD203B41FA5}">
                      <a16:colId xmlns:a16="http://schemas.microsoft.com/office/drawing/2014/main" val="3687868418"/>
                    </a:ext>
                  </a:extLst>
                </a:gridCol>
                <a:gridCol w="1311564">
                  <a:extLst>
                    <a:ext uri="{9D8B030D-6E8A-4147-A177-3AD203B41FA5}">
                      <a16:colId xmlns:a16="http://schemas.microsoft.com/office/drawing/2014/main" val="3079204675"/>
                    </a:ext>
                  </a:extLst>
                </a:gridCol>
                <a:gridCol w="1311564">
                  <a:extLst>
                    <a:ext uri="{9D8B030D-6E8A-4147-A177-3AD203B41FA5}">
                      <a16:colId xmlns:a16="http://schemas.microsoft.com/office/drawing/2014/main" val="2259958050"/>
                    </a:ext>
                  </a:extLst>
                </a:gridCol>
                <a:gridCol w="1311564">
                  <a:extLst>
                    <a:ext uri="{9D8B030D-6E8A-4147-A177-3AD203B41FA5}">
                      <a16:colId xmlns:a16="http://schemas.microsoft.com/office/drawing/2014/main" val="2784316363"/>
                    </a:ext>
                  </a:extLst>
                </a:gridCol>
              </a:tblGrid>
              <a:tr h="370840">
                <a:tc>
                  <a:txBody>
                    <a:bodyPr/>
                    <a:lstStyle/>
                    <a:p>
                      <a:r>
                        <a:rPr lang="en-US" dirty="0" smtClean="0"/>
                        <a:t>Year</a:t>
                      </a:r>
                      <a:endParaRPr lang="en-US" dirty="0"/>
                    </a:p>
                  </a:txBody>
                  <a:tcPr/>
                </a:tc>
                <a:tc>
                  <a:txBody>
                    <a:bodyPr/>
                    <a:lstStyle/>
                    <a:p>
                      <a:r>
                        <a:rPr lang="en-US" dirty="0" smtClean="0"/>
                        <a:t>Month</a:t>
                      </a:r>
                      <a:endParaRPr lang="en-US" dirty="0"/>
                    </a:p>
                  </a:txBody>
                  <a:tcPr/>
                </a:tc>
                <a:tc>
                  <a:txBody>
                    <a:bodyPr/>
                    <a:lstStyle/>
                    <a:p>
                      <a:r>
                        <a:rPr lang="en-US" dirty="0" smtClean="0"/>
                        <a:t>Day</a:t>
                      </a:r>
                      <a:endParaRPr lang="en-US" dirty="0"/>
                    </a:p>
                  </a:txBody>
                  <a:tcPr/>
                </a:tc>
                <a:tc>
                  <a:txBody>
                    <a:bodyPr/>
                    <a:lstStyle/>
                    <a:p>
                      <a:r>
                        <a:rPr lang="en-US" dirty="0" smtClean="0"/>
                        <a:t>Hour</a:t>
                      </a:r>
                      <a:endParaRPr lang="en-US" dirty="0"/>
                    </a:p>
                  </a:txBody>
                  <a:tcPr/>
                </a:tc>
                <a:tc>
                  <a:txBody>
                    <a:bodyPr/>
                    <a:lstStyle/>
                    <a:p>
                      <a:r>
                        <a:rPr lang="en-US" dirty="0" smtClean="0"/>
                        <a:t>Minute</a:t>
                      </a:r>
                      <a:endParaRPr lang="en-US" dirty="0"/>
                    </a:p>
                  </a:txBody>
                  <a:tcPr/>
                </a:tc>
                <a:tc>
                  <a:txBody>
                    <a:bodyPr/>
                    <a:lstStyle/>
                    <a:p>
                      <a:r>
                        <a:rPr lang="en-US" dirty="0" smtClean="0"/>
                        <a:t>Second</a:t>
                      </a:r>
                      <a:endParaRPr lang="en-US" dirty="0"/>
                    </a:p>
                  </a:txBody>
                  <a:tcPr/>
                </a:tc>
                <a:tc>
                  <a:txBody>
                    <a:bodyPr/>
                    <a:lstStyle/>
                    <a:p>
                      <a:r>
                        <a:rPr lang="en-US" dirty="0" smtClean="0"/>
                        <a:t>Millisecond</a:t>
                      </a:r>
                      <a:endParaRPr lang="en-US" dirty="0"/>
                    </a:p>
                  </a:txBody>
                  <a:tcPr/>
                </a:tc>
                <a:extLst>
                  <a:ext uri="{0D108BD9-81ED-4DB2-BD59-A6C34878D82A}">
                    <a16:rowId xmlns:a16="http://schemas.microsoft.com/office/drawing/2014/main" val="2488700707"/>
                  </a:ext>
                </a:extLst>
              </a:tr>
            </a:tbl>
          </a:graphicData>
        </a:graphic>
      </p:graphicFrame>
      <p:graphicFrame>
        <p:nvGraphicFramePr>
          <p:cNvPr id="7" name="טבלה 6"/>
          <p:cNvGraphicFramePr>
            <a:graphicFrameLocks noGrp="1"/>
          </p:cNvGraphicFramePr>
          <p:nvPr>
            <p:extLst>
              <p:ext uri="{D42A27DB-BD31-4B8C-83A1-F6EECF244321}">
                <p14:modId xmlns:p14="http://schemas.microsoft.com/office/powerpoint/2010/main" val="168368174"/>
              </p:ext>
            </p:extLst>
          </p:nvPr>
        </p:nvGraphicFramePr>
        <p:xfrm>
          <a:off x="1403927" y="3086529"/>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90881405"/>
                    </a:ext>
                  </a:extLst>
                </a:gridCol>
                <a:gridCol w="2709333">
                  <a:extLst>
                    <a:ext uri="{9D8B030D-6E8A-4147-A177-3AD203B41FA5}">
                      <a16:colId xmlns:a16="http://schemas.microsoft.com/office/drawing/2014/main" val="2844723542"/>
                    </a:ext>
                  </a:extLst>
                </a:gridCol>
                <a:gridCol w="2709333">
                  <a:extLst>
                    <a:ext uri="{9D8B030D-6E8A-4147-A177-3AD203B41FA5}">
                      <a16:colId xmlns:a16="http://schemas.microsoft.com/office/drawing/2014/main" val="3444545294"/>
                    </a:ext>
                  </a:extLst>
                </a:gridCol>
              </a:tblGrid>
              <a:tr h="370840">
                <a:tc>
                  <a:txBody>
                    <a:bodyPr/>
                    <a:lstStyle/>
                    <a:p>
                      <a:r>
                        <a:rPr lang="en-US" dirty="0" err="1" smtClean="0"/>
                        <a:t>roleName</a:t>
                      </a:r>
                      <a:endParaRPr lang="en-US" dirty="0"/>
                    </a:p>
                  </a:txBody>
                  <a:tcPr/>
                </a:tc>
                <a:tc>
                  <a:txBody>
                    <a:bodyPr/>
                    <a:lstStyle/>
                    <a:p>
                      <a:r>
                        <a:rPr lang="en-US" dirty="0" err="1" smtClean="0"/>
                        <a:t>targetName</a:t>
                      </a:r>
                      <a:endParaRPr lang="en-US" dirty="0"/>
                    </a:p>
                  </a:txBody>
                  <a:tcPr/>
                </a:tc>
                <a:tc>
                  <a:txBody>
                    <a:bodyPr/>
                    <a:lstStyle/>
                    <a:p>
                      <a:r>
                        <a:rPr lang="en-US" dirty="0" err="1" smtClean="0"/>
                        <a:t>targetType</a:t>
                      </a:r>
                      <a:endParaRPr lang="en-US" dirty="0"/>
                    </a:p>
                  </a:txBody>
                  <a:tcPr/>
                </a:tc>
                <a:extLst>
                  <a:ext uri="{0D108BD9-81ED-4DB2-BD59-A6C34878D82A}">
                    <a16:rowId xmlns:a16="http://schemas.microsoft.com/office/drawing/2014/main" val="2622079585"/>
                  </a:ext>
                </a:extLst>
              </a:tr>
            </a:tbl>
          </a:graphicData>
        </a:graphic>
      </p:graphicFrame>
      <p:graphicFrame>
        <p:nvGraphicFramePr>
          <p:cNvPr id="8" name="טבלה 7"/>
          <p:cNvGraphicFramePr>
            <a:graphicFrameLocks noGrp="1"/>
          </p:cNvGraphicFramePr>
          <p:nvPr>
            <p:extLst>
              <p:ext uri="{D42A27DB-BD31-4B8C-83A1-F6EECF244321}">
                <p14:modId xmlns:p14="http://schemas.microsoft.com/office/powerpoint/2010/main" val="3103982155"/>
              </p:ext>
            </p:extLst>
          </p:nvPr>
        </p:nvGraphicFramePr>
        <p:xfrm>
          <a:off x="1403927" y="4379984"/>
          <a:ext cx="9781315" cy="469107"/>
        </p:xfrm>
        <a:graphic>
          <a:graphicData uri="http://schemas.openxmlformats.org/drawingml/2006/table">
            <a:tbl>
              <a:tblPr firstRow="1" bandRow="1">
                <a:tableStyleId>{5C22544A-7EE6-4342-B048-85BDC9FD1C3A}</a:tableStyleId>
              </a:tblPr>
              <a:tblGrid>
                <a:gridCol w="1630219">
                  <a:extLst>
                    <a:ext uri="{9D8B030D-6E8A-4147-A177-3AD203B41FA5}">
                      <a16:colId xmlns:a16="http://schemas.microsoft.com/office/drawing/2014/main" val="795958671"/>
                    </a:ext>
                  </a:extLst>
                </a:gridCol>
                <a:gridCol w="1111914">
                  <a:extLst>
                    <a:ext uri="{9D8B030D-6E8A-4147-A177-3AD203B41FA5}">
                      <a16:colId xmlns:a16="http://schemas.microsoft.com/office/drawing/2014/main" val="550953518"/>
                    </a:ext>
                  </a:extLst>
                </a:gridCol>
                <a:gridCol w="1225785">
                  <a:extLst>
                    <a:ext uri="{9D8B030D-6E8A-4147-A177-3AD203B41FA5}">
                      <a16:colId xmlns:a16="http://schemas.microsoft.com/office/drawing/2014/main" val="2488817373"/>
                    </a:ext>
                  </a:extLst>
                </a:gridCol>
                <a:gridCol w="2552959">
                  <a:extLst>
                    <a:ext uri="{9D8B030D-6E8A-4147-A177-3AD203B41FA5}">
                      <a16:colId xmlns:a16="http://schemas.microsoft.com/office/drawing/2014/main" val="2773658930"/>
                    </a:ext>
                  </a:extLst>
                </a:gridCol>
                <a:gridCol w="1630219">
                  <a:extLst>
                    <a:ext uri="{9D8B030D-6E8A-4147-A177-3AD203B41FA5}">
                      <a16:colId xmlns:a16="http://schemas.microsoft.com/office/drawing/2014/main" val="864400153"/>
                    </a:ext>
                  </a:extLst>
                </a:gridCol>
                <a:gridCol w="1630219">
                  <a:extLst>
                    <a:ext uri="{9D8B030D-6E8A-4147-A177-3AD203B41FA5}">
                      <a16:colId xmlns:a16="http://schemas.microsoft.com/office/drawing/2014/main" val="3647582218"/>
                    </a:ext>
                  </a:extLst>
                </a:gridCol>
              </a:tblGrid>
              <a:tr h="469107">
                <a:tc>
                  <a:txBody>
                    <a:bodyPr/>
                    <a:lstStyle/>
                    <a:p>
                      <a:r>
                        <a:rPr lang="en-US" dirty="0" err="1" smtClean="0"/>
                        <a:t>operationUsed</a:t>
                      </a:r>
                      <a:endParaRPr lang="en-US" dirty="0"/>
                    </a:p>
                  </a:txBody>
                  <a:tcPr/>
                </a:tc>
                <a:tc>
                  <a:txBody>
                    <a:bodyPr/>
                    <a:lstStyle/>
                    <a:p>
                      <a:r>
                        <a:rPr lang="en-US" dirty="0" err="1" smtClean="0"/>
                        <a:t>readOnly</a:t>
                      </a:r>
                      <a:endParaRPr lang="en-US" dirty="0"/>
                    </a:p>
                  </a:txBody>
                  <a:tcPr/>
                </a:tc>
                <a:tc>
                  <a:txBody>
                    <a:bodyPr/>
                    <a:lstStyle/>
                    <a:p>
                      <a:r>
                        <a:rPr lang="en-US" dirty="0" smtClean="0"/>
                        <a:t>Change_s3</a:t>
                      </a:r>
                      <a:endParaRPr lang="en-US" dirty="0"/>
                    </a:p>
                  </a:txBody>
                  <a:tcPr/>
                </a:tc>
                <a:tc>
                  <a:txBody>
                    <a:bodyPr/>
                    <a:lstStyle/>
                    <a:p>
                      <a:r>
                        <a:rPr lang="en-US" dirty="0" err="1" smtClean="0"/>
                        <a:t>Change_DynamoDB</a:t>
                      </a:r>
                      <a:endParaRPr lang="en-US" dirty="0"/>
                    </a:p>
                  </a:txBody>
                  <a:tcPr/>
                </a:tc>
                <a:tc>
                  <a:txBody>
                    <a:bodyPr/>
                    <a:lstStyle/>
                    <a:p>
                      <a:r>
                        <a:rPr lang="en-US" dirty="0" err="1" smtClean="0"/>
                        <a:t>Remove_policy</a:t>
                      </a:r>
                      <a:endParaRPr lang="en-US" dirty="0"/>
                    </a:p>
                  </a:txBody>
                  <a:tcPr/>
                </a:tc>
                <a:tc>
                  <a:txBody>
                    <a:bodyPr/>
                    <a:lstStyle/>
                    <a:p>
                      <a:r>
                        <a:rPr lang="en-US" dirty="0" smtClean="0"/>
                        <a:t>anomaly</a:t>
                      </a:r>
                      <a:endParaRPr lang="en-US" dirty="0"/>
                    </a:p>
                  </a:txBody>
                  <a:tcPr/>
                </a:tc>
                <a:extLst>
                  <a:ext uri="{0D108BD9-81ED-4DB2-BD59-A6C34878D82A}">
                    <a16:rowId xmlns:a16="http://schemas.microsoft.com/office/drawing/2014/main" val="4043486017"/>
                  </a:ext>
                </a:extLst>
              </a:tr>
            </a:tbl>
          </a:graphicData>
        </a:graphic>
      </p:graphicFrame>
      <p:sp>
        <p:nvSpPr>
          <p:cNvPr id="9" name="TextBox 8"/>
          <p:cNvSpPr txBox="1"/>
          <p:nvPr/>
        </p:nvSpPr>
        <p:spPr>
          <a:xfrm>
            <a:off x="1403927" y="2382698"/>
            <a:ext cx="2854036" cy="369332"/>
          </a:xfrm>
          <a:prstGeom prst="rect">
            <a:avLst/>
          </a:prstGeom>
          <a:noFill/>
        </p:spPr>
        <p:txBody>
          <a:bodyPr wrap="square" rtlCol="0">
            <a:spAutoFit/>
          </a:bodyPr>
          <a:lstStyle/>
          <a:p>
            <a:pPr algn="l" rtl="0"/>
            <a:r>
              <a:rPr lang="en-US" dirty="0" smtClean="0"/>
              <a:t>Chronological features</a:t>
            </a:r>
            <a:endParaRPr lang="en-US" dirty="0"/>
          </a:p>
        </p:txBody>
      </p:sp>
      <p:sp>
        <p:nvSpPr>
          <p:cNvPr id="10" name="TextBox 9"/>
          <p:cNvSpPr txBox="1"/>
          <p:nvPr/>
        </p:nvSpPr>
        <p:spPr>
          <a:xfrm>
            <a:off x="1403927" y="3642035"/>
            <a:ext cx="2558473" cy="369332"/>
          </a:xfrm>
          <a:prstGeom prst="rect">
            <a:avLst/>
          </a:prstGeom>
          <a:noFill/>
        </p:spPr>
        <p:txBody>
          <a:bodyPr wrap="square" rtlCol="0">
            <a:spAutoFit/>
          </a:bodyPr>
          <a:lstStyle/>
          <a:p>
            <a:pPr algn="l" rtl="0"/>
            <a:r>
              <a:rPr lang="en-US" dirty="0" smtClean="0"/>
              <a:t>Objects context features</a:t>
            </a:r>
            <a:endParaRPr lang="en-US" dirty="0"/>
          </a:p>
        </p:txBody>
      </p:sp>
      <p:sp>
        <p:nvSpPr>
          <p:cNvPr id="12" name="TextBox 11"/>
          <p:cNvSpPr txBox="1"/>
          <p:nvPr/>
        </p:nvSpPr>
        <p:spPr>
          <a:xfrm>
            <a:off x="1403927" y="5070763"/>
            <a:ext cx="3084946" cy="369332"/>
          </a:xfrm>
          <a:prstGeom prst="rect">
            <a:avLst/>
          </a:prstGeom>
          <a:noFill/>
        </p:spPr>
        <p:txBody>
          <a:bodyPr wrap="square" rtlCol="0">
            <a:spAutoFit/>
          </a:bodyPr>
          <a:lstStyle/>
          <a:p>
            <a:pPr algn="l" rtl="0"/>
            <a:r>
              <a:rPr lang="en-US" dirty="0" smtClean="0"/>
              <a:t>Permission features</a:t>
            </a:r>
            <a:endParaRPr lang="en-US" dirty="0"/>
          </a:p>
        </p:txBody>
      </p:sp>
    </p:spTree>
    <p:extLst>
      <p:ext uri="{BB962C8B-B14F-4D97-AF65-F5344CB8AC3E}">
        <p14:creationId xmlns:p14="http://schemas.microsoft.com/office/powerpoint/2010/main" val="426527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Proposed Methods – Additional </a:t>
            </a:r>
            <a:r>
              <a:rPr lang="en-US" dirty="0" smtClean="0"/>
              <a:t>features for future work</a:t>
            </a:r>
            <a:endParaRPr lang="en-US" dirty="0"/>
          </a:p>
        </p:txBody>
      </p:sp>
      <p:sp>
        <p:nvSpPr>
          <p:cNvPr id="4" name="מציין מיקום תוכן 3"/>
          <p:cNvSpPr>
            <a:spLocks noGrp="1"/>
          </p:cNvSpPr>
          <p:nvPr>
            <p:ph idx="1"/>
          </p:nvPr>
        </p:nvSpPr>
        <p:spPr/>
        <p:txBody>
          <a:bodyPr>
            <a:normAutofit/>
          </a:bodyPr>
          <a:lstStyle/>
          <a:p>
            <a:r>
              <a:rPr lang="en-US" dirty="0" smtClean="0"/>
              <a:t>Errors: access denied, error codes, etc…</a:t>
            </a:r>
          </a:p>
          <a:p>
            <a:r>
              <a:rPr lang="en-US" dirty="0" smtClean="0"/>
              <a:t>Bytes transferred and direction(extracted data or inserted data)</a:t>
            </a:r>
          </a:p>
          <a:p>
            <a:r>
              <a:rPr lang="en-US" dirty="0" smtClean="0"/>
              <a:t>VPC</a:t>
            </a:r>
          </a:p>
          <a:p>
            <a:r>
              <a:rPr lang="en-US" dirty="0" smtClean="0"/>
              <a:t>IP and user agent, depends on level of infiltration</a:t>
            </a:r>
          </a:p>
          <a:p>
            <a:r>
              <a:rPr lang="en-US" dirty="0" smtClean="0"/>
              <a:t>Policy context and initiator of change</a:t>
            </a:r>
          </a:p>
          <a:p>
            <a:r>
              <a:rPr lang="en-US" dirty="0" smtClean="0"/>
              <a:t>Specific policy changes</a:t>
            </a:r>
          </a:p>
          <a:p>
            <a:r>
              <a:rPr lang="en-US" dirty="0" smtClean="0"/>
              <a:t>Statistics for lambda class in a time window</a:t>
            </a:r>
          </a:p>
          <a:p>
            <a:r>
              <a:rPr lang="en-US" dirty="0" smtClean="0"/>
              <a:t>Permission matrix inside nodes for higher resolution</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02468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Model Architecture	</a:t>
            </a:r>
            <a:endParaRPr lang="en-US" dirty="0"/>
          </a:p>
        </p:txBody>
      </p:sp>
      <p:graphicFrame>
        <p:nvGraphicFramePr>
          <p:cNvPr id="4" name="מציין מיקום תוכן 3"/>
          <p:cNvGraphicFramePr>
            <a:graphicFrameLocks noGrp="1"/>
          </p:cNvGraphicFramePr>
          <p:nvPr>
            <p:ph idx="1"/>
            <p:extLst>
              <p:ext uri="{D42A27DB-BD31-4B8C-83A1-F6EECF244321}">
                <p14:modId xmlns:p14="http://schemas.microsoft.com/office/powerpoint/2010/main" val="3441426627"/>
              </p:ext>
            </p:extLst>
          </p:nvPr>
        </p:nvGraphicFramePr>
        <p:xfrm>
          <a:off x="838200" y="2422689"/>
          <a:ext cx="10515600" cy="3754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904214" y="1772239"/>
            <a:ext cx="6288441" cy="1323439"/>
          </a:xfrm>
          <a:prstGeom prst="rect">
            <a:avLst/>
          </a:prstGeom>
          <a:noFill/>
        </p:spPr>
        <p:txBody>
          <a:bodyPr wrap="square" rtlCol="0">
            <a:spAutoFit/>
          </a:bodyPr>
          <a:lstStyle/>
          <a:p>
            <a:pPr marL="342900" indent="-342900" algn="l" rtl="0">
              <a:buFont typeface="Arial" panose="020B0604020202020204" pitchFamily="34" charset="0"/>
              <a:buChar char="•"/>
            </a:pPr>
            <a:r>
              <a:rPr lang="en-US" sz="2000" dirty="0" smtClean="0"/>
              <a:t>The current model is composed of a Label Encoder labeling the features.</a:t>
            </a:r>
          </a:p>
          <a:p>
            <a:pPr marL="342900" indent="-342900" algn="l" rtl="0">
              <a:buFont typeface="Arial" panose="020B0604020202020204" pitchFamily="34" charset="0"/>
              <a:buChar char="•"/>
            </a:pPr>
            <a:r>
              <a:rPr lang="en-US" sz="2000" dirty="0" smtClean="0"/>
              <a:t> an isolation forest .</a:t>
            </a:r>
          </a:p>
          <a:p>
            <a:pPr marL="342900" indent="-342900" algn="l" rtl="0">
              <a:buFont typeface="Arial" panose="020B0604020202020204" pitchFamily="34" charset="0"/>
              <a:buChar char="•"/>
            </a:pPr>
            <a:r>
              <a:rPr lang="en-US" sz="2000" dirty="0" smtClean="0"/>
              <a:t>And a decision function for statistical analysis .</a:t>
            </a:r>
            <a:endParaRPr lang="en-US" sz="2000" dirty="0"/>
          </a:p>
        </p:txBody>
      </p:sp>
    </p:spTree>
    <p:extLst>
      <p:ext uri="{BB962C8B-B14F-4D97-AF65-F5344CB8AC3E}">
        <p14:creationId xmlns:p14="http://schemas.microsoft.com/office/powerpoint/2010/main" val="315910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Dataset metadata</a:t>
            </a:r>
            <a:r>
              <a:rPr lang="en-US" dirty="0" smtClean="0"/>
              <a:t>	</a:t>
            </a:r>
            <a:endParaRPr lang="en-US" dirty="0"/>
          </a:p>
        </p:txBody>
      </p:sp>
      <p:sp>
        <p:nvSpPr>
          <p:cNvPr id="5" name="מציין מיקום תוכן 4"/>
          <p:cNvSpPr>
            <a:spLocks noGrp="1"/>
          </p:cNvSpPr>
          <p:nvPr>
            <p:ph idx="1"/>
          </p:nvPr>
        </p:nvSpPr>
        <p:spPr>
          <a:xfrm>
            <a:off x="838200" y="1742932"/>
            <a:ext cx="10515600" cy="4351338"/>
          </a:xfrm>
        </p:spPr>
        <p:txBody>
          <a:bodyPr/>
          <a:lstStyle/>
          <a:p>
            <a:r>
              <a:rPr lang="en-US" dirty="0" smtClean="0"/>
              <a:t>Training set: 15113</a:t>
            </a:r>
          </a:p>
          <a:p>
            <a:r>
              <a:rPr lang="en-US" dirty="0" smtClean="0"/>
              <a:t>Test set: 3779</a:t>
            </a:r>
            <a:endParaRPr lang="en-US" dirty="0"/>
          </a:p>
          <a:p>
            <a:r>
              <a:rPr lang="en-US" dirty="0" smtClean="0"/>
              <a:t>99.8% benign activity</a:t>
            </a:r>
          </a:p>
          <a:p>
            <a:r>
              <a:rPr lang="en-US" dirty="0" smtClean="0"/>
              <a:t>0.2% anomalous activity</a:t>
            </a:r>
          </a:p>
          <a:p>
            <a:endParaRPr lang="en-US" dirty="0"/>
          </a:p>
          <a:p>
            <a:r>
              <a:rPr lang="en-US" dirty="0" smtClean="0"/>
              <a:t>Data is taken from an experiment we did on the airlines application in December. The data logs the activity of API </a:t>
            </a:r>
            <a:r>
              <a:rPr lang="en-US" dirty="0" err="1" smtClean="0"/>
              <a:t>storage_calls</a:t>
            </a:r>
            <a:r>
              <a:rPr lang="en-US" dirty="0" smtClean="0"/>
              <a:t> and the changes in permissions. </a:t>
            </a:r>
            <a:endParaRPr lang="en-US" dirty="0"/>
          </a:p>
        </p:txBody>
      </p:sp>
    </p:spTree>
    <p:extLst>
      <p:ext uri="{BB962C8B-B14F-4D97-AF65-F5344CB8AC3E}">
        <p14:creationId xmlns:p14="http://schemas.microsoft.com/office/powerpoint/2010/main" val="1857349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Model</a:t>
            </a:r>
            <a:endParaRPr lang="en-US" dirty="0"/>
          </a:p>
        </p:txBody>
      </p:sp>
      <p:sp>
        <p:nvSpPr>
          <p:cNvPr id="3" name="מציין מיקום תוכן 2"/>
          <p:cNvSpPr>
            <a:spLocks noGrp="1"/>
          </p:cNvSpPr>
          <p:nvPr>
            <p:ph idx="1"/>
          </p:nvPr>
        </p:nvSpPr>
        <p:spPr>
          <a:xfrm>
            <a:off x="838200" y="1825625"/>
            <a:ext cx="4756842" cy="4351338"/>
          </a:xfrm>
        </p:spPr>
        <p:txBody>
          <a:bodyPr>
            <a:normAutofit fontScale="92500" lnSpcReduction="10000"/>
          </a:bodyPr>
          <a:lstStyle/>
          <a:p>
            <a:r>
              <a:rPr lang="en-US" dirty="0" smtClean="0"/>
              <a:t>The graph represents the anomaly score for each of the operations.</a:t>
            </a:r>
          </a:p>
          <a:p>
            <a:endParaRPr lang="en-US" dirty="0"/>
          </a:p>
          <a:p>
            <a:r>
              <a:rPr lang="en-US" dirty="0" smtClean="0"/>
              <a:t>Closer to 1 on the Y axis, is more anomalous, and 0.5 is </a:t>
            </a:r>
            <a:r>
              <a:rPr lang="en-US" dirty="0" smtClean="0"/>
              <a:t>normal distribution.</a:t>
            </a:r>
            <a:endParaRPr lang="en-US" dirty="0" smtClean="0"/>
          </a:p>
          <a:p>
            <a:pPr marL="0" indent="0">
              <a:buNone/>
            </a:pPr>
            <a:endParaRPr lang="en-US" dirty="0"/>
          </a:p>
          <a:p>
            <a:r>
              <a:rPr lang="en-US" dirty="0" smtClean="0"/>
              <a:t>In this instance there were 0.2% anomalies in the </a:t>
            </a:r>
            <a:r>
              <a:rPr lang="en-US" dirty="0" smtClean="0"/>
              <a:t>data and 99.8% regular traffic. </a:t>
            </a:r>
            <a:endParaRPr lang="en-US" dirty="0" smtClean="0"/>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7906"/>
            <a:ext cx="5852172" cy="4389129"/>
          </a:xfrm>
          <a:prstGeom prst="rect">
            <a:avLst/>
          </a:prstGeom>
        </p:spPr>
      </p:pic>
    </p:spTree>
    <p:extLst>
      <p:ext uri="{BB962C8B-B14F-4D97-AF65-F5344CB8AC3E}">
        <p14:creationId xmlns:p14="http://schemas.microsoft.com/office/powerpoint/2010/main" val="4124490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Model – work in progress</a:t>
            </a:r>
            <a:endParaRPr lang="en-US" dirty="0"/>
          </a:p>
        </p:txBody>
      </p:sp>
      <p:sp>
        <p:nvSpPr>
          <p:cNvPr id="3" name="מציין מיקום תוכן 2"/>
          <p:cNvSpPr>
            <a:spLocks noGrp="1"/>
          </p:cNvSpPr>
          <p:nvPr>
            <p:ph idx="1"/>
          </p:nvPr>
        </p:nvSpPr>
        <p:spPr>
          <a:xfrm>
            <a:off x="838199" y="1825625"/>
            <a:ext cx="11122891" cy="4351338"/>
          </a:xfrm>
        </p:spPr>
        <p:txBody>
          <a:bodyPr>
            <a:normAutofit/>
          </a:bodyPr>
          <a:lstStyle/>
          <a:p>
            <a:r>
              <a:rPr lang="en-US" dirty="0" smtClean="0"/>
              <a:t>We need to add features in order to increase the information gain from each row </a:t>
            </a:r>
            <a:r>
              <a:rPr lang="en-US" dirty="0" smtClean="0"/>
              <a:t>from the logs</a:t>
            </a:r>
            <a:r>
              <a:rPr lang="en-US" dirty="0" smtClean="0"/>
              <a:t>.</a:t>
            </a:r>
            <a:endParaRPr lang="en-US" dirty="0" smtClean="0"/>
          </a:p>
          <a:p>
            <a:endParaRPr lang="en-US" dirty="0"/>
          </a:p>
          <a:p>
            <a:r>
              <a:rPr lang="en-US" dirty="0" smtClean="0"/>
              <a:t>The type of the model is not chosen yet, we explore the isolation forest type model as it seems a good fit, but it may change in the future.</a:t>
            </a:r>
            <a:endParaRPr lang="en-US" dirty="0" smtClean="0"/>
          </a:p>
          <a:p>
            <a:pPr marL="0" indent="0">
              <a:buNone/>
            </a:pPr>
            <a:endParaRPr lang="en-US" dirty="0"/>
          </a:p>
          <a:p>
            <a:pPr marL="0" indent="0">
              <a:buNone/>
            </a:pPr>
            <a:r>
              <a:rPr lang="en-US" smtClean="0"/>
              <a:t> </a:t>
            </a:r>
            <a:endParaRPr lang="en-US" dirty="0" smtClean="0"/>
          </a:p>
        </p:txBody>
      </p:sp>
    </p:spTree>
    <p:extLst>
      <p:ext uri="{BB962C8B-B14F-4D97-AF65-F5344CB8AC3E}">
        <p14:creationId xmlns:p14="http://schemas.microsoft.com/office/powerpoint/2010/main" val="1064559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Challenges</a:t>
            </a:r>
            <a:endParaRPr lang="en-US" dirty="0"/>
          </a:p>
        </p:txBody>
      </p:sp>
      <p:sp>
        <p:nvSpPr>
          <p:cNvPr id="3" name="מציין מיקום תוכן 2"/>
          <p:cNvSpPr>
            <a:spLocks noGrp="1"/>
          </p:cNvSpPr>
          <p:nvPr>
            <p:ph idx="1"/>
          </p:nvPr>
        </p:nvSpPr>
        <p:spPr/>
        <p:txBody>
          <a:bodyPr/>
          <a:lstStyle/>
          <a:p>
            <a:r>
              <a:rPr lang="en-US" dirty="0" smtClean="0"/>
              <a:t>Finding an attack in the data may prove to be complicated, as there are many ways to the same goal, and many goals that achieve the same end result. </a:t>
            </a:r>
            <a:endParaRPr lang="en-US" dirty="0" smtClean="0"/>
          </a:p>
          <a:p>
            <a:endParaRPr lang="en-US" dirty="0"/>
          </a:p>
          <a:p>
            <a:r>
              <a:rPr lang="en-US" dirty="0" smtClean="0"/>
              <a:t>We need to implement more attacks in order to detect a broader range of anomalies in different data.</a:t>
            </a:r>
            <a:endParaRPr lang="en-US" dirty="0" smtClean="0"/>
          </a:p>
          <a:p>
            <a:pPr marL="0" indent="0">
              <a:buNone/>
            </a:pP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414416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Expected Results</a:t>
            </a:r>
            <a:endParaRPr lang="en-US" dirty="0"/>
          </a:p>
        </p:txBody>
      </p:sp>
      <p:sp>
        <p:nvSpPr>
          <p:cNvPr id="3" name="מציין מיקום תוכן 2"/>
          <p:cNvSpPr>
            <a:spLocks noGrp="1"/>
          </p:cNvSpPr>
          <p:nvPr>
            <p:ph idx="1"/>
          </p:nvPr>
        </p:nvSpPr>
        <p:spPr/>
        <p:txBody>
          <a:bodyPr/>
          <a:lstStyle/>
          <a:p>
            <a:r>
              <a:rPr lang="en-US" dirty="0" smtClean="0"/>
              <a:t>The model will highlight the anomalous actions as an outlier.</a:t>
            </a:r>
          </a:p>
          <a:p>
            <a:endParaRPr lang="en-US" dirty="0"/>
          </a:p>
          <a:p>
            <a:r>
              <a:rPr lang="en-US" dirty="0" smtClean="0"/>
              <a:t>We could detect the leakage even before it happens by recognizing the attack pattern.</a:t>
            </a:r>
          </a:p>
          <a:p>
            <a:endParaRPr lang="en-US" dirty="0"/>
          </a:p>
          <a:p>
            <a:r>
              <a:rPr lang="en-US" dirty="0" smtClean="0"/>
              <a:t>The model would work on any application as it would be generic.</a:t>
            </a:r>
            <a:endParaRPr lang="en-US" dirty="0"/>
          </a:p>
        </p:txBody>
      </p:sp>
    </p:spTree>
    <p:extLst>
      <p:ext uri="{BB962C8B-B14F-4D97-AF65-F5344CB8AC3E}">
        <p14:creationId xmlns:p14="http://schemas.microsoft.com/office/powerpoint/2010/main" val="338482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Data </a:t>
            </a:r>
            <a:r>
              <a:rPr lang="en-US" dirty="0" smtClean="0"/>
              <a:t>Leakage Introduction</a:t>
            </a:r>
            <a:endParaRPr lang="en-US" dirty="0"/>
          </a:p>
        </p:txBody>
      </p:sp>
      <p:sp>
        <p:nvSpPr>
          <p:cNvPr id="3" name="מציין מיקום תוכן 2"/>
          <p:cNvSpPr>
            <a:spLocks noGrp="1"/>
          </p:cNvSpPr>
          <p:nvPr>
            <p:ph idx="1"/>
          </p:nvPr>
        </p:nvSpPr>
        <p:spPr/>
        <p:txBody>
          <a:bodyPr>
            <a:normAutofit/>
          </a:bodyPr>
          <a:lstStyle/>
          <a:p>
            <a:r>
              <a:rPr lang="en-US" dirty="0" smtClean="0"/>
              <a:t>Data leakage is a common problem in databases and cloud applications, that involves data from a private source getting exposed.</a:t>
            </a:r>
          </a:p>
          <a:p>
            <a:pPr marL="0" indent="0">
              <a:buNone/>
            </a:pPr>
            <a:endParaRPr lang="en-US" sz="1600" dirty="0" smtClean="0"/>
          </a:p>
          <a:p>
            <a:r>
              <a:rPr lang="en-US" dirty="0" smtClean="0"/>
              <a:t>It </a:t>
            </a:r>
            <a:r>
              <a:rPr lang="en-US" dirty="0"/>
              <a:t>is a significant concern for organizations that rely on serverless computing as it can lead to reputational damage, legal consequences, and financial losses</a:t>
            </a:r>
            <a:r>
              <a:rPr lang="en-US" dirty="0" smtClean="0"/>
              <a:t>. </a:t>
            </a:r>
          </a:p>
          <a:p>
            <a:pPr marL="0" indent="0">
              <a:buNone/>
            </a:pPr>
            <a:endParaRPr lang="en-US" sz="1600" dirty="0"/>
          </a:p>
          <a:p>
            <a:r>
              <a:rPr lang="en-US" dirty="0" smtClean="0"/>
              <a:t>So far, there is no real solution for detection, only best-practice for prevention. </a:t>
            </a:r>
            <a:endParaRPr lang="en-US" dirty="0"/>
          </a:p>
        </p:txBody>
      </p:sp>
    </p:spTree>
    <p:extLst>
      <p:ext uri="{BB962C8B-B14F-4D97-AF65-F5344CB8AC3E}">
        <p14:creationId xmlns:p14="http://schemas.microsoft.com/office/powerpoint/2010/main" val="797557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mtClean="0"/>
              <a:t>Research Question</a:t>
            </a:r>
            <a:endParaRPr lang="en-US"/>
          </a:p>
        </p:txBody>
      </p:sp>
      <p:sp>
        <p:nvSpPr>
          <p:cNvPr id="3" name="מציין מיקום תוכן 2"/>
          <p:cNvSpPr>
            <a:spLocks noGrp="1"/>
          </p:cNvSpPr>
          <p:nvPr>
            <p:ph idx="1"/>
          </p:nvPr>
        </p:nvSpPr>
        <p:spPr/>
        <p:txBody>
          <a:bodyPr/>
          <a:lstStyle/>
          <a:p>
            <a:r>
              <a:rPr lang="en-US" dirty="0" smtClean="0"/>
              <a:t>Can </a:t>
            </a:r>
            <a:r>
              <a:rPr lang="en-US" dirty="0"/>
              <a:t>we detect data </a:t>
            </a:r>
            <a:r>
              <a:rPr lang="en-US" dirty="0" smtClean="0"/>
              <a:t>leakage generically </a:t>
            </a:r>
            <a:r>
              <a:rPr lang="en-US" dirty="0"/>
              <a:t>in </a:t>
            </a:r>
            <a:r>
              <a:rPr lang="en-US" dirty="0" smtClean="0"/>
              <a:t>serverless applications? </a:t>
            </a:r>
          </a:p>
          <a:p>
            <a:pPr lvl="1"/>
            <a:r>
              <a:rPr lang="en-US" dirty="0" smtClean="0"/>
              <a:t>How </a:t>
            </a:r>
            <a:r>
              <a:rPr lang="en-US" dirty="0"/>
              <a:t>long it would take to </a:t>
            </a:r>
            <a:r>
              <a:rPr lang="en-US" dirty="0" smtClean="0"/>
              <a:t>discover a data leakage if such event happens?</a:t>
            </a:r>
          </a:p>
          <a:p>
            <a:pPr lvl="1"/>
            <a:r>
              <a:rPr lang="en-US" dirty="0" smtClean="0"/>
              <a:t>What are the signs of data leakage in serverless application?</a:t>
            </a:r>
          </a:p>
          <a:p>
            <a:pPr lvl="1"/>
            <a:r>
              <a:rPr lang="en-US" dirty="0" smtClean="0"/>
              <a:t>Where should we look for the trails of a leakage?</a:t>
            </a:r>
          </a:p>
          <a:p>
            <a:pPr lvl="1"/>
            <a:r>
              <a:rPr lang="en-US" dirty="0" smtClean="0"/>
              <a:t>What are the generic data points that are similar for data leakage attacks?</a:t>
            </a:r>
          </a:p>
        </p:txBody>
      </p:sp>
    </p:spTree>
    <p:extLst>
      <p:ext uri="{BB962C8B-B14F-4D97-AF65-F5344CB8AC3E}">
        <p14:creationId xmlns:p14="http://schemas.microsoft.com/office/powerpoint/2010/main" val="1112818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Research Goal</a:t>
            </a:r>
            <a:endParaRPr lang="en-US" dirty="0"/>
          </a:p>
        </p:txBody>
      </p:sp>
      <p:sp>
        <p:nvSpPr>
          <p:cNvPr id="3" name="מציין מיקום תוכן 2"/>
          <p:cNvSpPr>
            <a:spLocks noGrp="1"/>
          </p:cNvSpPr>
          <p:nvPr>
            <p:ph idx="1"/>
          </p:nvPr>
        </p:nvSpPr>
        <p:spPr/>
        <p:txBody>
          <a:bodyPr/>
          <a:lstStyle/>
          <a:p>
            <a:r>
              <a:rPr lang="en-US" dirty="0" smtClean="0"/>
              <a:t>Detection of data leakage generically in the serverless environment of the AWS cloud.</a:t>
            </a:r>
            <a:endParaRPr lang="en-US" dirty="0"/>
          </a:p>
        </p:txBody>
      </p:sp>
    </p:spTree>
    <p:extLst>
      <p:ext uri="{BB962C8B-B14F-4D97-AF65-F5344CB8AC3E}">
        <p14:creationId xmlns:p14="http://schemas.microsoft.com/office/powerpoint/2010/main" val="315118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Related Work</a:t>
            </a:r>
            <a:endParaRPr lang="en-US" dirty="0"/>
          </a:p>
        </p:txBody>
      </p:sp>
      <p:sp>
        <p:nvSpPr>
          <p:cNvPr id="3" name="מציין מיקום תוכן 2"/>
          <p:cNvSpPr>
            <a:spLocks noGrp="1"/>
          </p:cNvSpPr>
          <p:nvPr>
            <p:ph idx="1"/>
          </p:nvPr>
        </p:nvSpPr>
        <p:spPr/>
        <p:txBody>
          <a:bodyPr/>
          <a:lstStyle/>
          <a:p>
            <a:r>
              <a:rPr lang="en-US" b="1" dirty="0"/>
              <a:t>Amazon GuardDuty</a:t>
            </a:r>
            <a:r>
              <a:rPr lang="en-US" dirty="0"/>
              <a:t>: Amazon GuardDuty is a threat detection service that uses machine learning to identify and alert you to potential security threats in your AWS environment</a:t>
            </a:r>
            <a:r>
              <a:rPr lang="en-US" dirty="0" smtClean="0"/>
              <a:t>.</a:t>
            </a:r>
          </a:p>
          <a:p>
            <a:endParaRPr lang="en-US" dirty="0"/>
          </a:p>
          <a:p>
            <a:r>
              <a:rPr lang="en-US" b="1" dirty="0"/>
              <a:t>Data Leakage Detection and Prevention: Review and Research </a:t>
            </a:r>
            <a:r>
              <a:rPr lang="en-US" b="1" dirty="0" smtClean="0"/>
              <a:t>Directions </a:t>
            </a:r>
            <a:r>
              <a:rPr lang="en-US" dirty="0" smtClean="0"/>
              <a:t>-</a:t>
            </a:r>
            <a:r>
              <a:rPr lang="en-US" b="1" dirty="0" smtClean="0"/>
              <a:t> </a:t>
            </a:r>
            <a:r>
              <a:rPr lang="en-US" dirty="0" err="1"/>
              <a:t>Suvendu</a:t>
            </a:r>
            <a:r>
              <a:rPr lang="en-US" dirty="0"/>
              <a:t> Kumar </a:t>
            </a:r>
            <a:r>
              <a:rPr lang="en-US" dirty="0" err="1"/>
              <a:t>Nayak</a:t>
            </a:r>
            <a:r>
              <a:rPr lang="en-US" dirty="0"/>
              <a:t> and Ananta </a:t>
            </a:r>
            <a:r>
              <a:rPr lang="en-US" dirty="0" err="1"/>
              <a:t>Charan</a:t>
            </a:r>
            <a:r>
              <a:rPr lang="en-US" dirty="0"/>
              <a:t> </a:t>
            </a:r>
            <a:r>
              <a:rPr lang="en-US" dirty="0" err="1" smtClean="0"/>
              <a:t>Ojha</a:t>
            </a:r>
            <a:r>
              <a:rPr lang="en-US" dirty="0" smtClean="0"/>
              <a:t>.</a:t>
            </a:r>
            <a:endParaRPr lang="en-US" b="1" dirty="0"/>
          </a:p>
        </p:txBody>
      </p:sp>
    </p:spTree>
    <p:extLst>
      <p:ext uri="{BB962C8B-B14F-4D97-AF65-F5344CB8AC3E}">
        <p14:creationId xmlns:p14="http://schemas.microsoft.com/office/powerpoint/2010/main" val="3052965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dirty="0" smtClean="0"/>
              <a:t>Data Leakage Prevention</a:t>
            </a:r>
            <a:endParaRPr lang="en-US" dirty="0"/>
          </a:p>
        </p:txBody>
      </p:sp>
      <p:sp>
        <p:nvSpPr>
          <p:cNvPr id="3" name="מציין מיקום תוכן 2"/>
          <p:cNvSpPr>
            <a:spLocks noGrp="1"/>
          </p:cNvSpPr>
          <p:nvPr>
            <p:ph idx="1"/>
          </p:nvPr>
        </p:nvSpPr>
        <p:spPr/>
        <p:txBody>
          <a:bodyPr>
            <a:normAutofit/>
          </a:bodyPr>
          <a:lstStyle/>
          <a:p>
            <a:pPr marL="0" indent="0" algn="l" rtl="0">
              <a:buNone/>
            </a:pPr>
            <a:r>
              <a:rPr lang="en-US" sz="2400" dirty="0" smtClean="0"/>
              <a:t>DLP Methods:</a:t>
            </a:r>
          </a:p>
          <a:p>
            <a:r>
              <a:rPr lang="en-US" sz="1800" dirty="0" smtClean="0"/>
              <a:t>Access </a:t>
            </a:r>
            <a:r>
              <a:rPr lang="en-US" sz="1800" dirty="0"/>
              <a:t>Control and Auditing: Access control and auditing mechanisms can be used to monitor and track user activity within the cloud environment, including access to sensitive data. This can help detect any unauthorized attempts to access or download sensitive data.</a:t>
            </a:r>
          </a:p>
          <a:p>
            <a:r>
              <a:rPr lang="en-US" sz="2000" dirty="0"/>
              <a:t>Encryption:</a:t>
            </a:r>
            <a:r>
              <a:rPr lang="en-US" sz="1800" dirty="0"/>
              <a:t> Encryption can be used to protect sensitive data from being read or accessed by unauthorized users. By encrypting data at rest and in transit, data leakage can be prevented or minimized.</a:t>
            </a:r>
          </a:p>
          <a:p>
            <a:r>
              <a:rPr lang="en-US" sz="2000" dirty="0"/>
              <a:t>Network Traffic Analysis: </a:t>
            </a:r>
            <a:r>
              <a:rPr lang="en-US" sz="1800" dirty="0"/>
              <a:t>Network traffic analysis tools can be used to monitor network traffic and identify any suspicious data transfers or patterns that may indicate data leakage.</a:t>
            </a:r>
          </a:p>
          <a:p>
            <a:r>
              <a:rPr lang="en-US" sz="2000" dirty="0"/>
              <a:t>Behavioral Analysis:</a:t>
            </a:r>
            <a:r>
              <a:rPr lang="en-US" sz="1800" dirty="0"/>
              <a:t> Behavioral analysis tools can be used to monitor user behavior and detect any unusual activity that may indicate data leakage. This can include monitoring login attempts, file access, and data transfers</a:t>
            </a:r>
            <a:r>
              <a:rPr lang="en-US" sz="1800" dirty="0" smtClean="0"/>
              <a:t>.</a:t>
            </a:r>
          </a:p>
        </p:txBody>
      </p:sp>
    </p:spTree>
    <p:extLst>
      <p:ext uri="{BB962C8B-B14F-4D97-AF65-F5344CB8AC3E}">
        <p14:creationId xmlns:p14="http://schemas.microsoft.com/office/powerpoint/2010/main" val="49498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Vulnerabilities – function focus</a:t>
            </a:r>
            <a:endParaRPr lang="en-US" dirty="0"/>
          </a:p>
        </p:txBody>
      </p:sp>
      <p:sp>
        <p:nvSpPr>
          <p:cNvPr id="3" name="מציין מיקום תוכן 2"/>
          <p:cNvSpPr>
            <a:spLocks noGrp="1"/>
          </p:cNvSpPr>
          <p:nvPr>
            <p:ph idx="1"/>
          </p:nvPr>
        </p:nvSpPr>
        <p:spPr/>
        <p:txBody>
          <a:bodyPr>
            <a:normAutofit/>
          </a:bodyPr>
          <a:lstStyle/>
          <a:p>
            <a:pPr marL="457200" indent="-457200">
              <a:buFont typeface="+mj-lt"/>
              <a:buAutoNum type="arabicPeriod"/>
            </a:pPr>
            <a:r>
              <a:rPr lang="en-US" sz="2400" u="sng" dirty="0" smtClean="0"/>
              <a:t>Function attacks</a:t>
            </a:r>
            <a:r>
              <a:rPr lang="en-US" sz="2400" dirty="0" smtClean="0"/>
              <a:t>:</a:t>
            </a:r>
            <a:r>
              <a:rPr lang="he-IL" sz="2400" dirty="0" smtClean="0"/>
              <a:t> </a:t>
            </a:r>
            <a:r>
              <a:rPr lang="en-US" sz="2400" dirty="0"/>
              <a:t> </a:t>
            </a:r>
            <a:r>
              <a:rPr lang="en-US" sz="2400" dirty="0" smtClean="0"/>
              <a:t>function parameters being exploited</a:t>
            </a:r>
            <a:endParaRPr lang="en-US" sz="2400" u="sng" dirty="0" smtClean="0"/>
          </a:p>
          <a:p>
            <a:pPr lvl="1">
              <a:lnSpc>
                <a:spcPct val="150000"/>
              </a:lnSpc>
            </a:pPr>
            <a:r>
              <a:rPr lang="en-US" sz="1800" dirty="0" smtClean="0"/>
              <a:t>Operating </a:t>
            </a:r>
            <a:r>
              <a:rPr lang="en-US" sz="1800" dirty="0"/>
              <a:t>System (OS) command </a:t>
            </a:r>
            <a:r>
              <a:rPr lang="en-US" sz="1800" dirty="0" smtClean="0"/>
              <a:t>injection</a:t>
            </a:r>
          </a:p>
          <a:p>
            <a:pPr lvl="1">
              <a:lnSpc>
                <a:spcPct val="150000"/>
              </a:lnSpc>
            </a:pPr>
            <a:r>
              <a:rPr lang="en-US" sz="1800" dirty="0" smtClean="0"/>
              <a:t>Function </a:t>
            </a:r>
            <a:r>
              <a:rPr lang="en-US" sz="1800" dirty="0"/>
              <a:t>runtime code injection (e.g. Node.js/JavaScript</a:t>
            </a:r>
            <a:r>
              <a:rPr lang="en-US" sz="1800" dirty="0" smtClean="0"/>
              <a:t>, Python, Java, C#, Golang)</a:t>
            </a:r>
          </a:p>
          <a:p>
            <a:pPr lvl="1">
              <a:lnSpc>
                <a:spcPct val="150000"/>
              </a:lnSpc>
            </a:pPr>
            <a:r>
              <a:rPr lang="en-US" sz="1800" dirty="0"/>
              <a:t>SQL/ NoSQL </a:t>
            </a:r>
            <a:r>
              <a:rPr lang="en-US" sz="1800" dirty="0" smtClean="0"/>
              <a:t>injection</a:t>
            </a:r>
          </a:p>
          <a:p>
            <a:pPr lvl="1">
              <a:lnSpc>
                <a:spcPct val="150000"/>
              </a:lnSpc>
            </a:pPr>
            <a:r>
              <a:rPr lang="en-US" sz="1800" dirty="0" smtClean="0"/>
              <a:t>Pub/Sub </a:t>
            </a:r>
            <a:r>
              <a:rPr lang="en-US" sz="1800" dirty="0"/>
              <a:t>Message Data Tampering (e.g. MQTT data </a:t>
            </a:r>
            <a:r>
              <a:rPr lang="en-US" sz="1800" dirty="0" smtClean="0"/>
              <a:t>injection)</a:t>
            </a:r>
          </a:p>
          <a:p>
            <a:pPr lvl="1">
              <a:lnSpc>
                <a:spcPct val="150000"/>
              </a:lnSpc>
            </a:pPr>
            <a:r>
              <a:rPr lang="en-US" sz="1800" dirty="0" smtClean="0"/>
              <a:t>Object </a:t>
            </a:r>
            <a:r>
              <a:rPr lang="en-US" sz="1800" dirty="0"/>
              <a:t>deserialization </a:t>
            </a:r>
            <a:r>
              <a:rPr lang="en-US" sz="1800" dirty="0" smtClean="0"/>
              <a:t>attacks</a:t>
            </a:r>
          </a:p>
          <a:p>
            <a:pPr lvl="1">
              <a:lnSpc>
                <a:spcPct val="150000"/>
              </a:lnSpc>
            </a:pPr>
            <a:r>
              <a:rPr lang="en-US" sz="1800" dirty="0" smtClean="0"/>
              <a:t>XML </a:t>
            </a:r>
            <a:r>
              <a:rPr lang="en-US" sz="1800" dirty="0"/>
              <a:t>External Entity (</a:t>
            </a:r>
            <a:r>
              <a:rPr lang="en-US" sz="1800" dirty="0" smtClean="0"/>
              <a:t>XXE)</a:t>
            </a:r>
          </a:p>
          <a:p>
            <a:pPr lvl="1">
              <a:lnSpc>
                <a:spcPct val="150000"/>
              </a:lnSpc>
            </a:pPr>
            <a:r>
              <a:rPr lang="en-US" sz="1800" dirty="0" smtClean="0"/>
              <a:t>Server-Side </a:t>
            </a:r>
            <a:r>
              <a:rPr lang="en-US" sz="1800" dirty="0"/>
              <a:t>Request Forgery (SSRF</a:t>
            </a:r>
            <a:r>
              <a:rPr lang="en-US" sz="1800" dirty="0" smtClean="0"/>
              <a:t>)</a:t>
            </a:r>
            <a:endParaRPr lang="en-US" sz="1800" dirty="0"/>
          </a:p>
        </p:txBody>
      </p:sp>
    </p:spTree>
    <p:extLst>
      <p:ext uri="{BB962C8B-B14F-4D97-AF65-F5344CB8AC3E}">
        <p14:creationId xmlns:p14="http://schemas.microsoft.com/office/powerpoint/2010/main" val="2621741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Vulnerabilities – policy focus</a:t>
            </a:r>
            <a:endParaRPr lang="en-US" dirty="0"/>
          </a:p>
        </p:txBody>
      </p:sp>
      <p:sp>
        <p:nvSpPr>
          <p:cNvPr id="3" name="מציין מיקום תוכן 2"/>
          <p:cNvSpPr>
            <a:spLocks noGrp="1"/>
          </p:cNvSpPr>
          <p:nvPr>
            <p:ph idx="1"/>
          </p:nvPr>
        </p:nvSpPr>
        <p:spPr/>
        <p:txBody>
          <a:bodyPr>
            <a:normAutofit/>
          </a:bodyPr>
          <a:lstStyle/>
          <a:p>
            <a:pPr marL="457200" indent="-457200">
              <a:lnSpc>
                <a:spcPct val="150000"/>
              </a:lnSpc>
              <a:buFont typeface="+mj-lt"/>
              <a:buAutoNum type="arabicPeriod" startAt="2"/>
            </a:pPr>
            <a:r>
              <a:rPr lang="en-US" sz="2400" u="sng" dirty="0" smtClean="0"/>
              <a:t>Broken authentication</a:t>
            </a:r>
            <a:r>
              <a:rPr lang="en-US" sz="2400" dirty="0" smtClean="0"/>
              <a:t>: </a:t>
            </a:r>
            <a:r>
              <a:rPr lang="en-US" sz="1800" dirty="0" smtClean="0"/>
              <a:t>exploit open API’s, public access storages, or general external resources. (</a:t>
            </a:r>
            <a:r>
              <a:rPr lang="en-US" sz="1800" dirty="0"/>
              <a:t>For example, the execution of internal functionality without authentication is possible if a function is triggered by administrative </a:t>
            </a:r>
            <a:r>
              <a:rPr lang="en-US" sz="1800" dirty="0" smtClean="0"/>
              <a:t>emails</a:t>
            </a:r>
            <a:r>
              <a:rPr lang="en-US" sz="1800" dirty="0" smtClean="0"/>
              <a:t>)</a:t>
            </a:r>
          </a:p>
          <a:p>
            <a:pPr marL="457200" indent="-457200">
              <a:lnSpc>
                <a:spcPct val="150000"/>
              </a:lnSpc>
              <a:buFont typeface="+mj-lt"/>
              <a:buAutoNum type="arabicPeriod" startAt="2"/>
            </a:pPr>
            <a:endParaRPr lang="en-US" sz="1800" dirty="0"/>
          </a:p>
          <a:p>
            <a:pPr>
              <a:lnSpc>
                <a:spcPct val="150000"/>
              </a:lnSpc>
            </a:pPr>
            <a:r>
              <a:rPr lang="en-US" sz="2400" dirty="0" smtClean="0"/>
              <a:t>In our work, the attacks are a combination of the policy abuse and code changes.</a:t>
            </a:r>
            <a:endParaRPr lang="en-US" sz="2400" dirty="0" smtClean="0"/>
          </a:p>
          <a:p>
            <a:pPr marL="457200" indent="-457200">
              <a:buFont typeface="+mj-lt"/>
              <a:buAutoNum type="arabicPeriod" startAt="2"/>
            </a:pPr>
            <a:endParaRPr lang="en-US" sz="1800" dirty="0" smtClean="0"/>
          </a:p>
          <a:p>
            <a:pPr lvl="1"/>
            <a:endParaRPr lang="en-US" sz="1800" dirty="0" smtClean="0"/>
          </a:p>
          <a:p>
            <a:pPr marL="0" indent="0">
              <a:buNone/>
            </a:pPr>
            <a:endParaRPr lang="en-US" sz="2400" dirty="0" smtClean="0"/>
          </a:p>
          <a:p>
            <a:pPr marL="0" indent="0">
              <a:buNone/>
            </a:pPr>
            <a:endParaRPr lang="en-US" sz="2400" u="sng" dirty="0" smtClean="0"/>
          </a:p>
        </p:txBody>
      </p:sp>
    </p:spTree>
    <p:extLst>
      <p:ext uri="{BB962C8B-B14F-4D97-AF65-F5344CB8AC3E}">
        <p14:creationId xmlns:p14="http://schemas.microsoft.com/office/powerpoint/2010/main" val="188926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AWS Security and access - Policy</a:t>
            </a:r>
            <a:endParaRPr lang="en-US" dirty="0"/>
          </a:p>
        </p:txBody>
      </p:sp>
      <p:sp>
        <p:nvSpPr>
          <p:cNvPr id="3" name="TextBox 2"/>
          <p:cNvSpPr txBox="1"/>
          <p:nvPr/>
        </p:nvSpPr>
        <p:spPr>
          <a:xfrm>
            <a:off x="979601" y="1393933"/>
            <a:ext cx="5308076" cy="4832092"/>
          </a:xfrm>
          <a:prstGeom prst="rect">
            <a:avLst/>
          </a:prstGeom>
          <a:noFill/>
        </p:spPr>
        <p:txBody>
          <a:bodyPr wrap="square" rtlCol="0">
            <a:spAutoFit/>
          </a:bodyPr>
          <a:lstStyle/>
          <a:p>
            <a:pPr algn="l" rtl="0"/>
            <a:r>
              <a:rPr lang="en-US" sz="1400" dirty="0"/>
              <a:t>{</a:t>
            </a:r>
          </a:p>
          <a:p>
            <a:pPr algn="l" rtl="0"/>
            <a:r>
              <a:rPr lang="en-US" sz="1400" dirty="0"/>
              <a:t>    "Version": "2012-10-17",</a:t>
            </a:r>
          </a:p>
          <a:p>
            <a:pPr algn="l" rtl="0"/>
            <a:r>
              <a:rPr lang="en-US" sz="1400" dirty="0"/>
              <a:t>    "Id": "ExamplePolicy01",</a:t>
            </a:r>
          </a:p>
          <a:p>
            <a:pPr algn="l" rtl="0"/>
            <a:r>
              <a:rPr lang="en-US" sz="1400" dirty="0"/>
              <a:t>    "Statement": [</a:t>
            </a:r>
          </a:p>
          <a:p>
            <a:pPr algn="l" rtl="0"/>
            <a:r>
              <a:rPr lang="en-US" sz="1400" dirty="0"/>
              <a:t>        {</a:t>
            </a:r>
          </a:p>
          <a:p>
            <a:pPr algn="l" rtl="0"/>
            <a:r>
              <a:rPr lang="en-US" sz="1400" dirty="0"/>
              <a:t>            "Sid": "ExampleStatement01",</a:t>
            </a:r>
          </a:p>
          <a:p>
            <a:pPr algn="l" rtl="0"/>
            <a:r>
              <a:rPr lang="en-US" sz="1400" dirty="0"/>
              <a:t>            "Effect": "Allow",</a:t>
            </a:r>
          </a:p>
          <a:p>
            <a:pPr algn="l" rtl="0"/>
            <a:r>
              <a:rPr lang="en-US" sz="1400" dirty="0"/>
              <a:t>            "Principal": {</a:t>
            </a:r>
          </a:p>
          <a:p>
            <a:pPr algn="l" rtl="0"/>
            <a:r>
              <a:rPr lang="en-US" sz="1400" dirty="0"/>
              <a:t>                "AWS": "</a:t>
            </a:r>
            <a:r>
              <a:rPr lang="en-US" sz="1400" dirty="0" err="1"/>
              <a:t>arn:aws:iam</a:t>
            </a:r>
            <a:r>
              <a:rPr lang="en-US" sz="1400" dirty="0"/>
              <a:t>::123456789012:user/Dave"</a:t>
            </a:r>
          </a:p>
          <a:p>
            <a:pPr algn="l" rtl="0"/>
            <a:r>
              <a:rPr lang="en-US" sz="1400" dirty="0"/>
              <a:t>            },</a:t>
            </a:r>
          </a:p>
          <a:p>
            <a:pPr algn="l" rtl="0"/>
            <a:r>
              <a:rPr lang="en-US" sz="1400" dirty="0"/>
              <a:t>            "Action": [</a:t>
            </a:r>
          </a:p>
          <a:p>
            <a:pPr algn="l" rtl="0"/>
            <a:r>
              <a:rPr lang="en-US" sz="1400" dirty="0"/>
              <a:t>                "s3:GetObject",</a:t>
            </a:r>
          </a:p>
          <a:p>
            <a:pPr algn="l" rtl="0"/>
            <a:r>
              <a:rPr lang="en-US" sz="1400" dirty="0"/>
              <a:t>                "s3:GetBucketLocation",</a:t>
            </a:r>
          </a:p>
          <a:p>
            <a:pPr algn="l" rtl="0"/>
            <a:r>
              <a:rPr lang="en-US" sz="1400" dirty="0"/>
              <a:t>                "s3:ListBucket"</a:t>
            </a:r>
          </a:p>
          <a:p>
            <a:pPr algn="l" rtl="0"/>
            <a:r>
              <a:rPr lang="en-US" sz="1400" dirty="0"/>
              <a:t>            ],</a:t>
            </a:r>
          </a:p>
          <a:p>
            <a:pPr algn="l" rtl="0"/>
            <a:r>
              <a:rPr lang="en-US" sz="1400" dirty="0"/>
              <a:t>            "Resource": [</a:t>
            </a:r>
          </a:p>
          <a:p>
            <a:pPr algn="l" rtl="0"/>
            <a:r>
              <a:rPr lang="en-US" sz="1400" dirty="0"/>
              <a:t>                "arn:aws:s3:::awsexamplebucket1/*",</a:t>
            </a:r>
          </a:p>
          <a:p>
            <a:pPr algn="l" rtl="0"/>
            <a:r>
              <a:rPr lang="en-US" sz="1400" dirty="0"/>
              <a:t>                "arn:aws:s3:::</a:t>
            </a:r>
            <a:r>
              <a:rPr lang="en-US" sz="1400" dirty="0" smtClean="0"/>
              <a:t>awsexamplebucket?/"</a:t>
            </a:r>
            <a:endParaRPr lang="en-US" sz="1400" dirty="0"/>
          </a:p>
          <a:p>
            <a:pPr algn="l" rtl="0"/>
            <a:r>
              <a:rPr lang="en-US" sz="1400" dirty="0"/>
              <a:t>            ]</a:t>
            </a:r>
          </a:p>
          <a:p>
            <a:pPr algn="l" rtl="0"/>
            <a:r>
              <a:rPr lang="en-US" sz="1400" dirty="0"/>
              <a:t>        }</a:t>
            </a:r>
          </a:p>
          <a:p>
            <a:pPr algn="l" rtl="0"/>
            <a:r>
              <a:rPr lang="en-US" sz="1400" dirty="0"/>
              <a:t>    ]</a:t>
            </a:r>
          </a:p>
          <a:p>
            <a:pPr algn="l" rtl="0"/>
            <a:r>
              <a:rPr lang="en-US" sz="1400" dirty="0"/>
              <a:t>}</a:t>
            </a:r>
          </a:p>
        </p:txBody>
      </p:sp>
      <p:sp>
        <p:nvSpPr>
          <p:cNvPr id="5" name="TextBox 4"/>
          <p:cNvSpPr txBox="1"/>
          <p:nvPr/>
        </p:nvSpPr>
        <p:spPr>
          <a:xfrm>
            <a:off x="6287676" y="2121031"/>
            <a:ext cx="5665511" cy="2862322"/>
          </a:xfrm>
          <a:prstGeom prst="rect">
            <a:avLst/>
          </a:prstGeom>
          <a:noFill/>
        </p:spPr>
        <p:txBody>
          <a:bodyPr wrap="square" rtlCol="0">
            <a:spAutoFit/>
          </a:bodyPr>
          <a:lstStyle/>
          <a:p>
            <a:pPr algn="l"/>
            <a:endParaRPr lang="en-US" dirty="0" smtClean="0"/>
          </a:p>
          <a:p>
            <a:pPr algn="l"/>
            <a:r>
              <a:rPr lang="en-US" u="sng" dirty="0" smtClean="0"/>
              <a:t>Effect</a:t>
            </a:r>
            <a:r>
              <a:rPr lang="en-US" dirty="0" smtClean="0"/>
              <a:t>: how it would affect the permission. (allow/deny)</a:t>
            </a:r>
          </a:p>
          <a:p>
            <a:pPr algn="l"/>
            <a:endParaRPr lang="en-US" dirty="0"/>
          </a:p>
          <a:p>
            <a:pPr algn="l"/>
            <a:r>
              <a:rPr lang="en-US" u="sng" dirty="0" smtClean="0"/>
              <a:t>Principal</a:t>
            </a:r>
            <a:r>
              <a:rPr lang="en-US" dirty="0" smtClean="0"/>
              <a:t>: who\what get the policy’s permissions.</a:t>
            </a:r>
          </a:p>
          <a:p>
            <a:pPr algn="l"/>
            <a:endParaRPr lang="en-US" dirty="0"/>
          </a:p>
          <a:p>
            <a:pPr algn="l"/>
            <a:r>
              <a:rPr lang="en-US" u="sng" dirty="0" smtClean="0"/>
              <a:t>Action</a:t>
            </a:r>
            <a:r>
              <a:rPr lang="en-US" dirty="0" smtClean="0"/>
              <a:t>: what operations are affected. (all permissions are implicitly denied by default)</a:t>
            </a:r>
          </a:p>
          <a:p>
            <a:pPr algn="l"/>
            <a:endParaRPr lang="en-US" dirty="0"/>
          </a:p>
          <a:p>
            <a:pPr algn="l"/>
            <a:r>
              <a:rPr lang="en-US" u="sng" dirty="0" smtClean="0"/>
              <a:t>Resource</a:t>
            </a:r>
            <a:r>
              <a:rPr lang="en-US" dirty="0" smtClean="0"/>
              <a:t>: on what objects the operations could be used.</a:t>
            </a:r>
          </a:p>
          <a:p>
            <a:pPr algn="l"/>
            <a:endParaRPr lang="en-US" dirty="0"/>
          </a:p>
        </p:txBody>
      </p:sp>
      <p:cxnSp>
        <p:nvCxnSpPr>
          <p:cNvPr id="7" name="מחבר חץ ישר 6"/>
          <p:cNvCxnSpPr/>
          <p:nvPr/>
        </p:nvCxnSpPr>
        <p:spPr>
          <a:xfrm flipV="1">
            <a:off x="2875175" y="2641793"/>
            <a:ext cx="3478491" cy="170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p:nvPr/>
        </p:nvCxnSpPr>
        <p:spPr>
          <a:xfrm>
            <a:off x="2526384" y="3101419"/>
            <a:ext cx="3827282" cy="5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מחבר חץ ישר 11"/>
          <p:cNvCxnSpPr/>
          <p:nvPr/>
        </p:nvCxnSpPr>
        <p:spPr>
          <a:xfrm flipV="1">
            <a:off x="2526384" y="3685880"/>
            <a:ext cx="3827282" cy="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V="1">
            <a:off x="2705493" y="4493296"/>
            <a:ext cx="3582184" cy="26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87677" y="1398115"/>
            <a:ext cx="5326146" cy="615553"/>
          </a:xfrm>
          <a:prstGeom prst="rect">
            <a:avLst/>
          </a:prstGeom>
          <a:noFill/>
        </p:spPr>
        <p:txBody>
          <a:bodyPr wrap="square" rtlCol="0">
            <a:spAutoFit/>
          </a:bodyPr>
          <a:lstStyle/>
          <a:p>
            <a:pPr algn="l" rtl="0"/>
            <a:r>
              <a:rPr lang="en-US" dirty="0" smtClean="0"/>
              <a:t>A S3 policy for an example- </a:t>
            </a:r>
            <a:r>
              <a:rPr lang="en-US" sz="1600" dirty="0" smtClean="0"/>
              <a:t>notice how the user is the object and the bucket is the subject of the permissions.</a:t>
            </a:r>
            <a:endParaRPr lang="en-US" sz="1600" dirty="0"/>
          </a:p>
        </p:txBody>
      </p:sp>
    </p:spTree>
    <p:extLst>
      <p:ext uri="{BB962C8B-B14F-4D97-AF65-F5344CB8AC3E}">
        <p14:creationId xmlns:p14="http://schemas.microsoft.com/office/powerpoint/2010/main" val="859673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ערכת נושא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ערכת נושא1" id="{EA830F61-ED67-4C48-95CB-FB21390EAEBF}" vid="{DF91F8FD-B9D2-4F57-B916-6ACAE5619FFE}"/>
    </a:ext>
  </a:extLst>
</a:theme>
</file>

<file path=docProps/app.xml><?xml version="1.0" encoding="utf-8"?>
<Properties xmlns="http://schemas.openxmlformats.org/officeDocument/2006/extended-properties" xmlns:vt="http://schemas.openxmlformats.org/officeDocument/2006/docPropsVTypes">
  <Template/>
  <TotalTime>4585</TotalTime>
  <Words>1020</Words>
  <Application>Microsoft Office PowerPoint</Application>
  <PresentationFormat>מסך רחב</PresentationFormat>
  <Paragraphs>140</Paragraphs>
  <Slides>17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17</vt:i4>
      </vt:variant>
    </vt:vector>
  </HeadingPairs>
  <TitlesOfParts>
    <vt:vector size="22" baseType="lpstr">
      <vt:lpstr>Arial</vt:lpstr>
      <vt:lpstr>Calibri</vt:lpstr>
      <vt:lpstr>Calibri Light</vt:lpstr>
      <vt:lpstr>Times New Roman</vt:lpstr>
      <vt:lpstr>ערכת נושא1</vt:lpstr>
      <vt:lpstr>G-DLD in AWS cloud platform</vt:lpstr>
      <vt:lpstr>Data Leakage Introduction</vt:lpstr>
      <vt:lpstr>Research Question</vt:lpstr>
      <vt:lpstr>Research Goal</vt:lpstr>
      <vt:lpstr>Related Work</vt:lpstr>
      <vt:lpstr>Data Leakage Prevention</vt:lpstr>
      <vt:lpstr>Vulnerabilities – function focus</vt:lpstr>
      <vt:lpstr>Vulnerabilities – policy focus</vt:lpstr>
      <vt:lpstr>AWS Security and access - Policy</vt:lpstr>
      <vt:lpstr>Method Model - Features</vt:lpstr>
      <vt:lpstr>Proposed Methods – Additional features for future work</vt:lpstr>
      <vt:lpstr>Model Architecture </vt:lpstr>
      <vt:lpstr>Dataset metadata </vt:lpstr>
      <vt:lpstr>Model</vt:lpstr>
      <vt:lpstr>Model – work in progress</vt:lpstr>
      <vt:lpstr>Challenges</vt:lpstr>
      <vt:lpstr>Expected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Works for projects</dc:title>
  <dc:creator>sha fra</dc:creator>
  <cp:lastModifiedBy>sha fra</cp:lastModifiedBy>
  <cp:revision>149</cp:revision>
  <dcterms:created xsi:type="dcterms:W3CDTF">2023-02-27T14:03:56Z</dcterms:created>
  <dcterms:modified xsi:type="dcterms:W3CDTF">2023-06-29T14:30:10Z</dcterms:modified>
</cp:coreProperties>
</file>