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215" r:id="rId2"/>
    <p:sldId id="2217" r:id="rId3"/>
    <p:sldId id="2216" r:id="rId4"/>
    <p:sldId id="2211" r:id="rId5"/>
    <p:sldId id="2218" r:id="rId6"/>
    <p:sldId id="2212" r:id="rId7"/>
    <p:sldId id="2214" r:id="rId8"/>
    <p:sldId id="2210" r:id="rId9"/>
    <p:sldId id="2213" r:id="rId10"/>
    <p:sldId id="22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75" d="100"/>
          <a:sy n="75" d="100"/>
        </p:scale>
        <p:origin x="120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5D1C-C98B-44F5-AB2A-FEE3E85D0A94}" type="datetime8">
              <a:rPr lang="he-IL" smtClean="0"/>
              <a:t>14 נובמבר 23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845585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5D1C-C98B-44F5-AB2A-FEE3E85D0A94}" type="datetime8">
              <a:rPr lang="he-IL" smtClean="0"/>
              <a:t>14 נובמבר 23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61617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5D1C-C98B-44F5-AB2A-FEE3E85D0A94}" type="datetime8">
              <a:rPr lang="he-IL" smtClean="0"/>
              <a:t>14 נובמבר 23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12697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39BF0A-2D9C-3FDA-C812-ACB56EA51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6" y="0"/>
            <a:ext cx="13204549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DA3D7B5-5BE4-46C1-BA83-AEDFF303D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376" y="4186989"/>
            <a:ext cx="9144000" cy="745617"/>
          </a:xfrm>
        </p:spPr>
        <p:txBody>
          <a:bodyPr>
            <a:normAutofit/>
          </a:bodyPr>
          <a:lstStyle>
            <a:lvl1pPr marL="0" indent="0" algn="l">
              <a:buNone/>
              <a:defRPr lang="he-IL" sz="2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subtitle style</a:t>
            </a:r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3C65-1526-4474-93EA-92201F97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3A86-AB79-4388-8CA5-9FC4B834779B}" type="datetime8">
              <a:rPr lang="he-IL" smtClean="0"/>
              <a:t>14 נובמבר 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A285-90E9-4F27-9CCA-0A2DBEB4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9B0E-8F10-4832-ADC3-EA2B0C45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8704" y="6464649"/>
            <a:ext cx="452233" cy="365125"/>
          </a:xfrm>
        </p:spPr>
        <p:txBody>
          <a:bodyPr/>
          <a:lstStyle/>
          <a:p>
            <a:fld id="{E6AB8EDD-9EF2-4633-A1C2-4D908C1019B4}" type="slidenum">
              <a:rPr lang="he-IL" smtClean="0"/>
              <a:t>‹#›</a:t>
            </a:fld>
            <a:endParaRPr lang="he-IL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E63641E-6E31-433F-92A1-D1E0EF473555}"/>
              </a:ext>
            </a:extLst>
          </p:cNvPr>
          <p:cNvSpPr txBox="1">
            <a:spLocks/>
          </p:cNvSpPr>
          <p:nvPr userDrawn="1"/>
        </p:nvSpPr>
        <p:spPr>
          <a:xfrm>
            <a:off x="1877568" y="6226956"/>
            <a:ext cx="9144000" cy="74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Telekom Innovation Labs in Israel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CBG Cyber Security Research Center at Ben Gurion University of the Negev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7EAADB-1CBF-E625-069E-53CF9BC2D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5376" y="1354011"/>
            <a:ext cx="9144000" cy="2387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4800" kern="1200" dirty="0">
                <a:solidFill>
                  <a:srgbClr val="009DB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C69AD20-A148-6903-18C2-2FDBC59885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5313" y="5141913"/>
            <a:ext cx="9156700" cy="64293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rgbClr val="009DBB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he-IL" sz="2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30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5D1C-C98B-44F5-AB2A-FEE3E85D0A94}" type="datetime8">
              <a:rPr lang="he-IL" smtClean="0"/>
              <a:t>14 נובמבר 23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038755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5D1C-C98B-44F5-AB2A-FEE3E85D0A94}" type="datetime8">
              <a:rPr lang="he-IL" smtClean="0"/>
              <a:t>14 נובמבר 23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60474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5D1C-C98B-44F5-AB2A-FEE3E85D0A94}" type="datetime8">
              <a:rPr lang="he-IL" smtClean="0"/>
              <a:t>14 נובמבר 23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50870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5D1C-C98B-44F5-AB2A-FEE3E85D0A94}" type="datetime8">
              <a:rPr lang="he-IL" smtClean="0"/>
              <a:t>14 נובמבר 23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841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5D1C-C98B-44F5-AB2A-FEE3E85D0A94}" type="datetime8">
              <a:rPr lang="he-IL" smtClean="0"/>
              <a:t>14 נובמבר 23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498747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5D1C-C98B-44F5-AB2A-FEE3E85D0A94}" type="datetime8">
              <a:rPr lang="he-IL" smtClean="0"/>
              <a:t>14 נובמבר 23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056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5D1C-C98B-44F5-AB2A-FEE3E85D0A94}" type="datetime8">
              <a:rPr lang="he-IL" smtClean="0"/>
              <a:t>14 נובמבר 23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30986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5D1C-C98B-44F5-AB2A-FEE3E85D0A94}" type="datetime8">
              <a:rPr lang="he-IL" smtClean="0"/>
              <a:t>14 נובמבר 23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88010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65D1C-C98B-44F5-AB2A-FEE3E85D0A94}" type="datetime8">
              <a:rPr lang="he-IL" smtClean="0"/>
              <a:t>14 נובמבר 23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8EDD-9EF2-4633-A1C2-4D908C1019B4}" type="slidenum">
              <a:rPr lang="he-IL" smtClean="0"/>
              <a:pPr/>
              <a:t>‹#›</a:t>
            </a:fld>
            <a:endParaRPr lang="he-IL" dirty="0"/>
          </a:p>
        </p:txBody>
      </p:sp>
      <p:pic>
        <p:nvPicPr>
          <p:cNvPr id="7" name="Picture 7" descr="Z:\- CLIENTS -\CBG - Cyber at Ben Gurion\17-01-09 - A4_Letterhead\17-01-09---A4_Letterhead1.png">
            <a:extLst>
              <a:ext uri="{FF2B5EF4-FFF2-40B4-BE49-F238E27FC236}">
                <a16:creationId xmlns:a16="http://schemas.microsoft.com/office/drawing/2014/main" id="{716A7981-E107-CAA3-DF5D-D6D1BA0EDD7C}"/>
              </a:ext>
            </a:extLst>
          </p:cNvPr>
          <p:cNvPicPr/>
          <p:nvPr userDrawn="1"/>
        </p:nvPicPr>
        <p:blipFill>
          <a:blip r:embed="rId14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90" y="6180432"/>
            <a:ext cx="3247935" cy="852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63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185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GDLP</a:t>
            </a:r>
            <a:endParaRPr lang="en-US" sz="5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774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– additional features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Read \ Write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Operation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Time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22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Goal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previous phase of the project, BGU designed and developed a </a:t>
            </a:r>
            <a:r>
              <a:rPr lang="en-US" dirty="0" err="1"/>
              <a:t>PoC</a:t>
            </a:r>
            <a:r>
              <a:rPr lang="en-US" dirty="0"/>
              <a:t> for data leakage detection in cloud environment.</a:t>
            </a:r>
          </a:p>
          <a:p>
            <a:endParaRPr lang="en-US" dirty="0"/>
          </a:p>
          <a:p>
            <a:r>
              <a:rPr lang="en-US" dirty="0"/>
              <a:t>Data leakage attacks are extremely difficult to detect, as the attacker may have different exfiltration profiles. This work package will focus on the uniqueness of cloud-based environments which may assist in detecting such attacks.</a:t>
            </a:r>
          </a:p>
          <a:p>
            <a:endParaRPr lang="en-US" dirty="0"/>
          </a:p>
          <a:p>
            <a:r>
              <a:rPr lang="en-US" dirty="0"/>
              <a:t>During this phase, the </a:t>
            </a:r>
            <a:r>
              <a:rPr lang="en-US" dirty="0" err="1"/>
              <a:t>PoC</a:t>
            </a:r>
            <a:r>
              <a:rPr lang="en-US" dirty="0"/>
              <a:t> will be adapted to be application agnostic.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&amp; Limitations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9284855" cy="435133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training dataset is free from anomalies.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Infrequent Periodic fine tuning  is needed.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Access permissions of the S3 are known.( Private/Public)</a:t>
            </a:r>
          </a:p>
          <a:p>
            <a:pPr lvl="2"/>
            <a:r>
              <a:rPr lang="en-US" dirty="0" smtClean="0"/>
              <a:t>Can be acquired from permission change logs or real time state.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/>
              <a:t>PoC</a:t>
            </a:r>
            <a:r>
              <a:rPr lang="en-US" dirty="0"/>
              <a:t> will be </a:t>
            </a:r>
            <a:r>
              <a:rPr lang="en-US" dirty="0" smtClean="0"/>
              <a:t>application agnostic, training and detection is done for all application in the log.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94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 Generation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435133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Create new 10 lambdas without anomalies. </a:t>
            </a:r>
            <a:r>
              <a:rPr lang="en-US" dirty="0" smtClean="0"/>
              <a:t>(9 normal + 1 normal with dormant </a:t>
            </a:r>
            <a:r>
              <a:rPr lang="en-US" dirty="0" smtClean="0"/>
              <a:t>anomaly)</a:t>
            </a:r>
          </a:p>
          <a:p>
            <a:pPr lvl="2"/>
            <a:r>
              <a:rPr lang="en-US" dirty="0"/>
              <a:t>These functions will be crafted using </a:t>
            </a:r>
            <a:r>
              <a:rPr lang="en-US" dirty="0" smtClean="0"/>
              <a:t>ChatGPT-4, </a:t>
            </a:r>
            <a:r>
              <a:rPr lang="en-US" dirty="0"/>
              <a:t>which will be instructed to emulate the 10 simplest "write" lambda </a:t>
            </a:r>
            <a:r>
              <a:rPr lang="en-US" dirty="0" smtClean="0"/>
              <a:t>functions, for unbiased coding. </a:t>
            </a:r>
            <a:endParaRPr lang="en-US" dirty="0" smtClean="0"/>
          </a:p>
          <a:p>
            <a:pPr lvl="1"/>
            <a:r>
              <a:rPr lang="en-US" dirty="0" smtClean="0"/>
              <a:t>Execute </a:t>
            </a:r>
            <a:r>
              <a:rPr lang="en-US" dirty="0"/>
              <a:t>these lambda functions </a:t>
            </a:r>
            <a:r>
              <a:rPr lang="en-US" dirty="0" smtClean="0"/>
              <a:t>simultaneously.</a:t>
            </a:r>
          </a:p>
          <a:p>
            <a:pPr lvl="1"/>
            <a:r>
              <a:rPr lang="en-US" dirty="0" smtClean="0"/>
              <a:t>collect data to create at leas</a:t>
            </a:r>
            <a:r>
              <a:rPr lang="en-US" dirty="0" smtClean="0"/>
              <a:t>t 2</a:t>
            </a:r>
            <a:r>
              <a:rPr lang="en-US" dirty="0" smtClean="0"/>
              <a:t>0k API calls.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execution sequence will be parsed into a CSV file.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6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smtClean="0"/>
              <a:t>Data Generation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435133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Execute 10 lambdas. (9 normal + 1 normal </a:t>
            </a:r>
            <a:r>
              <a:rPr lang="en-US" dirty="0" smtClean="0"/>
              <a:t>with </a:t>
            </a:r>
            <a:r>
              <a:rPr lang="en-US" dirty="0" smtClean="0"/>
              <a:t>anomaly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these lambda functions </a:t>
            </a:r>
            <a:r>
              <a:rPr lang="en-US" dirty="0" smtClean="0"/>
              <a:t>simultaneously.</a:t>
            </a:r>
          </a:p>
          <a:p>
            <a:pPr lvl="1"/>
            <a:r>
              <a:rPr lang="en-US" dirty="0" smtClean="0"/>
              <a:t>collect data to create at leas</a:t>
            </a:r>
            <a:r>
              <a:rPr lang="en-US" dirty="0" smtClean="0"/>
              <a:t>t 2</a:t>
            </a:r>
            <a:r>
              <a:rPr lang="en-US" dirty="0" smtClean="0"/>
              <a:t>0k API calls.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execution sequence will be parsed into a CSV file.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5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6</a:t>
            </a:fld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will operate the lambdas from a single timer event, so we can run all of the lambdas at the same time.</a:t>
            </a:r>
          </a:p>
          <a:p>
            <a:r>
              <a:rPr lang="en-US" sz="2400" dirty="0" smtClean="0"/>
              <a:t>The lambdas will interact with S3 objects and create a ‘storage API calls’ log, </a:t>
            </a:r>
            <a:r>
              <a:rPr lang="en-US" sz="2400" b="1" dirty="0" smtClean="0"/>
              <a:t>we will consider only write events at this stage.</a:t>
            </a:r>
          </a:p>
          <a:p>
            <a:r>
              <a:rPr lang="en-US" sz="2400" dirty="0" smtClean="0"/>
              <a:t>The anomaly will be activated with a random generator aimed at 10%(only from this specific lambda).</a:t>
            </a:r>
          </a:p>
          <a:p>
            <a:r>
              <a:rPr lang="en-US" sz="2400" dirty="0" smtClean="0"/>
              <a:t>We will train the model on the training data.</a:t>
            </a:r>
          </a:p>
          <a:p>
            <a:r>
              <a:rPr lang="en-US" sz="2400" dirty="0" smtClean="0"/>
              <a:t>We then test the model’s predictive abilities with the test set, that includes the anomalies.</a:t>
            </a:r>
          </a:p>
          <a:p>
            <a:r>
              <a:rPr lang="en-US" sz="2400" dirty="0" smtClean="0"/>
              <a:t>Success is determined by detecting the </a:t>
            </a:r>
            <a:r>
              <a:rPr lang="en-US" sz="2400" smtClean="0"/>
              <a:t>anomalous time frames.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8537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Examined Algorithms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7</a:t>
            </a:fld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DBSCAN</a:t>
            </a:r>
            <a:endParaRPr lang="en-US" dirty="0"/>
          </a:p>
          <a:p>
            <a:r>
              <a:rPr lang="en-US" dirty="0"/>
              <a:t>OneClassSVM</a:t>
            </a:r>
          </a:p>
          <a:p>
            <a:r>
              <a:rPr lang="en-US" dirty="0" smtClean="0"/>
              <a:t>IsolationForest</a:t>
            </a:r>
            <a:endParaRPr lang="en-US" dirty="0"/>
          </a:p>
          <a:p>
            <a:r>
              <a:rPr lang="en-US" dirty="0"/>
              <a:t>KMeans</a:t>
            </a:r>
          </a:p>
          <a:p>
            <a:endParaRPr lang="en-US" dirty="0"/>
          </a:p>
          <a:p>
            <a:r>
              <a:rPr lang="en-US" dirty="0"/>
              <a:t>NN:</a:t>
            </a:r>
          </a:p>
          <a:p>
            <a:pPr lvl="1"/>
            <a:r>
              <a:rPr lang="en-US" dirty="0"/>
              <a:t>CNN</a:t>
            </a:r>
          </a:p>
          <a:p>
            <a:pPr lvl="1"/>
            <a:r>
              <a:rPr lang="en-US" dirty="0"/>
              <a:t>DenseCNN</a:t>
            </a:r>
          </a:p>
          <a:p>
            <a:pPr lvl="1"/>
            <a:r>
              <a:rPr lang="en-US" dirty="0"/>
              <a:t>encoder decoder</a:t>
            </a:r>
          </a:p>
          <a:p>
            <a:pPr lvl="1"/>
            <a:r>
              <a:rPr lang="en-US" dirty="0"/>
              <a:t>dense encoder decoder</a:t>
            </a:r>
          </a:p>
        </p:txBody>
      </p:sp>
    </p:spTree>
    <p:extLst>
      <p:ext uri="{BB962C8B-B14F-4D97-AF65-F5344CB8AC3E}">
        <p14:creationId xmlns:p14="http://schemas.microsoft.com/office/powerpoint/2010/main" val="294713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Step 1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Preprocess:</a:t>
            </a:r>
          </a:p>
          <a:p>
            <a:pPr lvl="2"/>
            <a:r>
              <a:rPr lang="en-US" dirty="0" smtClean="0"/>
              <a:t>The sequence will be built based on the ARN </a:t>
            </a:r>
            <a:r>
              <a:rPr lang="en-US" dirty="0"/>
              <a:t>timeframes.</a:t>
            </a:r>
            <a:endParaRPr lang="en-US" dirty="0" smtClean="0"/>
          </a:p>
          <a:p>
            <a:pPr lvl="1"/>
            <a:r>
              <a:rPr lang="en-US" dirty="0" smtClean="0"/>
              <a:t>Training :</a:t>
            </a:r>
          </a:p>
          <a:p>
            <a:pPr lvl="2"/>
            <a:r>
              <a:rPr lang="en-US" dirty="0" smtClean="0"/>
              <a:t>Run </a:t>
            </a:r>
            <a:r>
              <a:rPr lang="en-US" dirty="0" smtClean="0"/>
              <a:t>model builder frameworks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Test:</a:t>
            </a:r>
          </a:p>
          <a:p>
            <a:pPr lvl="2"/>
            <a:r>
              <a:rPr lang="en-US" dirty="0" smtClean="0"/>
              <a:t>Predict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Evaluate.</a:t>
            </a:r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Feature engineering.</a:t>
            </a:r>
          </a:p>
          <a:p>
            <a:pPr lvl="1"/>
            <a:r>
              <a:rPr lang="en-US" dirty="0" smtClean="0"/>
              <a:t>Repeat </a:t>
            </a:r>
            <a:r>
              <a:rPr lang="en-US" dirty="0" smtClean="0"/>
              <a:t>step 1.</a:t>
            </a:r>
          </a:p>
          <a:p>
            <a:pPr lvl="1"/>
            <a:r>
              <a:rPr lang="en-US" dirty="0" smtClean="0"/>
              <a:t>Evaluate and compare results.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431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Function name (role ARN)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Target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S3 publicity - extrapolated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 smtClean="0"/>
              <a:t>λ</a:t>
            </a:r>
            <a:r>
              <a:rPr lang="en-US" dirty="0" smtClean="0"/>
              <a:t> %write ratio </a:t>
            </a:r>
            <a:r>
              <a:rPr lang="en-US" dirty="0"/>
              <a:t>– 2 experiments, with and </a:t>
            </a:r>
            <a:r>
              <a:rPr lang="en-US" dirty="0" smtClean="0"/>
              <a:t>without - calculated</a:t>
            </a:r>
          </a:p>
          <a:p>
            <a:pPr lvl="2"/>
            <a:r>
              <a:rPr lang="en-US" dirty="0" smtClean="0"/>
              <a:t>The ratio between public and private writing.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EDD-9EF2-4633-A1C2-4D908C1019B4}" type="slidenum">
              <a:rPr lang="he-IL" smtClean="0"/>
              <a:pPr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55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2774</TotalTime>
  <Words>475</Words>
  <Application>Microsoft Office PowerPoint</Application>
  <PresentationFormat>מסך רחב</PresentationFormat>
  <Paragraphs>84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GDLP</vt:lpstr>
      <vt:lpstr>Motivation &amp; Goal</vt:lpstr>
      <vt:lpstr>Assumptions &amp; Limitations</vt:lpstr>
      <vt:lpstr>Training Data Generation</vt:lpstr>
      <vt:lpstr>Testing Data Generation</vt:lpstr>
      <vt:lpstr>Experiment Plan</vt:lpstr>
      <vt:lpstr>Examined Algorithms</vt:lpstr>
      <vt:lpstr>Method</vt:lpstr>
      <vt:lpstr>Features</vt:lpstr>
      <vt:lpstr>Future Work – additional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Model</dc:title>
  <dc:creator>Lavi Ben-Shimol</dc:creator>
  <cp:lastModifiedBy>sha fra</cp:lastModifiedBy>
  <cp:revision>62</cp:revision>
  <dcterms:created xsi:type="dcterms:W3CDTF">2023-08-27T08:14:20Z</dcterms:created>
  <dcterms:modified xsi:type="dcterms:W3CDTF">2023-11-14T13:17:28Z</dcterms:modified>
</cp:coreProperties>
</file>