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7" r:id="rId3"/>
    <p:sldId id="257" r:id="rId4"/>
    <p:sldId id="266" r:id="rId5"/>
    <p:sldId id="267" r:id="rId6"/>
    <p:sldId id="268" r:id="rId7"/>
    <p:sldId id="265" r:id="rId8"/>
    <p:sldId id="258" r:id="rId9"/>
    <p:sldId id="270" r:id="rId10"/>
    <p:sldId id="272" r:id="rId11"/>
    <p:sldId id="269" r:id="rId12"/>
    <p:sldId id="259" r:id="rId13"/>
    <p:sldId id="271" r:id="rId14"/>
    <p:sldId id="273" r:id="rId15"/>
    <p:sldId id="278" r:id="rId16"/>
    <p:sldId id="274" r:id="rId17"/>
    <p:sldId id="261" r:id="rId18"/>
    <p:sldId id="262" r:id="rId19"/>
    <p:sldId id="276" r:id="rId20"/>
    <p:sldId id="263" r:id="rId21"/>
    <p:sldId id="26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3" autoAdjust="0"/>
    <p:restoredTop sz="92298" autoAdjust="0"/>
  </p:normalViewPr>
  <p:slideViewPr>
    <p:cSldViewPr snapToGrid="0">
      <p:cViewPr varScale="1">
        <p:scale>
          <a:sx n="103" d="100"/>
          <a:sy n="103" d="100"/>
        </p:scale>
        <p:origin x="324" y="108"/>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255490-F3EC-4464-B815-288EE6CB06A0}" type="datetimeFigureOut">
              <a:rPr lang="en-US" smtClean="0"/>
              <a:t>1/29/2025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C9B226-C9A0-4F2E-8FB6-1ABBD39453D5}" type="slidenum">
              <a:rPr lang="en-US" smtClean="0"/>
              <a:t>‹#›</a:t>
            </a:fld>
            <a:endParaRPr lang="en-US"/>
          </a:p>
        </p:txBody>
      </p:sp>
    </p:spTree>
    <p:extLst>
      <p:ext uri="{BB962C8B-B14F-4D97-AF65-F5344CB8AC3E}">
        <p14:creationId xmlns:p14="http://schemas.microsoft.com/office/powerpoint/2010/main" val="3924044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flow and model </a:t>
            </a:r>
            <a:r>
              <a:rPr lang="en-US" dirty="0" err="1"/>
              <a:t>architecturte</a:t>
            </a:r>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1</a:t>
            </a:fld>
            <a:endParaRPr lang="en-US"/>
          </a:p>
        </p:txBody>
      </p:sp>
    </p:spTree>
    <p:extLst>
      <p:ext uri="{BB962C8B-B14F-4D97-AF65-F5344CB8AC3E}">
        <p14:creationId xmlns:p14="http://schemas.microsoft.com/office/powerpoint/2010/main" val="36136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3</a:t>
            </a:fld>
            <a:endParaRPr lang="en-US"/>
          </a:p>
        </p:txBody>
      </p:sp>
    </p:spTree>
    <p:extLst>
      <p:ext uri="{BB962C8B-B14F-4D97-AF65-F5344CB8AC3E}">
        <p14:creationId xmlns:p14="http://schemas.microsoft.com/office/powerpoint/2010/main" val="2939035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effectLst/>
                <a:latin typeface="gg sans"/>
              </a:rPr>
              <a:t>DiGraph</a:t>
            </a:r>
            <a:r>
              <a:rPr lang="en-US" b="0" i="0" dirty="0">
                <a:effectLst/>
                <a:latin typeface="gg sans"/>
              </a:rPr>
              <a:t>—Directed graphs with self loops</a:t>
            </a:r>
            <a:br>
              <a:rPr lang="en-US" b="0" i="0" dirty="0">
                <a:effectLst/>
                <a:latin typeface="gg sans"/>
              </a:rPr>
            </a:br>
            <a:r>
              <a:rPr lang="en-US" b="0" i="0" dirty="0">
                <a:effectLst/>
                <a:latin typeface="gg sans"/>
              </a:rPr>
              <a:t>alias explaining later</a:t>
            </a:r>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10</a:t>
            </a:fld>
            <a:endParaRPr lang="en-US"/>
          </a:p>
        </p:txBody>
      </p:sp>
    </p:spTree>
    <p:extLst>
      <p:ext uri="{BB962C8B-B14F-4D97-AF65-F5344CB8AC3E}">
        <p14:creationId xmlns:p14="http://schemas.microsoft.com/office/powerpoint/2010/main" val="2466024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Sg=1, target word to other words</a:t>
            </a:r>
          </a:p>
          <a:p>
            <a:r>
              <a:rPr lang="en-US" dirty="0"/>
              <a:t>	it guesses the context of the surrounding words</a:t>
            </a:r>
          </a:p>
          <a:p>
            <a:endParaRPr lang="en-US" dirty="0"/>
          </a:p>
          <a:p>
            <a:r>
              <a:rPr lang="en-US" dirty="0"/>
              <a:t>SG=0, it guesses the context of the word based on its surrounding</a:t>
            </a:r>
          </a:p>
          <a:p>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14</a:t>
            </a:fld>
            <a:endParaRPr lang="en-US"/>
          </a:p>
        </p:txBody>
      </p:sp>
    </p:spTree>
    <p:extLst>
      <p:ext uri="{BB962C8B-B14F-4D97-AF65-F5344CB8AC3E}">
        <p14:creationId xmlns:p14="http://schemas.microsoft.com/office/powerpoint/2010/main" val="2221071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F-measure: 2 / ( (1 / Precision) + (1 / Recall)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P = </a:t>
            </a:r>
            <a:r>
              <a:rPr lang="en-US" sz="1200" dirty="0" err="1">
                <a:solidFill>
                  <a:srgbClr val="990000"/>
                </a:solidFill>
                <a:latin typeface="Times New Roman" panose="02020603050405020304" pitchFamily="18" charset="0"/>
                <a:cs typeface="Times New Roman" panose="02020603050405020304" pitchFamily="18" charset="0"/>
              </a:rPr>
              <a:t>tp</a:t>
            </a:r>
            <a:r>
              <a:rPr lang="en-US" sz="1200" dirty="0">
                <a:solidFill>
                  <a:srgbClr val="990000"/>
                </a:solidFill>
                <a:latin typeface="Times New Roman" panose="02020603050405020304" pitchFamily="18" charset="0"/>
                <a:cs typeface="Times New Roman" panose="02020603050405020304" pitchFamily="18" charset="0"/>
              </a:rPr>
              <a:t> / (</a:t>
            </a:r>
            <a:r>
              <a:rPr lang="en-US" sz="1200" dirty="0" err="1">
                <a:solidFill>
                  <a:srgbClr val="990000"/>
                </a:solidFill>
                <a:latin typeface="Times New Roman" panose="02020603050405020304" pitchFamily="18" charset="0"/>
                <a:cs typeface="Times New Roman" panose="02020603050405020304" pitchFamily="18" charset="0"/>
              </a:rPr>
              <a:t>tp+fp</a:t>
            </a:r>
            <a:r>
              <a:rPr lang="en-US" sz="1200" dirty="0">
                <a:solidFill>
                  <a:srgbClr val="990000"/>
                </a:solidFill>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R = </a:t>
            </a:r>
            <a:r>
              <a:rPr lang="en-US" sz="1200" dirty="0" err="1">
                <a:solidFill>
                  <a:srgbClr val="990000"/>
                </a:solidFill>
                <a:latin typeface="Times New Roman" panose="02020603050405020304" pitchFamily="18" charset="0"/>
                <a:cs typeface="Times New Roman" panose="02020603050405020304" pitchFamily="18" charset="0"/>
              </a:rPr>
              <a:t>tp</a:t>
            </a:r>
            <a:r>
              <a:rPr lang="en-US" sz="1200" dirty="0">
                <a:solidFill>
                  <a:srgbClr val="990000"/>
                </a:solidFill>
                <a:latin typeface="Times New Roman" panose="02020603050405020304" pitchFamily="18" charset="0"/>
                <a:cs typeface="Times New Roman" panose="02020603050405020304" pitchFamily="18" charset="0"/>
              </a:rPr>
              <a:t> / (</a:t>
            </a:r>
            <a:r>
              <a:rPr lang="en-US" sz="1200" dirty="0" err="1">
                <a:solidFill>
                  <a:srgbClr val="990000"/>
                </a:solidFill>
                <a:latin typeface="Times New Roman" panose="02020603050405020304" pitchFamily="18" charset="0"/>
                <a:cs typeface="Times New Roman" panose="02020603050405020304" pitchFamily="18" charset="0"/>
              </a:rPr>
              <a:t>tp+fn</a:t>
            </a:r>
            <a:r>
              <a:rPr lang="en-US" sz="1200" dirty="0">
                <a:solidFill>
                  <a:srgbClr val="990000"/>
                </a:solidFill>
                <a:latin typeface="Times New Roman" panose="02020603050405020304" pitchFamily="18"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18</a:t>
            </a:fld>
            <a:endParaRPr lang="en-US"/>
          </a:p>
        </p:txBody>
      </p:sp>
    </p:spTree>
    <p:extLst>
      <p:ext uri="{BB962C8B-B14F-4D97-AF65-F5344CB8AC3E}">
        <p14:creationId xmlns:p14="http://schemas.microsoft.com/office/powerpoint/2010/main" val="1371097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4A766-0DC5-9411-8B70-0785C89D8C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D5B98E-FED3-8C5D-F332-D5770E3BFF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695CD0-9D6F-014B-3639-022BBF42061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F-measure: 2 / ( (1 / Precision) + (1 / Recall)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P = </a:t>
            </a:r>
            <a:r>
              <a:rPr lang="en-US" sz="1200" dirty="0" err="1">
                <a:solidFill>
                  <a:srgbClr val="990000"/>
                </a:solidFill>
                <a:latin typeface="Times New Roman" panose="02020603050405020304" pitchFamily="18" charset="0"/>
                <a:cs typeface="Times New Roman" panose="02020603050405020304" pitchFamily="18" charset="0"/>
              </a:rPr>
              <a:t>tp</a:t>
            </a:r>
            <a:r>
              <a:rPr lang="en-US" sz="1200" dirty="0">
                <a:solidFill>
                  <a:srgbClr val="990000"/>
                </a:solidFill>
                <a:latin typeface="Times New Roman" panose="02020603050405020304" pitchFamily="18" charset="0"/>
                <a:cs typeface="Times New Roman" panose="02020603050405020304" pitchFamily="18" charset="0"/>
              </a:rPr>
              <a:t> / (</a:t>
            </a:r>
            <a:r>
              <a:rPr lang="en-US" sz="1200" dirty="0" err="1">
                <a:solidFill>
                  <a:srgbClr val="990000"/>
                </a:solidFill>
                <a:latin typeface="Times New Roman" panose="02020603050405020304" pitchFamily="18" charset="0"/>
                <a:cs typeface="Times New Roman" panose="02020603050405020304" pitchFamily="18" charset="0"/>
              </a:rPr>
              <a:t>tp+fp</a:t>
            </a:r>
            <a:r>
              <a:rPr lang="en-US" sz="1200" dirty="0">
                <a:solidFill>
                  <a:srgbClr val="990000"/>
                </a:solidFill>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R = </a:t>
            </a:r>
            <a:r>
              <a:rPr lang="en-US" sz="1200" dirty="0" err="1">
                <a:solidFill>
                  <a:srgbClr val="990000"/>
                </a:solidFill>
                <a:latin typeface="Times New Roman" panose="02020603050405020304" pitchFamily="18" charset="0"/>
                <a:cs typeface="Times New Roman" panose="02020603050405020304" pitchFamily="18" charset="0"/>
              </a:rPr>
              <a:t>tp</a:t>
            </a:r>
            <a:r>
              <a:rPr lang="en-US" sz="1200" dirty="0">
                <a:solidFill>
                  <a:srgbClr val="990000"/>
                </a:solidFill>
                <a:latin typeface="Times New Roman" panose="02020603050405020304" pitchFamily="18" charset="0"/>
                <a:cs typeface="Times New Roman" panose="02020603050405020304" pitchFamily="18" charset="0"/>
              </a:rPr>
              <a:t> / (</a:t>
            </a:r>
            <a:r>
              <a:rPr lang="en-US" sz="1200" dirty="0" err="1">
                <a:solidFill>
                  <a:srgbClr val="990000"/>
                </a:solidFill>
                <a:latin typeface="Times New Roman" panose="02020603050405020304" pitchFamily="18" charset="0"/>
                <a:cs typeface="Times New Roman" panose="02020603050405020304" pitchFamily="18" charset="0"/>
              </a:rPr>
              <a:t>tp+fn</a:t>
            </a:r>
            <a:r>
              <a:rPr lang="en-US" sz="1200" dirty="0">
                <a:solidFill>
                  <a:srgbClr val="990000"/>
                </a:solidFill>
                <a:latin typeface="Times New Roman" panose="02020603050405020304" pitchFamily="18" charset="0"/>
                <a:cs typeface="Times New Roman" panose="02020603050405020304" pitchFamily="18" charset="0"/>
              </a:rPr>
              <a:t>)</a:t>
            </a:r>
          </a:p>
          <a:p>
            <a:endParaRPr lang="en-US" dirty="0"/>
          </a:p>
        </p:txBody>
      </p:sp>
      <p:sp>
        <p:nvSpPr>
          <p:cNvPr id="4" name="Slide Number Placeholder 3">
            <a:extLst>
              <a:ext uri="{FF2B5EF4-FFF2-40B4-BE49-F238E27FC236}">
                <a16:creationId xmlns:a16="http://schemas.microsoft.com/office/drawing/2014/main" id="{E2A4C97E-9D12-C70F-9ABB-C657DA269436}"/>
              </a:ext>
            </a:extLst>
          </p:cNvPr>
          <p:cNvSpPr>
            <a:spLocks noGrp="1"/>
          </p:cNvSpPr>
          <p:nvPr>
            <p:ph type="sldNum" sz="quarter" idx="5"/>
          </p:nvPr>
        </p:nvSpPr>
        <p:spPr/>
        <p:txBody>
          <a:bodyPr/>
          <a:lstStyle/>
          <a:p>
            <a:fld id="{AFC9B226-C9A0-4F2E-8FB6-1ABBD39453D5}" type="slidenum">
              <a:rPr lang="en-US" smtClean="0"/>
              <a:t>19</a:t>
            </a:fld>
            <a:endParaRPr lang="en-US"/>
          </a:p>
        </p:txBody>
      </p:sp>
    </p:spTree>
    <p:extLst>
      <p:ext uri="{BB962C8B-B14F-4D97-AF65-F5344CB8AC3E}">
        <p14:creationId xmlns:p14="http://schemas.microsoft.com/office/powerpoint/2010/main" val="2672321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AFC9B226-C9A0-4F2E-8FB6-1ABBD39453D5}" type="slidenum">
              <a:rPr lang="en-US" smtClean="0"/>
              <a:t>21</a:t>
            </a:fld>
            <a:endParaRPr lang="en-US"/>
          </a:p>
        </p:txBody>
      </p:sp>
    </p:spTree>
    <p:extLst>
      <p:ext uri="{BB962C8B-B14F-4D97-AF65-F5344CB8AC3E}">
        <p14:creationId xmlns:p14="http://schemas.microsoft.com/office/powerpoint/2010/main" val="3322153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E62CD-E0AA-54E0-98CA-99583534E6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91B180-3962-B770-06CD-ED12F81D99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13EE62-1954-4DFF-EAF2-21E5E61D2D10}"/>
              </a:ext>
            </a:extLst>
          </p:cNvPr>
          <p:cNvSpPr>
            <a:spLocks noGrp="1"/>
          </p:cNvSpPr>
          <p:nvPr>
            <p:ph type="dt" sz="half" idx="10"/>
          </p:nvPr>
        </p:nvSpPr>
        <p:spPr/>
        <p:txBody>
          <a:bodyPr/>
          <a:lstStyle/>
          <a:p>
            <a:fld id="{6FC2E1BB-ABA2-49E9-A8D9-545C2DE0A0F4}" type="datetimeFigureOut">
              <a:rPr lang="en-US" smtClean="0"/>
              <a:t>1/29/2025</a:t>
            </a:fld>
            <a:endParaRPr lang="en-US"/>
          </a:p>
        </p:txBody>
      </p:sp>
      <p:sp>
        <p:nvSpPr>
          <p:cNvPr id="5" name="Footer Placeholder 4">
            <a:extLst>
              <a:ext uri="{FF2B5EF4-FFF2-40B4-BE49-F238E27FC236}">
                <a16:creationId xmlns:a16="http://schemas.microsoft.com/office/drawing/2014/main" id="{3CFFE490-1DD4-6FB6-D314-0933DAF3B0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BD8BF4-AF09-960E-F544-5ACBE8C97257}"/>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903313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74BD-4C53-AE3C-3E52-471573E581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12EA08-6B92-32DA-85C3-B824FD6501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3F6E9B-B843-C471-2CDD-58F0AB5AB24D}"/>
              </a:ext>
            </a:extLst>
          </p:cNvPr>
          <p:cNvSpPr>
            <a:spLocks noGrp="1"/>
          </p:cNvSpPr>
          <p:nvPr>
            <p:ph type="dt" sz="half" idx="10"/>
          </p:nvPr>
        </p:nvSpPr>
        <p:spPr/>
        <p:txBody>
          <a:bodyPr/>
          <a:lstStyle/>
          <a:p>
            <a:fld id="{6FC2E1BB-ABA2-49E9-A8D9-545C2DE0A0F4}" type="datetimeFigureOut">
              <a:rPr lang="en-US" smtClean="0"/>
              <a:t>1/29/2025</a:t>
            </a:fld>
            <a:endParaRPr lang="en-US"/>
          </a:p>
        </p:txBody>
      </p:sp>
      <p:sp>
        <p:nvSpPr>
          <p:cNvPr id="5" name="Footer Placeholder 4">
            <a:extLst>
              <a:ext uri="{FF2B5EF4-FFF2-40B4-BE49-F238E27FC236}">
                <a16:creationId xmlns:a16="http://schemas.microsoft.com/office/drawing/2014/main" id="{4FF07ED1-CA95-8544-BEC8-42D1FFBF2B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FEFB0C-9F62-B0A4-04E3-2CB4F43D9FCF}"/>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656049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DADF6D-A6A7-3ADD-78D0-9246096D88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3A9CCB-A85E-57F0-ED84-3C96F6F623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B884AE-C305-8EFB-15DF-0843B4A8D73F}"/>
              </a:ext>
            </a:extLst>
          </p:cNvPr>
          <p:cNvSpPr>
            <a:spLocks noGrp="1"/>
          </p:cNvSpPr>
          <p:nvPr>
            <p:ph type="dt" sz="half" idx="10"/>
          </p:nvPr>
        </p:nvSpPr>
        <p:spPr/>
        <p:txBody>
          <a:bodyPr/>
          <a:lstStyle/>
          <a:p>
            <a:fld id="{6FC2E1BB-ABA2-49E9-A8D9-545C2DE0A0F4}" type="datetimeFigureOut">
              <a:rPr lang="en-US" smtClean="0"/>
              <a:t>1/29/2025</a:t>
            </a:fld>
            <a:endParaRPr lang="en-US"/>
          </a:p>
        </p:txBody>
      </p:sp>
      <p:sp>
        <p:nvSpPr>
          <p:cNvPr id="5" name="Footer Placeholder 4">
            <a:extLst>
              <a:ext uri="{FF2B5EF4-FFF2-40B4-BE49-F238E27FC236}">
                <a16:creationId xmlns:a16="http://schemas.microsoft.com/office/drawing/2014/main" id="{B39D500E-A662-6E8C-3CE2-855BD0F0D0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58831C-35BB-E585-4232-9B74285B5F94}"/>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1284853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EF9C4-5708-5062-3523-26733A84BE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58E723-E95A-B93E-89BC-379CD94EA1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7964A1-20C3-9691-5965-EE73F832146E}"/>
              </a:ext>
            </a:extLst>
          </p:cNvPr>
          <p:cNvSpPr>
            <a:spLocks noGrp="1"/>
          </p:cNvSpPr>
          <p:nvPr>
            <p:ph type="dt" sz="half" idx="10"/>
          </p:nvPr>
        </p:nvSpPr>
        <p:spPr/>
        <p:txBody>
          <a:bodyPr/>
          <a:lstStyle/>
          <a:p>
            <a:fld id="{6FC2E1BB-ABA2-49E9-A8D9-545C2DE0A0F4}" type="datetimeFigureOut">
              <a:rPr lang="en-US" smtClean="0"/>
              <a:t>1/29/2025</a:t>
            </a:fld>
            <a:endParaRPr lang="en-US"/>
          </a:p>
        </p:txBody>
      </p:sp>
      <p:sp>
        <p:nvSpPr>
          <p:cNvPr id="5" name="Footer Placeholder 4">
            <a:extLst>
              <a:ext uri="{FF2B5EF4-FFF2-40B4-BE49-F238E27FC236}">
                <a16:creationId xmlns:a16="http://schemas.microsoft.com/office/drawing/2014/main" id="{B0084304-6EEE-1C8E-DFDF-3AF085371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6BDED2-61C4-43E9-3276-7B3194F3D1AB}"/>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341456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5453D-8989-74F3-DC28-362FBC74B0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35BBF6-5B2D-79C6-342E-F39C701AE5E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D22646-E4E7-FAFA-ECF5-FCA56BC8FA58}"/>
              </a:ext>
            </a:extLst>
          </p:cNvPr>
          <p:cNvSpPr>
            <a:spLocks noGrp="1"/>
          </p:cNvSpPr>
          <p:nvPr>
            <p:ph type="dt" sz="half" idx="10"/>
          </p:nvPr>
        </p:nvSpPr>
        <p:spPr/>
        <p:txBody>
          <a:bodyPr/>
          <a:lstStyle/>
          <a:p>
            <a:fld id="{6FC2E1BB-ABA2-49E9-A8D9-545C2DE0A0F4}" type="datetimeFigureOut">
              <a:rPr lang="en-US" smtClean="0"/>
              <a:t>1/29/2025</a:t>
            </a:fld>
            <a:endParaRPr lang="en-US"/>
          </a:p>
        </p:txBody>
      </p:sp>
      <p:sp>
        <p:nvSpPr>
          <p:cNvPr id="5" name="Footer Placeholder 4">
            <a:extLst>
              <a:ext uri="{FF2B5EF4-FFF2-40B4-BE49-F238E27FC236}">
                <a16:creationId xmlns:a16="http://schemas.microsoft.com/office/drawing/2014/main" id="{C6AFCF24-5B48-2C40-CF72-FC014059C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02FE5A-FF10-BF02-0C0B-423AC95DCD50}"/>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903696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C424E-D344-27E7-E222-4B1F9FD5BC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F966F1-E162-1D81-09B6-56A941B8EF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9A9BD5-CEB3-CA9B-82FE-21D8DE0429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50C65F-24EE-8236-E863-955B37968CD3}"/>
              </a:ext>
            </a:extLst>
          </p:cNvPr>
          <p:cNvSpPr>
            <a:spLocks noGrp="1"/>
          </p:cNvSpPr>
          <p:nvPr>
            <p:ph type="dt" sz="half" idx="10"/>
          </p:nvPr>
        </p:nvSpPr>
        <p:spPr/>
        <p:txBody>
          <a:bodyPr/>
          <a:lstStyle/>
          <a:p>
            <a:fld id="{6FC2E1BB-ABA2-49E9-A8D9-545C2DE0A0F4}" type="datetimeFigureOut">
              <a:rPr lang="en-US" smtClean="0"/>
              <a:t>1/29/2025</a:t>
            </a:fld>
            <a:endParaRPr lang="en-US"/>
          </a:p>
        </p:txBody>
      </p:sp>
      <p:sp>
        <p:nvSpPr>
          <p:cNvPr id="6" name="Footer Placeholder 5">
            <a:extLst>
              <a:ext uri="{FF2B5EF4-FFF2-40B4-BE49-F238E27FC236}">
                <a16:creationId xmlns:a16="http://schemas.microsoft.com/office/drawing/2014/main" id="{DA7F5A15-B488-2C59-9286-C1991EA0CB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49D0E-1BE4-2A85-05E8-CBBC49F52280}"/>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1601790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CF24-2A7D-D487-84BF-4594D61614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875F8D-76D0-2C52-0747-9729D655F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642210-6EC6-2BEF-0C29-90597BB886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7A8D9E-4FB4-E3D5-7B78-AA6243D63D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ECFEB9-AFE1-7FFC-F62E-5AC172C9E9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39DBF5-2A84-40DE-863C-43D5CB7D305D}"/>
              </a:ext>
            </a:extLst>
          </p:cNvPr>
          <p:cNvSpPr>
            <a:spLocks noGrp="1"/>
          </p:cNvSpPr>
          <p:nvPr>
            <p:ph type="dt" sz="half" idx="10"/>
          </p:nvPr>
        </p:nvSpPr>
        <p:spPr/>
        <p:txBody>
          <a:bodyPr/>
          <a:lstStyle/>
          <a:p>
            <a:fld id="{6FC2E1BB-ABA2-49E9-A8D9-545C2DE0A0F4}" type="datetimeFigureOut">
              <a:rPr lang="en-US" smtClean="0"/>
              <a:t>1/29/2025</a:t>
            </a:fld>
            <a:endParaRPr lang="en-US"/>
          </a:p>
        </p:txBody>
      </p:sp>
      <p:sp>
        <p:nvSpPr>
          <p:cNvPr id="8" name="Footer Placeholder 7">
            <a:extLst>
              <a:ext uri="{FF2B5EF4-FFF2-40B4-BE49-F238E27FC236}">
                <a16:creationId xmlns:a16="http://schemas.microsoft.com/office/drawing/2014/main" id="{C338FCDE-5782-9459-6BB1-97C6BE39BF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999E4C-0B22-8A39-EB68-37AE714079BA}"/>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3399697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EB53B-C6D4-0388-0D7C-D224E709A1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E87A30-46D4-F808-EEB6-21A2FE9CADCB}"/>
              </a:ext>
            </a:extLst>
          </p:cNvPr>
          <p:cNvSpPr>
            <a:spLocks noGrp="1"/>
          </p:cNvSpPr>
          <p:nvPr>
            <p:ph type="dt" sz="half" idx="10"/>
          </p:nvPr>
        </p:nvSpPr>
        <p:spPr/>
        <p:txBody>
          <a:bodyPr/>
          <a:lstStyle/>
          <a:p>
            <a:fld id="{6FC2E1BB-ABA2-49E9-A8D9-545C2DE0A0F4}" type="datetimeFigureOut">
              <a:rPr lang="en-US" smtClean="0"/>
              <a:t>1/29/2025</a:t>
            </a:fld>
            <a:endParaRPr lang="en-US"/>
          </a:p>
        </p:txBody>
      </p:sp>
      <p:sp>
        <p:nvSpPr>
          <p:cNvPr id="4" name="Footer Placeholder 3">
            <a:extLst>
              <a:ext uri="{FF2B5EF4-FFF2-40B4-BE49-F238E27FC236}">
                <a16:creationId xmlns:a16="http://schemas.microsoft.com/office/drawing/2014/main" id="{4BC625C2-888F-FAD4-0C07-B1197C1C7A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72A87B-DB29-D0B6-E763-32E94AA7D429}"/>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547626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BCB164-D65B-22D6-3CD7-3C55C900E84B}"/>
              </a:ext>
            </a:extLst>
          </p:cNvPr>
          <p:cNvSpPr>
            <a:spLocks noGrp="1"/>
          </p:cNvSpPr>
          <p:nvPr>
            <p:ph type="dt" sz="half" idx="10"/>
          </p:nvPr>
        </p:nvSpPr>
        <p:spPr/>
        <p:txBody>
          <a:bodyPr/>
          <a:lstStyle/>
          <a:p>
            <a:fld id="{6FC2E1BB-ABA2-49E9-A8D9-545C2DE0A0F4}" type="datetimeFigureOut">
              <a:rPr lang="en-US" smtClean="0"/>
              <a:t>1/29/2025</a:t>
            </a:fld>
            <a:endParaRPr lang="en-US"/>
          </a:p>
        </p:txBody>
      </p:sp>
      <p:sp>
        <p:nvSpPr>
          <p:cNvPr id="3" name="Footer Placeholder 2">
            <a:extLst>
              <a:ext uri="{FF2B5EF4-FFF2-40B4-BE49-F238E27FC236}">
                <a16:creationId xmlns:a16="http://schemas.microsoft.com/office/drawing/2014/main" id="{B3CEF5B2-4B8C-3B3D-9085-02AC897A6F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7D2B32-41D0-5FA1-B558-45211F2704F6}"/>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388440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FC530-AE2D-23CB-6E17-0970CE366A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23681D-CA81-917D-637D-DC8196CFCA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2D113C-AB58-4453-E79A-AE6BA3D6D0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FBD272-0B49-3945-426B-B3E099AB946A}"/>
              </a:ext>
            </a:extLst>
          </p:cNvPr>
          <p:cNvSpPr>
            <a:spLocks noGrp="1"/>
          </p:cNvSpPr>
          <p:nvPr>
            <p:ph type="dt" sz="half" idx="10"/>
          </p:nvPr>
        </p:nvSpPr>
        <p:spPr/>
        <p:txBody>
          <a:bodyPr/>
          <a:lstStyle/>
          <a:p>
            <a:fld id="{6FC2E1BB-ABA2-49E9-A8D9-545C2DE0A0F4}" type="datetimeFigureOut">
              <a:rPr lang="en-US" smtClean="0"/>
              <a:t>1/29/2025</a:t>
            </a:fld>
            <a:endParaRPr lang="en-US"/>
          </a:p>
        </p:txBody>
      </p:sp>
      <p:sp>
        <p:nvSpPr>
          <p:cNvPr id="6" name="Footer Placeholder 5">
            <a:extLst>
              <a:ext uri="{FF2B5EF4-FFF2-40B4-BE49-F238E27FC236}">
                <a16:creationId xmlns:a16="http://schemas.microsoft.com/office/drawing/2014/main" id="{BCB3A28A-8DC0-18E3-EB5F-A7339C2730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EE10CC-1AF3-DB0B-647A-9E6DD375C8CE}"/>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729281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1C8E9-DA1E-1C99-DB81-086143B0DD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6782D0-D563-ACA2-418B-73E8C49928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A27DFF-6B36-D264-2530-278ABB6D1E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D0C13A-8C1E-A171-BA64-FF952BA7DF4C}"/>
              </a:ext>
            </a:extLst>
          </p:cNvPr>
          <p:cNvSpPr>
            <a:spLocks noGrp="1"/>
          </p:cNvSpPr>
          <p:nvPr>
            <p:ph type="dt" sz="half" idx="10"/>
          </p:nvPr>
        </p:nvSpPr>
        <p:spPr/>
        <p:txBody>
          <a:bodyPr/>
          <a:lstStyle/>
          <a:p>
            <a:fld id="{6FC2E1BB-ABA2-49E9-A8D9-545C2DE0A0F4}" type="datetimeFigureOut">
              <a:rPr lang="en-US" smtClean="0"/>
              <a:t>1/29/2025</a:t>
            </a:fld>
            <a:endParaRPr lang="en-US"/>
          </a:p>
        </p:txBody>
      </p:sp>
      <p:sp>
        <p:nvSpPr>
          <p:cNvPr id="6" name="Footer Placeholder 5">
            <a:extLst>
              <a:ext uri="{FF2B5EF4-FFF2-40B4-BE49-F238E27FC236}">
                <a16:creationId xmlns:a16="http://schemas.microsoft.com/office/drawing/2014/main" id="{B984D1DF-B385-89B8-BAED-6317DEB7E0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8971AF-4E06-A618-EFE6-A314574051FA}"/>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1459915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20000"/>
                <a:lumOff val="80000"/>
              </a:schemeClr>
            </a:gs>
            <a:gs pos="96000">
              <a:schemeClr val="accent1">
                <a:lumMod val="40000"/>
                <a:lumOff val="60000"/>
              </a:schemeClr>
            </a:gs>
            <a:gs pos="100000">
              <a:schemeClr val="accent1">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588D10-3FAF-65EB-8EFD-31A5C9297E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ADD8D6-92DB-8D76-2627-BFEF600ADE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6A1CE6-1A80-1AA9-BE87-5085A75C5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FC2E1BB-ABA2-49E9-A8D9-545C2DE0A0F4}" type="datetimeFigureOut">
              <a:rPr lang="en-US" smtClean="0"/>
              <a:t>1/29/2025</a:t>
            </a:fld>
            <a:endParaRPr lang="en-US"/>
          </a:p>
        </p:txBody>
      </p:sp>
      <p:sp>
        <p:nvSpPr>
          <p:cNvPr id="5" name="Footer Placeholder 4">
            <a:extLst>
              <a:ext uri="{FF2B5EF4-FFF2-40B4-BE49-F238E27FC236}">
                <a16:creationId xmlns:a16="http://schemas.microsoft.com/office/drawing/2014/main" id="{6B3D6647-4C18-0CF1-F37B-10C2C4160D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DBA02D0-C33A-467E-DD43-2083FFC301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0981F1D-F167-4B52-8344-53DB506BF79B}" type="slidenum">
              <a:rPr lang="en-US" smtClean="0"/>
              <a:t>‹#›</a:t>
            </a:fld>
            <a:endParaRPr lang="en-US"/>
          </a:p>
        </p:txBody>
      </p:sp>
    </p:spTree>
    <p:extLst>
      <p:ext uri="{BB962C8B-B14F-4D97-AF65-F5344CB8AC3E}">
        <p14:creationId xmlns:p14="http://schemas.microsoft.com/office/powerpoint/2010/main" val="3227954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dedekinds/Graph-Embeddi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hyperlink" Target="https://leshem-ido.medium.com/skip-gram-word2vec-algorithm-explained-85cd67a45ffa" TargetMode="External"/><Relationship Id="rId4" Type="http://schemas.openxmlformats.org/officeDocument/2006/relationships/hyperlink" Target="https://medium.com/@tejpal.abhyuday/deep-walk-and-node2vec-graph-embeddings-faf02d369442"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AF4D-8A3C-7795-303A-69F518109F98}"/>
              </a:ext>
            </a:extLst>
          </p:cNvPr>
          <p:cNvSpPr>
            <a:spLocks noGrp="1"/>
          </p:cNvSpPr>
          <p:nvPr>
            <p:ph type="ctrTitle"/>
          </p:nvPr>
        </p:nvSpPr>
        <p:spPr>
          <a:xfrm>
            <a:off x="1524000" y="1122362"/>
            <a:ext cx="9144000" cy="1526569"/>
          </a:xfrm>
        </p:spPr>
        <p:txBody>
          <a:bodyPr/>
          <a:lstStyle/>
          <a:p>
            <a:r>
              <a:rPr lang="en-US" dirty="0"/>
              <a:t>Graph Embedding</a:t>
            </a:r>
          </a:p>
        </p:txBody>
      </p:sp>
      <p:sp>
        <p:nvSpPr>
          <p:cNvPr id="3" name="Subtitle 2">
            <a:extLst>
              <a:ext uri="{FF2B5EF4-FFF2-40B4-BE49-F238E27FC236}">
                <a16:creationId xmlns:a16="http://schemas.microsoft.com/office/drawing/2014/main" id="{85A180D0-D82F-5288-A770-CC55DF8DFBD6}"/>
              </a:ext>
            </a:extLst>
          </p:cNvPr>
          <p:cNvSpPr>
            <a:spLocks noGrp="1"/>
          </p:cNvSpPr>
          <p:nvPr>
            <p:ph type="subTitle" idx="1"/>
          </p:nvPr>
        </p:nvSpPr>
        <p:spPr>
          <a:xfrm>
            <a:off x="1524000" y="3168405"/>
            <a:ext cx="9144000" cy="2779722"/>
          </a:xfrm>
        </p:spPr>
        <p:txBody>
          <a:bodyPr/>
          <a:lstStyle/>
          <a:p>
            <a:pPr algn="l"/>
            <a:r>
              <a:rPr lang="en-US" dirty="0"/>
              <a:t>		         </a:t>
            </a:r>
            <a:r>
              <a:rPr lang="en-US" u="sng" dirty="0"/>
              <a:t>Name</a:t>
            </a:r>
            <a:r>
              <a:rPr lang="en-US" dirty="0"/>
              <a:t>                               </a:t>
            </a:r>
            <a:r>
              <a:rPr lang="en-US" u="sng" dirty="0"/>
              <a:t>ID</a:t>
            </a:r>
          </a:p>
          <a:p>
            <a:r>
              <a:rPr lang="en-US" dirty="0"/>
              <a:t>Shahar Berenson 	208608414</a:t>
            </a:r>
          </a:p>
          <a:p>
            <a:r>
              <a:rPr lang="en-US" dirty="0"/>
              <a:t>Shlomi Fridman 	318187002</a:t>
            </a:r>
          </a:p>
          <a:p>
            <a:r>
              <a:rPr lang="en-US" dirty="0"/>
              <a:t>Omer Goldstein 	205906258</a:t>
            </a:r>
          </a:p>
        </p:txBody>
      </p:sp>
    </p:spTree>
    <p:extLst>
      <p:ext uri="{BB962C8B-B14F-4D97-AF65-F5344CB8AC3E}">
        <p14:creationId xmlns:p14="http://schemas.microsoft.com/office/powerpoint/2010/main" val="1322569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71001-9FD1-6359-0B20-3162E185E1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865DF6-9E9A-D57B-BEE0-EB25F854ADB0}"/>
              </a:ext>
            </a:extLst>
          </p:cNvPr>
          <p:cNvSpPr>
            <a:spLocks noGrp="1"/>
          </p:cNvSpPr>
          <p:nvPr>
            <p:ph type="title"/>
          </p:nvPr>
        </p:nvSpPr>
        <p:spPr>
          <a:xfrm>
            <a:off x="182217" y="102111"/>
            <a:ext cx="9030005" cy="1325563"/>
          </a:xfrm>
        </p:spPr>
        <p:txBody>
          <a:bodyPr/>
          <a:lstStyle/>
          <a:p>
            <a:r>
              <a:rPr lang="en-US" dirty="0"/>
              <a:t>Prepare the dataset</a:t>
            </a:r>
          </a:p>
        </p:txBody>
      </p:sp>
      <p:sp>
        <p:nvSpPr>
          <p:cNvPr id="3" name="Content Placeholder 2">
            <a:extLst>
              <a:ext uri="{FF2B5EF4-FFF2-40B4-BE49-F238E27FC236}">
                <a16:creationId xmlns:a16="http://schemas.microsoft.com/office/drawing/2014/main" id="{CDFB5A22-1F47-7F82-4E12-EFDE04BE1A88}"/>
              </a:ext>
            </a:extLst>
          </p:cNvPr>
          <p:cNvSpPr>
            <a:spLocks noGrp="1"/>
          </p:cNvSpPr>
          <p:nvPr>
            <p:ph idx="1"/>
          </p:nvPr>
        </p:nvSpPr>
        <p:spPr>
          <a:xfrm>
            <a:off x="182217" y="1212701"/>
            <a:ext cx="8603974" cy="5382285"/>
          </a:xfrm>
        </p:spPr>
        <p:txBody>
          <a:bodyPr>
            <a:normAutofit/>
          </a:bodyPr>
          <a:lstStyle/>
          <a:p>
            <a:pPr marL="0" indent="0">
              <a:buNone/>
            </a:pPr>
            <a:r>
              <a:rPr lang="en-US" sz="2400" dirty="0"/>
              <a:t>The vertexes are loaded from the “</a:t>
            </a:r>
            <a:r>
              <a:rPr lang="en-US" sz="2400" dirty="0" err="1"/>
              <a:t>Cora.content</a:t>
            </a:r>
            <a:r>
              <a:rPr lang="en-US" sz="2400" dirty="0"/>
              <a:t>” file </a:t>
            </a:r>
          </a:p>
          <a:p>
            <a:pPr marL="0" indent="0">
              <a:buNone/>
            </a:pPr>
            <a:r>
              <a:rPr lang="en-US" sz="2400" dirty="0"/>
              <a:t>The edges are loaded from the file “</a:t>
            </a:r>
            <a:r>
              <a:rPr lang="en-US" sz="2400" dirty="0" err="1"/>
              <a:t>Cora.cites</a:t>
            </a:r>
            <a:r>
              <a:rPr lang="en-US" sz="2400" dirty="0"/>
              <a:t>” file</a:t>
            </a:r>
          </a:p>
          <a:p>
            <a:pPr marL="0" indent="0">
              <a:buNone/>
            </a:pPr>
            <a:r>
              <a:rPr lang="en-US" sz="2400" dirty="0"/>
              <a:t>Both are converted to a </a:t>
            </a:r>
            <a:r>
              <a:rPr lang="en-US" sz="2400" dirty="0" err="1"/>
              <a:t>diGraph</a:t>
            </a:r>
            <a:r>
              <a:rPr lang="en-US" sz="2400" dirty="0"/>
              <a:t> from the </a:t>
            </a:r>
            <a:r>
              <a:rPr lang="en-US" sz="2400" dirty="0" err="1"/>
              <a:t>networkxx</a:t>
            </a:r>
            <a:r>
              <a:rPr lang="en-US" sz="2400" dirty="0"/>
              <a:t> library</a:t>
            </a:r>
          </a:p>
          <a:p>
            <a:pPr marL="0" indent="0">
              <a:buNone/>
            </a:pPr>
            <a:r>
              <a:rPr lang="en-US" sz="2400" dirty="0"/>
              <a:t>Both vertexes and edges are given probability using the Alias method.</a:t>
            </a:r>
          </a:p>
          <a:p>
            <a:pPr marL="0" indent="0">
              <a:buNone/>
            </a:pPr>
            <a:endParaRPr lang="en-US" sz="2400" dirty="0"/>
          </a:p>
          <a:p>
            <a:pPr marL="0" indent="0">
              <a:buNone/>
            </a:pPr>
            <a:r>
              <a:rPr lang="en-US" sz="2400" dirty="0"/>
              <a:t>Alias method –</a:t>
            </a:r>
          </a:p>
          <a:p>
            <a:pPr marL="0" indent="0">
              <a:buNone/>
            </a:pPr>
            <a:r>
              <a:rPr lang="en-US" sz="2400" dirty="0"/>
              <a:t>Each vertex and edge is given a weight value in range of [0,1] based on its neighbors. </a:t>
            </a:r>
          </a:p>
        </p:txBody>
      </p:sp>
      <p:sp>
        <p:nvSpPr>
          <p:cNvPr id="4" name="Content Placeholder 2">
            <a:extLst>
              <a:ext uri="{FF2B5EF4-FFF2-40B4-BE49-F238E27FC236}">
                <a16:creationId xmlns:a16="http://schemas.microsoft.com/office/drawing/2014/main" id="{3933FFB7-C1F6-751F-8A85-5FBED969E8F2}"/>
              </a:ext>
            </a:extLst>
          </p:cNvPr>
          <p:cNvSpPr txBox="1">
            <a:spLocks/>
          </p:cNvSpPr>
          <p:nvPr/>
        </p:nvSpPr>
        <p:spPr>
          <a:xfrm>
            <a:off x="838198" y="5269424"/>
            <a:ext cx="11188485" cy="1325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6" name="תמונה 5"/>
          <p:cNvPicPr>
            <a:picLocks noChangeAspect="1"/>
          </p:cNvPicPr>
          <p:nvPr/>
        </p:nvPicPr>
        <p:blipFill>
          <a:blip r:embed="rId3"/>
          <a:stretch>
            <a:fillRect/>
          </a:stretch>
        </p:blipFill>
        <p:spPr>
          <a:xfrm>
            <a:off x="8670731" y="3789174"/>
            <a:ext cx="3471413" cy="2960500"/>
          </a:xfrm>
          <a:prstGeom prst="rect">
            <a:avLst/>
          </a:prstGeom>
        </p:spPr>
      </p:pic>
      <p:pic>
        <p:nvPicPr>
          <p:cNvPr id="7" name="תמונה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5428" y="106931"/>
            <a:ext cx="4251255" cy="2641485"/>
          </a:xfrm>
          <a:prstGeom prst="rect">
            <a:avLst/>
          </a:prstGeom>
        </p:spPr>
      </p:pic>
    </p:spTree>
    <p:extLst>
      <p:ext uri="{BB962C8B-B14F-4D97-AF65-F5344CB8AC3E}">
        <p14:creationId xmlns:p14="http://schemas.microsoft.com/office/powerpoint/2010/main" val="3641279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6F6D1-4960-2E28-653A-D04E67728294}"/>
              </a:ext>
            </a:extLst>
          </p:cNvPr>
          <p:cNvSpPr>
            <a:spLocks noGrp="1"/>
          </p:cNvSpPr>
          <p:nvPr>
            <p:ph type="title"/>
          </p:nvPr>
        </p:nvSpPr>
        <p:spPr/>
        <p:txBody>
          <a:bodyPr/>
          <a:lstStyle/>
          <a:p>
            <a:r>
              <a:rPr lang="en-US" dirty="0"/>
              <a:t>Models used</a:t>
            </a:r>
          </a:p>
        </p:txBody>
      </p:sp>
      <p:sp>
        <p:nvSpPr>
          <p:cNvPr id="3" name="Content Placeholder 2">
            <a:extLst>
              <a:ext uri="{FF2B5EF4-FFF2-40B4-BE49-F238E27FC236}">
                <a16:creationId xmlns:a16="http://schemas.microsoft.com/office/drawing/2014/main" id="{E7F1470A-6CB0-12C5-E177-0E444DC63823}"/>
              </a:ext>
            </a:extLst>
          </p:cNvPr>
          <p:cNvSpPr>
            <a:spLocks noGrp="1"/>
          </p:cNvSpPr>
          <p:nvPr>
            <p:ph idx="1"/>
          </p:nvPr>
        </p:nvSpPr>
        <p:spPr/>
        <p:txBody>
          <a:bodyPr/>
          <a:lstStyle/>
          <a:p>
            <a:r>
              <a:rPr lang="en-US" dirty="0"/>
              <a:t>DeepWalk</a:t>
            </a:r>
          </a:p>
          <a:p>
            <a:r>
              <a:rPr lang="en-US" dirty="0"/>
              <a:t>Node2Vec</a:t>
            </a:r>
          </a:p>
          <a:p>
            <a:pPr marL="457200" lvl="1" indent="0">
              <a:buNone/>
            </a:pPr>
            <a:endParaRPr lang="en-US" dirty="0"/>
          </a:p>
        </p:txBody>
      </p:sp>
      <p:pic>
        <p:nvPicPr>
          <p:cNvPr id="6" name="Picture 3">
            <a:extLst>
              <a:ext uri="{FF2B5EF4-FFF2-40B4-BE49-F238E27FC236}">
                <a16:creationId xmlns:a16="http://schemas.microsoft.com/office/drawing/2014/main" id="{8541B3C5-B383-C202-D2A9-49777A29A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2679" y="4117035"/>
            <a:ext cx="5172303" cy="2438371"/>
          </a:xfrm>
          <a:prstGeom prst="rect">
            <a:avLst/>
          </a:prstGeom>
        </p:spPr>
      </p:pic>
      <p:pic>
        <p:nvPicPr>
          <p:cNvPr id="7" name="Picture 2" descr="A flowchart of TopoDetect framework cycle.">
            <a:extLst>
              <a:ext uri="{FF2B5EF4-FFF2-40B4-BE49-F238E27FC236}">
                <a16:creationId xmlns:a16="http://schemas.microsoft.com/office/drawing/2014/main" id="{DC1E07DE-BDA6-9E09-90D0-F6F7154D91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0658" y="253207"/>
            <a:ext cx="5464324" cy="3645025"/>
          </a:xfrm>
          <a:prstGeom prst="rect">
            <a:avLst/>
          </a:prstGeom>
          <a:noFill/>
          <a:extLst>
            <a:ext uri="{909E8E84-426E-40DD-AFC4-6F175D3DCCD1}">
              <a14:hiddenFill xmlns:a14="http://schemas.microsoft.com/office/drawing/2010/main">
                <a:solidFill>
                  <a:srgbClr val="FFFFFF"/>
                </a:solidFill>
              </a14:hiddenFill>
            </a:ext>
          </a:extLst>
        </p:spPr>
      </p:pic>
      <p:pic>
        <p:nvPicPr>
          <p:cNvPr id="8" name="תמונה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008" y="3734602"/>
            <a:ext cx="4948779" cy="2820804"/>
          </a:xfrm>
          <a:prstGeom prst="rect">
            <a:avLst/>
          </a:prstGeom>
        </p:spPr>
      </p:pic>
    </p:spTree>
    <p:extLst>
      <p:ext uri="{BB962C8B-B14F-4D97-AF65-F5344CB8AC3E}">
        <p14:creationId xmlns:p14="http://schemas.microsoft.com/office/powerpoint/2010/main" val="4098665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75F505-CCB2-7311-8BD1-82603904A9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15EC01-E4E5-9133-4827-F1183CD31A8A}"/>
              </a:ext>
            </a:extLst>
          </p:cNvPr>
          <p:cNvSpPr>
            <a:spLocks noGrp="1"/>
          </p:cNvSpPr>
          <p:nvPr>
            <p:ph type="title"/>
          </p:nvPr>
        </p:nvSpPr>
        <p:spPr/>
        <p:txBody>
          <a:bodyPr/>
          <a:lstStyle/>
          <a:p>
            <a:r>
              <a:rPr lang="en-US" dirty="0"/>
              <a:t>DeepWalk Model</a:t>
            </a:r>
          </a:p>
        </p:txBody>
      </p:sp>
      <p:sp>
        <p:nvSpPr>
          <p:cNvPr id="6" name="Content Placeholder 2">
            <a:extLst>
              <a:ext uri="{FF2B5EF4-FFF2-40B4-BE49-F238E27FC236}">
                <a16:creationId xmlns:a16="http://schemas.microsoft.com/office/drawing/2014/main" id="{9546ECDE-31D7-135D-A2EC-E3D94E2C42F2}"/>
              </a:ext>
            </a:extLst>
          </p:cNvPr>
          <p:cNvSpPr txBox="1">
            <a:spLocks/>
          </p:cNvSpPr>
          <p:nvPr/>
        </p:nvSpPr>
        <p:spPr>
          <a:xfrm>
            <a:off x="276885" y="2238375"/>
            <a:ext cx="11823040" cy="425450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fontAlgn="base">
              <a:buNone/>
            </a:pPr>
            <a:r>
              <a:rPr lang="en-US" b="1" i="0" dirty="0">
                <a:solidFill>
                  <a:srgbClr val="000000"/>
                </a:solidFill>
                <a:effectLst/>
                <a:latin typeface="inherit"/>
              </a:rPr>
              <a:t>DeepWalk</a:t>
            </a:r>
            <a:r>
              <a:rPr lang="en-US" b="0" i="0" dirty="0">
                <a:solidFill>
                  <a:srgbClr val="000000"/>
                </a:solidFill>
                <a:effectLst/>
                <a:latin typeface="inherit"/>
              </a:rPr>
              <a:t> is a method for learning representations of nodes in a graph. The core idea behind it is to generate random walks within the graph, which are then used to learn representations of the nodes.</a:t>
            </a:r>
          </a:p>
          <a:p>
            <a:pPr marL="0" indent="0" algn="l" fontAlgn="base">
              <a:buNone/>
            </a:pPr>
            <a:br>
              <a:rPr lang="en-US" b="0" i="0" dirty="0">
                <a:effectLst/>
                <a:latin typeface="gg sans"/>
              </a:rPr>
            </a:br>
            <a:r>
              <a:rPr lang="en-US" b="0" i="0" dirty="0">
                <a:effectLst/>
                <a:latin typeface="gg sans"/>
              </a:rPr>
              <a:t>•Random Walks: DeepWalk generates a set of random walks starting from each node in the graph. A random walk is a sequence of nodes that begins at a particular node and moves to one of its neighbors at each step, revealing relationships between nearby nodes.</a:t>
            </a:r>
          </a:p>
          <a:p>
            <a:pPr marL="0" indent="0" algn="l" fontAlgn="base">
              <a:buNone/>
            </a:pPr>
            <a:endParaRPr lang="en-US" b="0" i="0" dirty="0">
              <a:effectLst/>
              <a:latin typeface="gg sans"/>
            </a:endParaRPr>
          </a:p>
          <a:p>
            <a:pPr marL="0" indent="0" algn="l" fontAlgn="base">
              <a:buNone/>
            </a:pPr>
            <a:r>
              <a:rPr lang="en-US" b="0" i="0" dirty="0">
                <a:effectLst/>
                <a:latin typeface="gg sans"/>
              </a:rPr>
              <a:t>•Word2Vec Algorithm: The random walks generated from the graph are treated as "sentences," and the nodes in the graph are treated as "words". The algorithm is applied to these random walks to learn a neural network. This network predicts the probability of a node appearing in a random walk given its neighbors in the graph.</a:t>
            </a:r>
          </a:p>
          <a:p>
            <a:pPr marL="0" indent="0" algn="l" fontAlgn="base">
              <a:buNone/>
            </a:pPr>
            <a:endParaRPr lang="en-US" b="0" i="0" dirty="0">
              <a:effectLst/>
              <a:latin typeface="gg sans"/>
            </a:endParaRPr>
          </a:p>
          <a:p>
            <a:pPr marL="0" indent="0" algn="l" fontAlgn="base">
              <a:buNone/>
            </a:pPr>
            <a:r>
              <a:rPr lang="en-US" b="0" i="0" dirty="0">
                <a:effectLst/>
                <a:latin typeface="gg sans"/>
              </a:rPr>
              <a:t>•Local Structure: DeepWalk is effective at capturing the local structure of a graph. This allows it to learn node embeddings that reflect the immediate relationships between nodes.</a:t>
            </a:r>
            <a:endParaRPr lang="en-US" b="0" i="0" dirty="0">
              <a:solidFill>
                <a:srgbClr val="000000"/>
              </a:solidFill>
              <a:effectLst/>
              <a:latin typeface="inherit"/>
            </a:endParaRPr>
          </a:p>
        </p:txBody>
      </p:sp>
      <p:pic>
        <p:nvPicPr>
          <p:cNvPr id="10" name="Picture 9" descr="A diagram of a number of circles&#10;&#10;Description automatically generated">
            <a:extLst>
              <a:ext uri="{FF2B5EF4-FFF2-40B4-BE49-F238E27FC236}">
                <a16:creationId xmlns:a16="http://schemas.microsoft.com/office/drawing/2014/main" id="{1A802AC9-CDC7-679D-14C2-DC15CF7EA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3043" y="118902"/>
            <a:ext cx="6746883" cy="1873251"/>
          </a:xfrm>
          <a:prstGeom prst="rect">
            <a:avLst/>
          </a:prstGeom>
        </p:spPr>
      </p:pic>
    </p:spTree>
    <p:extLst>
      <p:ext uri="{BB962C8B-B14F-4D97-AF65-F5344CB8AC3E}">
        <p14:creationId xmlns:p14="http://schemas.microsoft.com/office/powerpoint/2010/main" val="31138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97392-3213-63F9-7924-BD365813D73D}"/>
              </a:ext>
            </a:extLst>
          </p:cNvPr>
          <p:cNvSpPr>
            <a:spLocks noGrp="1"/>
          </p:cNvSpPr>
          <p:nvPr>
            <p:ph type="title"/>
          </p:nvPr>
        </p:nvSpPr>
        <p:spPr/>
        <p:txBody>
          <a:bodyPr/>
          <a:lstStyle/>
          <a:p>
            <a:r>
              <a:rPr lang="en-US" dirty="0"/>
              <a:t>Node2Vec</a:t>
            </a:r>
          </a:p>
        </p:txBody>
      </p:sp>
      <p:sp>
        <p:nvSpPr>
          <p:cNvPr id="3" name="Content Placeholder 2">
            <a:extLst>
              <a:ext uri="{FF2B5EF4-FFF2-40B4-BE49-F238E27FC236}">
                <a16:creationId xmlns:a16="http://schemas.microsoft.com/office/drawing/2014/main" id="{6F10ACF6-7BDE-1486-9569-7623BFC4298D}"/>
              </a:ext>
            </a:extLst>
          </p:cNvPr>
          <p:cNvSpPr>
            <a:spLocks noGrp="1"/>
          </p:cNvSpPr>
          <p:nvPr>
            <p:ph idx="1"/>
          </p:nvPr>
        </p:nvSpPr>
        <p:spPr>
          <a:xfrm>
            <a:off x="221438" y="1338395"/>
            <a:ext cx="8293264" cy="4898448"/>
          </a:xfrm>
        </p:spPr>
        <p:txBody>
          <a:bodyPr>
            <a:normAutofit fontScale="92500" lnSpcReduction="20000"/>
          </a:bodyPr>
          <a:lstStyle/>
          <a:p>
            <a:pPr marL="0" indent="0">
              <a:buNone/>
            </a:pPr>
            <a:endParaRPr lang="en-US" b="1" i="0" dirty="0">
              <a:effectLst/>
              <a:latin typeface="gg sans"/>
            </a:endParaRPr>
          </a:p>
          <a:p>
            <a:pPr marL="0" indent="0">
              <a:buNone/>
            </a:pPr>
            <a:r>
              <a:rPr lang="en-US" i="0" dirty="0">
                <a:effectLst/>
                <a:latin typeface="gg sans"/>
              </a:rPr>
              <a:t>DFS and BFS: </a:t>
            </a:r>
            <a:r>
              <a:rPr lang="en-US" b="1" i="0" dirty="0">
                <a:effectLst/>
                <a:latin typeface="gg sans"/>
              </a:rPr>
              <a:t>Node2Vec</a:t>
            </a:r>
            <a:r>
              <a:rPr lang="en-US" i="0" dirty="0">
                <a:effectLst/>
                <a:latin typeface="gg sans"/>
              </a:rPr>
              <a:t> combines DFS and BFS techniques to extract random walks. This combination is controlled by two parameters, P (return parameter) and Q (in-out parameter).</a:t>
            </a:r>
          </a:p>
          <a:p>
            <a:pPr marL="0" indent="0">
              <a:buNone/>
            </a:pPr>
            <a:endParaRPr lang="en-US" i="0" dirty="0">
              <a:effectLst/>
              <a:latin typeface="gg sans"/>
            </a:endParaRPr>
          </a:p>
          <a:p>
            <a:pPr marL="0" indent="0">
              <a:buNone/>
            </a:pPr>
            <a:r>
              <a:rPr lang="en-US" dirty="0">
                <a:latin typeface="gg sans"/>
              </a:rPr>
              <a:t>Key differences:</a:t>
            </a:r>
          </a:p>
          <a:p>
            <a:pPr marL="0" indent="0">
              <a:buNone/>
            </a:pPr>
            <a:r>
              <a:rPr lang="en-US" dirty="0">
                <a:latin typeface="gg sans"/>
              </a:rPr>
              <a:t>•DeepWalk uses simple random walks, while Node2Vec uses a more flexible approach with P and Q parameters to control the walk's behavior.</a:t>
            </a:r>
          </a:p>
          <a:p>
            <a:pPr marL="0" indent="0">
              <a:buNone/>
            </a:pPr>
            <a:endParaRPr lang="en-US" dirty="0">
              <a:latin typeface="gg sans"/>
            </a:endParaRPr>
          </a:p>
          <a:p>
            <a:pPr marL="0" indent="0">
              <a:buNone/>
            </a:pPr>
            <a:r>
              <a:rPr lang="en-US" dirty="0">
                <a:latin typeface="gg sans"/>
              </a:rPr>
              <a:t>•Node2Vec combines the advantages of BFS and DFS through its sampling strategy, giving it more control over the nature of the learned representations than DeepWalk.</a:t>
            </a:r>
          </a:p>
        </p:txBody>
      </p:sp>
      <p:sp>
        <p:nvSpPr>
          <p:cNvPr id="7" name="TextBox 6">
            <a:extLst>
              <a:ext uri="{FF2B5EF4-FFF2-40B4-BE49-F238E27FC236}">
                <a16:creationId xmlns:a16="http://schemas.microsoft.com/office/drawing/2014/main" id="{8E97C5BC-5016-AF19-A6AD-1C7CAF05D9D7}"/>
              </a:ext>
            </a:extLst>
          </p:cNvPr>
          <p:cNvSpPr txBox="1"/>
          <p:nvPr/>
        </p:nvSpPr>
        <p:spPr>
          <a:xfrm>
            <a:off x="8514702" y="3199666"/>
            <a:ext cx="3694546" cy="3293209"/>
          </a:xfrm>
          <a:prstGeom prst="rect">
            <a:avLst/>
          </a:prstGeom>
          <a:noFill/>
        </p:spPr>
        <p:txBody>
          <a:bodyPr wrap="square">
            <a:spAutoFit/>
          </a:bodyPr>
          <a:lstStyle/>
          <a:p>
            <a:pPr algn="l" fontAlgn="base"/>
            <a:endParaRPr lang="en-US" sz="1600" b="0" i="0" dirty="0">
              <a:solidFill>
                <a:srgbClr val="000000"/>
              </a:solidFill>
              <a:effectLst/>
              <a:latin typeface="inherit"/>
            </a:endParaRPr>
          </a:p>
          <a:p>
            <a:pPr algn="l" fontAlgn="base"/>
            <a:r>
              <a:rPr lang="en-US" sz="1600" b="0" i="0" dirty="0">
                <a:solidFill>
                  <a:srgbClr val="000000"/>
                </a:solidFill>
                <a:effectLst/>
                <a:latin typeface="inherit"/>
              </a:rPr>
              <a:t>P (Return Parameter): Controls the likelihood of returning to the previous node in the walk. A high value of P makes the random walk explore further, while a low value keeps the walk localized</a:t>
            </a:r>
          </a:p>
          <a:p>
            <a:pPr algn="l" fontAlgn="base"/>
            <a:endParaRPr lang="en-US" sz="1600" b="0" i="0" dirty="0">
              <a:solidFill>
                <a:srgbClr val="000000"/>
              </a:solidFill>
              <a:effectLst/>
              <a:latin typeface="inherit"/>
            </a:endParaRPr>
          </a:p>
          <a:p>
            <a:pPr algn="l" fontAlgn="base"/>
            <a:r>
              <a:rPr lang="en-US" sz="1600" b="0" i="0" dirty="0">
                <a:solidFill>
                  <a:srgbClr val="000000"/>
                </a:solidFill>
                <a:effectLst/>
                <a:latin typeface="inherit"/>
              </a:rPr>
              <a:t>Q (In-Out Parameter): Controls the likelihood of exploring nodes further away (BFS-like behavior) or staying local (DFS-like behavior). A small value of Q promotes exploration, while a large value encourages the walk to stay local</a:t>
            </a:r>
          </a:p>
        </p:txBody>
      </p:sp>
      <p:pic>
        <p:nvPicPr>
          <p:cNvPr id="5" name="תמונה 4"/>
          <p:cNvPicPr>
            <a:picLocks noChangeAspect="1"/>
          </p:cNvPicPr>
          <p:nvPr/>
        </p:nvPicPr>
        <p:blipFill>
          <a:blip r:embed="rId2"/>
          <a:stretch>
            <a:fillRect/>
          </a:stretch>
        </p:blipFill>
        <p:spPr>
          <a:xfrm>
            <a:off x="8641079" y="208346"/>
            <a:ext cx="3329483" cy="2028863"/>
          </a:xfrm>
          <a:prstGeom prst="rect">
            <a:avLst/>
          </a:prstGeom>
        </p:spPr>
      </p:pic>
    </p:spTree>
    <p:extLst>
      <p:ext uri="{BB962C8B-B14F-4D97-AF65-F5344CB8AC3E}">
        <p14:creationId xmlns:p14="http://schemas.microsoft.com/office/powerpoint/2010/main" val="1084411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43FC-5CAD-31CA-1298-FBB4C0ED02B5}"/>
              </a:ext>
            </a:extLst>
          </p:cNvPr>
          <p:cNvSpPr>
            <a:spLocks noGrp="1"/>
          </p:cNvSpPr>
          <p:nvPr>
            <p:ph type="title"/>
          </p:nvPr>
        </p:nvSpPr>
        <p:spPr/>
        <p:txBody>
          <a:bodyPr/>
          <a:lstStyle/>
          <a:p>
            <a:r>
              <a:rPr lang="en-US" dirty="0"/>
              <a:t>Create the model</a:t>
            </a:r>
          </a:p>
        </p:txBody>
      </p:sp>
      <p:sp>
        <p:nvSpPr>
          <p:cNvPr id="3" name="Content Placeholder 2">
            <a:extLst>
              <a:ext uri="{FF2B5EF4-FFF2-40B4-BE49-F238E27FC236}">
                <a16:creationId xmlns:a16="http://schemas.microsoft.com/office/drawing/2014/main" id="{12FE1F39-298C-35A4-AF8C-72D0ADCF5B75}"/>
              </a:ext>
            </a:extLst>
          </p:cNvPr>
          <p:cNvSpPr>
            <a:spLocks noGrp="1"/>
          </p:cNvSpPr>
          <p:nvPr>
            <p:ph idx="1"/>
          </p:nvPr>
        </p:nvSpPr>
        <p:spPr>
          <a:xfrm>
            <a:off x="838200" y="1825624"/>
            <a:ext cx="11141990" cy="5032375"/>
          </a:xfrm>
        </p:spPr>
        <p:txBody>
          <a:bodyPr>
            <a:normAutofit/>
          </a:bodyPr>
          <a:lstStyle/>
          <a:p>
            <a:r>
              <a:rPr lang="en-US" dirty="0"/>
              <a:t>For each node in the alias graph, it starts 1,000 random walks.</a:t>
            </a:r>
            <a:br>
              <a:rPr lang="en-US" dirty="0"/>
            </a:br>
            <a:r>
              <a:rPr lang="en-US" dirty="0"/>
              <a:t>The walks are with the following parameters:</a:t>
            </a:r>
          </a:p>
          <a:p>
            <a:pPr lvl="1"/>
            <a:r>
              <a:rPr lang="en-US" dirty="0"/>
              <a:t>For </a:t>
            </a:r>
            <a:r>
              <a:rPr lang="en-US" dirty="0" err="1"/>
              <a:t>Deepwalk</a:t>
            </a:r>
            <a:r>
              <a:rPr lang="en-US" dirty="0"/>
              <a:t>: p=q=1</a:t>
            </a:r>
          </a:p>
          <a:p>
            <a:pPr lvl="1"/>
            <a:r>
              <a:rPr lang="en-US" dirty="0"/>
              <a:t>For Node2Vec: p=5, q=1</a:t>
            </a:r>
          </a:p>
          <a:p>
            <a:pPr marL="457200" lvl="1" indent="0">
              <a:buNone/>
            </a:pPr>
            <a:r>
              <a:rPr lang="en-US" dirty="0" err="1"/>
              <a:t>walk_length</a:t>
            </a:r>
            <a:r>
              <a:rPr lang="en-US" dirty="0"/>
              <a:t> = 100</a:t>
            </a:r>
          </a:p>
          <a:p>
            <a:pPr lvl="1"/>
            <a:endParaRPr lang="en-US" dirty="0"/>
          </a:p>
          <a:p>
            <a:r>
              <a:rPr lang="en-US" dirty="0"/>
              <a:t>The model is built with the word2Vec library. It runs random walks with params.</a:t>
            </a:r>
          </a:p>
          <a:p>
            <a:pPr lvl="1"/>
            <a:r>
              <a:rPr lang="en-US" dirty="0" err="1"/>
              <a:t>vector_size</a:t>
            </a:r>
            <a:r>
              <a:rPr lang="en-US" dirty="0"/>
              <a:t> = 200  </a:t>
            </a:r>
            <a:r>
              <a:rPr lang="en-US" dirty="0">
                <a:solidFill>
                  <a:schemeClr val="bg1">
                    <a:lumMod val="50000"/>
                  </a:schemeClr>
                </a:solidFill>
              </a:rPr>
              <a:t>// representation of each node</a:t>
            </a:r>
          </a:p>
          <a:p>
            <a:pPr lvl="1"/>
            <a:r>
              <a:rPr lang="en-US" dirty="0"/>
              <a:t>epochs = 5 </a:t>
            </a:r>
            <a:r>
              <a:rPr lang="en-US" dirty="0">
                <a:solidFill>
                  <a:schemeClr val="bg1">
                    <a:lumMod val="50000"/>
                  </a:schemeClr>
                </a:solidFill>
              </a:rPr>
              <a:t>// iterations </a:t>
            </a:r>
            <a:endParaRPr lang="en-US" dirty="0"/>
          </a:p>
          <a:p>
            <a:pPr marL="457200" lvl="1" indent="0">
              <a:buNone/>
            </a:pPr>
            <a:r>
              <a:rPr lang="en-US" dirty="0"/>
              <a:t>The model gives each node its context based on the walks the algorithm created </a:t>
            </a:r>
          </a:p>
        </p:txBody>
      </p:sp>
    </p:spTree>
    <p:extLst>
      <p:ext uri="{BB962C8B-B14F-4D97-AF65-F5344CB8AC3E}">
        <p14:creationId xmlns:p14="http://schemas.microsoft.com/office/powerpoint/2010/main" val="619094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A0AA5-4E24-A25C-590E-AE02E49118A2}"/>
              </a:ext>
            </a:extLst>
          </p:cNvPr>
          <p:cNvSpPr>
            <a:spLocks noGrp="1"/>
          </p:cNvSpPr>
          <p:nvPr>
            <p:ph type="title"/>
          </p:nvPr>
        </p:nvSpPr>
        <p:spPr/>
        <p:txBody>
          <a:bodyPr/>
          <a:lstStyle/>
          <a:p>
            <a:r>
              <a:rPr lang="en-US" dirty="0"/>
              <a:t>Model steps</a:t>
            </a:r>
          </a:p>
        </p:txBody>
      </p:sp>
      <p:sp>
        <p:nvSpPr>
          <p:cNvPr id="3" name="Content Placeholder 2">
            <a:extLst>
              <a:ext uri="{FF2B5EF4-FFF2-40B4-BE49-F238E27FC236}">
                <a16:creationId xmlns:a16="http://schemas.microsoft.com/office/drawing/2014/main" id="{8D903A17-AC80-BDCE-454D-EB32560320F3}"/>
              </a:ext>
            </a:extLst>
          </p:cNvPr>
          <p:cNvSpPr>
            <a:spLocks noGrp="1"/>
          </p:cNvSpPr>
          <p:nvPr>
            <p:ph idx="1"/>
          </p:nvPr>
        </p:nvSpPr>
        <p:spPr>
          <a:xfrm>
            <a:off x="838200" y="1825625"/>
            <a:ext cx="6276975" cy="4876924"/>
          </a:xfrm>
        </p:spPr>
        <p:txBody>
          <a:bodyPr>
            <a:normAutofit/>
          </a:bodyPr>
          <a:lstStyle/>
          <a:p>
            <a:r>
              <a:rPr lang="en-US" dirty="0"/>
              <a:t>Preprocess:</a:t>
            </a:r>
          </a:p>
          <a:p>
            <a:pPr lvl="1"/>
            <a:r>
              <a:rPr lang="en-US" dirty="0"/>
              <a:t>Load vertexes and edges</a:t>
            </a:r>
          </a:p>
          <a:p>
            <a:pPr lvl="1"/>
            <a:r>
              <a:rPr lang="en-US" dirty="0"/>
              <a:t>Build the graph</a:t>
            </a:r>
          </a:p>
          <a:p>
            <a:pPr lvl="1"/>
            <a:r>
              <a:rPr lang="en-US" dirty="0"/>
              <a:t>Give probability to vertexes and edges (Alias Graph)</a:t>
            </a:r>
          </a:p>
          <a:p>
            <a:pPr lvl="1"/>
            <a:r>
              <a:rPr lang="en-US" dirty="0"/>
              <a:t>Generate random walks</a:t>
            </a:r>
          </a:p>
          <a:p>
            <a:r>
              <a:rPr lang="en-US" dirty="0"/>
              <a:t>Build Word2Vec Model</a:t>
            </a:r>
          </a:p>
          <a:p>
            <a:pPr lvl="1"/>
            <a:r>
              <a:rPr lang="en-US" dirty="0"/>
              <a:t>Generate Context</a:t>
            </a:r>
          </a:p>
          <a:p>
            <a:r>
              <a:rPr lang="en-US" dirty="0"/>
              <a:t>Split Train and Data sets</a:t>
            </a:r>
          </a:p>
          <a:p>
            <a:r>
              <a:rPr lang="en-US" dirty="0"/>
              <a:t>Train Classifier</a:t>
            </a:r>
          </a:p>
          <a:p>
            <a:r>
              <a:rPr lang="en-US" dirty="0"/>
              <a:t>Test Classifier</a:t>
            </a:r>
          </a:p>
        </p:txBody>
      </p:sp>
      <p:pic>
        <p:nvPicPr>
          <p:cNvPr id="6" name="Picture 5" descr="A diagram of a program&#10;&#10;Description automatically generated">
            <a:extLst>
              <a:ext uri="{FF2B5EF4-FFF2-40B4-BE49-F238E27FC236}">
                <a16:creationId xmlns:a16="http://schemas.microsoft.com/office/drawing/2014/main" id="{DD07DE7C-06F2-2632-7688-C1A81AC861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1192" y="258805"/>
            <a:ext cx="3673158" cy="6340389"/>
          </a:xfrm>
          <a:prstGeom prst="rect">
            <a:avLst/>
          </a:prstGeom>
        </p:spPr>
      </p:pic>
    </p:spTree>
    <p:extLst>
      <p:ext uri="{BB962C8B-B14F-4D97-AF65-F5344CB8AC3E}">
        <p14:creationId xmlns:p14="http://schemas.microsoft.com/office/powerpoint/2010/main" val="1020240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65C52-3F21-282C-4FEF-AFE3853B86E4}"/>
              </a:ext>
            </a:extLst>
          </p:cNvPr>
          <p:cNvSpPr>
            <a:spLocks noGrp="1"/>
          </p:cNvSpPr>
          <p:nvPr>
            <p:ph type="title"/>
          </p:nvPr>
        </p:nvSpPr>
        <p:spPr/>
        <p:txBody>
          <a:bodyPr/>
          <a:lstStyle/>
          <a:p>
            <a:r>
              <a:rPr lang="en-US" dirty="0"/>
              <a:t>Model Architecture</a:t>
            </a:r>
          </a:p>
        </p:txBody>
      </p:sp>
      <p:sp>
        <p:nvSpPr>
          <p:cNvPr id="3" name="Content Placeholder 2">
            <a:extLst>
              <a:ext uri="{FF2B5EF4-FFF2-40B4-BE49-F238E27FC236}">
                <a16:creationId xmlns:a16="http://schemas.microsoft.com/office/drawing/2014/main" id="{2FF3A89F-9DFC-62BB-A057-CD2E07F9D89C}"/>
              </a:ext>
            </a:extLst>
          </p:cNvPr>
          <p:cNvSpPr>
            <a:spLocks noGrp="1"/>
          </p:cNvSpPr>
          <p:nvPr>
            <p:ph idx="1"/>
          </p:nvPr>
        </p:nvSpPr>
        <p:spPr>
          <a:xfrm>
            <a:off x="184727" y="1825625"/>
            <a:ext cx="6936509" cy="4538230"/>
          </a:xfrm>
        </p:spPr>
        <p:txBody>
          <a:bodyPr>
            <a:normAutofit fontScale="92500"/>
          </a:bodyPr>
          <a:lstStyle/>
          <a:p>
            <a:r>
              <a:rPr lang="en-US" dirty="0"/>
              <a:t>Create Context </a:t>
            </a:r>
          </a:p>
          <a:p>
            <a:pPr lvl="1"/>
            <a:r>
              <a:rPr lang="en-US" dirty="0"/>
              <a:t>The model uses DeepWalk/Node2Vec (Unsupervised models) random walks to do graph embedding and give context to each node.</a:t>
            </a:r>
          </a:p>
          <a:p>
            <a:endParaRPr lang="en-US" dirty="0"/>
          </a:p>
          <a:p>
            <a:r>
              <a:rPr lang="en-US" dirty="0"/>
              <a:t>Create, train, and test the classifier.</a:t>
            </a:r>
          </a:p>
          <a:p>
            <a:pPr lvl="1"/>
            <a:r>
              <a:rPr lang="en-US" dirty="0"/>
              <a:t>The classifier is </a:t>
            </a:r>
            <a:r>
              <a:rPr lang="en-US" dirty="0" err="1"/>
              <a:t>LogisticRegression</a:t>
            </a:r>
            <a:r>
              <a:rPr lang="en-US" dirty="0"/>
              <a:t> (Supervised model) from package </a:t>
            </a:r>
            <a:r>
              <a:rPr lang="en-US" dirty="0" err="1"/>
              <a:t>sklearn.linear_model</a:t>
            </a:r>
            <a:r>
              <a:rPr lang="en-US" dirty="0"/>
              <a:t> </a:t>
            </a:r>
          </a:p>
          <a:p>
            <a:pPr lvl="1"/>
            <a:r>
              <a:rPr lang="en-US" dirty="0"/>
              <a:t>The train data that was given context is fitted into the classifier</a:t>
            </a:r>
          </a:p>
          <a:p>
            <a:pPr lvl="1"/>
            <a:r>
              <a:rPr lang="en-US" dirty="0"/>
              <a:t>The classifier predicts the test data and are compared to the true test labels.</a:t>
            </a:r>
          </a:p>
        </p:txBody>
      </p:sp>
      <p:pic>
        <p:nvPicPr>
          <p:cNvPr id="5" name="Picture 4">
            <a:extLst>
              <a:ext uri="{FF2B5EF4-FFF2-40B4-BE49-F238E27FC236}">
                <a16:creationId xmlns:a16="http://schemas.microsoft.com/office/drawing/2014/main" id="{27E01446-13E9-AC6F-9C5E-3762BADB7F8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303903" y="46180"/>
            <a:ext cx="4834077" cy="3407951"/>
          </a:xfrm>
          <a:prstGeom prst="rect">
            <a:avLst/>
          </a:prstGeom>
        </p:spPr>
      </p:pic>
      <p:sp>
        <p:nvSpPr>
          <p:cNvPr id="6" name="Rectangle 5">
            <a:extLst>
              <a:ext uri="{FF2B5EF4-FFF2-40B4-BE49-F238E27FC236}">
                <a16:creationId xmlns:a16="http://schemas.microsoft.com/office/drawing/2014/main" id="{9EB9D746-8FD7-3E44-15AC-70E2310E301A}"/>
              </a:ext>
            </a:extLst>
          </p:cNvPr>
          <p:cNvSpPr/>
          <p:nvPr/>
        </p:nvSpPr>
        <p:spPr>
          <a:xfrm>
            <a:off x="8818454" y="3347623"/>
            <a:ext cx="1804981"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Flow chart</a:t>
            </a:r>
          </a:p>
        </p:txBody>
      </p:sp>
    </p:spTree>
    <p:extLst>
      <p:ext uri="{BB962C8B-B14F-4D97-AF65-F5344CB8AC3E}">
        <p14:creationId xmlns:p14="http://schemas.microsoft.com/office/powerpoint/2010/main" val="3906369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672F5-2B08-1EE0-CD2F-AF9D54497B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DBA046-6FD2-A3E2-1700-4C43575B1322}"/>
              </a:ext>
            </a:extLst>
          </p:cNvPr>
          <p:cNvSpPr>
            <a:spLocks noGrp="1"/>
          </p:cNvSpPr>
          <p:nvPr>
            <p:ph type="title"/>
          </p:nvPr>
        </p:nvSpPr>
        <p:spPr>
          <a:xfrm>
            <a:off x="172278" y="196160"/>
            <a:ext cx="6675783" cy="1325563"/>
          </a:xfrm>
        </p:spPr>
        <p:txBody>
          <a:bodyPr/>
          <a:lstStyle/>
          <a:p>
            <a:r>
              <a:rPr lang="en-US" dirty="0"/>
              <a:t>Fit the model</a:t>
            </a:r>
          </a:p>
        </p:txBody>
      </p:sp>
      <p:sp>
        <p:nvSpPr>
          <p:cNvPr id="3" name="Content Placeholder 2">
            <a:extLst>
              <a:ext uri="{FF2B5EF4-FFF2-40B4-BE49-F238E27FC236}">
                <a16:creationId xmlns:a16="http://schemas.microsoft.com/office/drawing/2014/main" id="{A3047B9D-08EA-898D-62EE-2D5BEB066E89}"/>
              </a:ext>
            </a:extLst>
          </p:cNvPr>
          <p:cNvSpPr>
            <a:spLocks noGrp="1"/>
          </p:cNvSpPr>
          <p:nvPr>
            <p:ph idx="1"/>
          </p:nvPr>
        </p:nvSpPr>
        <p:spPr>
          <a:xfrm>
            <a:off x="172278" y="1441174"/>
            <a:ext cx="8605963" cy="5138530"/>
          </a:xfrm>
        </p:spPr>
        <p:txBody>
          <a:bodyPr>
            <a:normAutofit lnSpcReduction="10000"/>
          </a:bodyPr>
          <a:lstStyle/>
          <a:p>
            <a:pPr>
              <a:lnSpc>
                <a:spcPct val="120000"/>
              </a:lnSpc>
            </a:pPr>
            <a:r>
              <a:rPr lang="en-US" dirty="0"/>
              <a:t>Each context is taken from the word2Vec object.</a:t>
            </a:r>
          </a:p>
          <a:p>
            <a:pPr>
              <a:lnSpc>
                <a:spcPct val="120000"/>
              </a:lnSpc>
            </a:pPr>
            <a:r>
              <a:rPr lang="en-US" dirty="0"/>
              <a:t>The model splits the data to train and test datasets. </a:t>
            </a:r>
          </a:p>
          <a:p>
            <a:pPr>
              <a:lnSpc>
                <a:spcPct val="120000"/>
              </a:lnSpc>
            </a:pPr>
            <a:r>
              <a:rPr lang="en-US" dirty="0"/>
              <a:t>First 500 are taken into the training set and the following 1000 into testing set</a:t>
            </a:r>
          </a:p>
          <a:p>
            <a:pPr>
              <a:lnSpc>
                <a:spcPct val="120000"/>
              </a:lnSpc>
            </a:pPr>
            <a:r>
              <a:rPr lang="en-US" dirty="0"/>
              <a:t>The train data is fitted into the classifier </a:t>
            </a:r>
            <a:r>
              <a:rPr lang="en-US" dirty="0" err="1"/>
              <a:t>LogisticRegression</a:t>
            </a:r>
            <a:r>
              <a:rPr lang="en-US" dirty="0"/>
              <a:t> to train the model </a:t>
            </a:r>
          </a:p>
          <a:p>
            <a:pPr>
              <a:lnSpc>
                <a:spcPct val="120000"/>
              </a:lnSpc>
            </a:pPr>
            <a:r>
              <a:rPr lang="en-US" dirty="0"/>
              <a:t>The classifier is called to make the predictions on the test set.</a:t>
            </a:r>
          </a:p>
          <a:p>
            <a:pPr>
              <a:lnSpc>
                <a:spcPct val="120000"/>
              </a:lnSpc>
            </a:pPr>
            <a:r>
              <a:rPr lang="en-US" dirty="0"/>
              <a:t>The model prints the accuracy of the </a:t>
            </a:r>
            <a:r>
              <a:rPr lang="en-US" dirty="0" err="1"/>
              <a:t>alogrithm</a:t>
            </a:r>
            <a:endParaRPr lang="en-US" dirty="0"/>
          </a:p>
        </p:txBody>
      </p:sp>
      <p:pic>
        <p:nvPicPr>
          <p:cNvPr id="4" name="תמונה 3"/>
          <p:cNvPicPr>
            <a:picLocks noChangeAspect="1"/>
          </p:cNvPicPr>
          <p:nvPr/>
        </p:nvPicPr>
        <p:blipFill>
          <a:blip r:embed="rId2"/>
          <a:stretch>
            <a:fillRect/>
          </a:stretch>
        </p:blipFill>
        <p:spPr>
          <a:xfrm>
            <a:off x="8778241" y="4312406"/>
            <a:ext cx="3262626" cy="2422253"/>
          </a:xfrm>
          <a:prstGeom prst="rect">
            <a:avLst/>
          </a:prstGeom>
        </p:spPr>
      </p:pic>
      <p:pic>
        <p:nvPicPr>
          <p:cNvPr id="5" name="תמונה 4"/>
          <p:cNvPicPr>
            <a:picLocks noChangeAspect="1"/>
          </p:cNvPicPr>
          <p:nvPr/>
        </p:nvPicPr>
        <p:blipFill>
          <a:blip r:embed="rId3"/>
          <a:stretch>
            <a:fillRect/>
          </a:stretch>
        </p:blipFill>
        <p:spPr>
          <a:xfrm>
            <a:off x="8110329" y="130096"/>
            <a:ext cx="3930537" cy="2188353"/>
          </a:xfrm>
          <a:prstGeom prst="rect">
            <a:avLst/>
          </a:prstGeom>
        </p:spPr>
      </p:pic>
    </p:spTree>
    <p:extLst>
      <p:ext uri="{BB962C8B-B14F-4D97-AF65-F5344CB8AC3E}">
        <p14:creationId xmlns:p14="http://schemas.microsoft.com/office/powerpoint/2010/main" val="2570983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A4F75-8F5D-6525-C175-3AFD8CB5A256}"/>
            </a:ext>
          </a:extLst>
        </p:cNvPr>
        <p:cNvGrpSpPr/>
        <p:nvPr/>
      </p:nvGrpSpPr>
      <p:grpSpPr>
        <a:xfrm>
          <a:off x="0" y="0"/>
          <a:ext cx="0" cy="0"/>
          <a:chOff x="0" y="0"/>
          <a:chExt cx="0" cy="0"/>
        </a:xfrm>
      </p:grpSpPr>
      <p:sp>
        <p:nvSpPr>
          <p:cNvPr id="22" name="Title 1">
            <a:extLst>
              <a:ext uri="{FF2B5EF4-FFF2-40B4-BE49-F238E27FC236}">
                <a16:creationId xmlns:a16="http://schemas.microsoft.com/office/drawing/2014/main" id="{F9C6CA41-C1D9-029B-6A72-BBCB0DEEBF89}"/>
              </a:ext>
            </a:extLst>
          </p:cNvPr>
          <p:cNvSpPr>
            <a:spLocks noGrp="1"/>
          </p:cNvSpPr>
          <p:nvPr>
            <p:ph type="title"/>
          </p:nvPr>
        </p:nvSpPr>
        <p:spPr>
          <a:xfrm>
            <a:off x="0" y="0"/>
            <a:ext cx="7373293" cy="1325563"/>
          </a:xfrm>
        </p:spPr>
        <p:txBody>
          <a:bodyPr/>
          <a:lstStyle/>
          <a:p>
            <a:r>
              <a:rPr lang="en-US" dirty="0"/>
              <a:t>Evaluate the model (</a:t>
            </a:r>
            <a:r>
              <a:rPr lang="en-US" dirty="0" err="1"/>
              <a:t>Deepwalk</a:t>
            </a:r>
            <a:r>
              <a:rPr lang="en-US" dirty="0"/>
              <a:t>)</a:t>
            </a:r>
          </a:p>
        </p:txBody>
      </p:sp>
      <p:pic>
        <p:nvPicPr>
          <p:cNvPr id="24" name="Picture 23" descr="A diagram of a confusion matrix&#10;&#10;Description automatically generated with medium confidence">
            <a:extLst>
              <a:ext uri="{FF2B5EF4-FFF2-40B4-BE49-F238E27FC236}">
                <a16:creationId xmlns:a16="http://schemas.microsoft.com/office/drawing/2014/main" id="{FB7B06A5-AF72-85F5-4FDD-0F1A7AD548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3292" y="80661"/>
            <a:ext cx="4732721" cy="4030263"/>
          </a:xfrm>
          <a:prstGeom prst="rect">
            <a:avLst/>
          </a:prstGeom>
        </p:spPr>
      </p:pic>
      <p:pic>
        <p:nvPicPr>
          <p:cNvPr id="26" name="Picture 25" descr="A screenshot of a computer&#10;&#10;Description automatically generated">
            <a:extLst>
              <a:ext uri="{FF2B5EF4-FFF2-40B4-BE49-F238E27FC236}">
                <a16:creationId xmlns:a16="http://schemas.microsoft.com/office/drawing/2014/main" id="{1F16F3B7-662A-FD9A-F33A-8BF53AE4A301}"/>
              </a:ext>
            </a:extLst>
          </p:cNvPr>
          <p:cNvPicPr>
            <a:picLocks noChangeAspect="1"/>
          </p:cNvPicPr>
          <p:nvPr/>
        </p:nvPicPr>
        <p:blipFill>
          <a:blip r:embed="rId4">
            <a:extLst>
              <a:ext uri="{28A0092B-C50C-407E-A947-70E740481C1C}">
                <a14:useLocalDpi xmlns:a14="http://schemas.microsoft.com/office/drawing/2010/main" val="0"/>
              </a:ext>
            </a:extLst>
          </a:blip>
          <a:srcRect t="807" b="40091"/>
          <a:stretch/>
        </p:blipFill>
        <p:spPr>
          <a:xfrm>
            <a:off x="269813" y="2432045"/>
            <a:ext cx="6213200" cy="4280108"/>
          </a:xfrm>
          <a:prstGeom prst="rect">
            <a:avLst/>
          </a:prstGeom>
        </p:spPr>
      </p:pic>
      <p:pic>
        <p:nvPicPr>
          <p:cNvPr id="27" name="Picture 26" descr="A screenshot of a computer&#10;&#10;Description automatically generated">
            <a:extLst>
              <a:ext uri="{FF2B5EF4-FFF2-40B4-BE49-F238E27FC236}">
                <a16:creationId xmlns:a16="http://schemas.microsoft.com/office/drawing/2014/main" id="{1BBF3701-032F-514C-03C3-DF7B92ABB0AE}"/>
              </a:ext>
            </a:extLst>
          </p:cNvPr>
          <p:cNvPicPr>
            <a:picLocks noChangeAspect="1"/>
          </p:cNvPicPr>
          <p:nvPr/>
        </p:nvPicPr>
        <p:blipFill>
          <a:blip r:embed="rId4">
            <a:extLst>
              <a:ext uri="{28A0092B-C50C-407E-A947-70E740481C1C}">
                <a14:useLocalDpi xmlns:a14="http://schemas.microsoft.com/office/drawing/2010/main" val="0"/>
              </a:ext>
            </a:extLst>
          </a:blip>
          <a:srcRect t="59784" b="-1"/>
          <a:stretch/>
        </p:blipFill>
        <p:spPr>
          <a:xfrm>
            <a:off x="6762939" y="4191584"/>
            <a:ext cx="5343074" cy="2504567"/>
          </a:xfrm>
          <a:prstGeom prst="rect">
            <a:avLst/>
          </a:prstGeom>
        </p:spPr>
      </p:pic>
      <p:sp>
        <p:nvSpPr>
          <p:cNvPr id="28" name="Rectangle 27">
            <a:extLst>
              <a:ext uri="{FF2B5EF4-FFF2-40B4-BE49-F238E27FC236}">
                <a16:creationId xmlns:a16="http://schemas.microsoft.com/office/drawing/2014/main" id="{0C29ACF0-B15B-9E9A-4A34-6C8F15A6EA41}"/>
              </a:ext>
            </a:extLst>
          </p:cNvPr>
          <p:cNvSpPr/>
          <p:nvPr/>
        </p:nvSpPr>
        <p:spPr>
          <a:xfrm>
            <a:off x="1973656" y="5097102"/>
            <a:ext cx="704661" cy="244443"/>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DC340285-3170-B91C-2501-0AF5049E51C4}"/>
              </a:ext>
            </a:extLst>
          </p:cNvPr>
          <p:cNvSpPr/>
          <p:nvPr/>
        </p:nvSpPr>
        <p:spPr>
          <a:xfrm>
            <a:off x="10737410" y="6065822"/>
            <a:ext cx="478324" cy="235389"/>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2" name="תמונה 1"/>
          <p:cNvPicPr>
            <a:picLocks noChangeAspect="1"/>
          </p:cNvPicPr>
          <p:nvPr/>
        </p:nvPicPr>
        <p:blipFill>
          <a:blip r:embed="rId5"/>
          <a:stretch>
            <a:fillRect/>
          </a:stretch>
        </p:blipFill>
        <p:spPr>
          <a:xfrm>
            <a:off x="4954555" y="1009847"/>
            <a:ext cx="2144277" cy="1381868"/>
          </a:xfrm>
          <a:prstGeom prst="rect">
            <a:avLst/>
          </a:prstGeom>
        </p:spPr>
      </p:pic>
    </p:spTree>
    <p:extLst>
      <p:ext uri="{BB962C8B-B14F-4D97-AF65-F5344CB8AC3E}">
        <p14:creationId xmlns:p14="http://schemas.microsoft.com/office/powerpoint/2010/main" val="797554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6B0B9-5769-A07C-9CF0-1410D89DC6CB}"/>
            </a:ext>
          </a:extLst>
        </p:cNvPr>
        <p:cNvGrpSpPr/>
        <p:nvPr/>
      </p:nvGrpSpPr>
      <p:grpSpPr>
        <a:xfrm>
          <a:off x="0" y="0"/>
          <a:ext cx="0" cy="0"/>
          <a:chOff x="0" y="0"/>
          <a:chExt cx="0" cy="0"/>
        </a:xfrm>
      </p:grpSpPr>
      <p:sp>
        <p:nvSpPr>
          <p:cNvPr id="22" name="Title 1">
            <a:extLst>
              <a:ext uri="{FF2B5EF4-FFF2-40B4-BE49-F238E27FC236}">
                <a16:creationId xmlns:a16="http://schemas.microsoft.com/office/drawing/2014/main" id="{934B786F-E90F-E30D-6911-AFDE956F010D}"/>
              </a:ext>
            </a:extLst>
          </p:cNvPr>
          <p:cNvSpPr>
            <a:spLocks noGrp="1"/>
          </p:cNvSpPr>
          <p:nvPr>
            <p:ph type="title"/>
          </p:nvPr>
        </p:nvSpPr>
        <p:spPr>
          <a:xfrm>
            <a:off x="0" y="0"/>
            <a:ext cx="7373293" cy="1325563"/>
          </a:xfrm>
        </p:spPr>
        <p:txBody>
          <a:bodyPr/>
          <a:lstStyle/>
          <a:p>
            <a:r>
              <a:rPr lang="en-US" dirty="0"/>
              <a:t>Evaluate the model (Node2Vec)</a:t>
            </a:r>
          </a:p>
        </p:txBody>
      </p:sp>
      <p:pic>
        <p:nvPicPr>
          <p:cNvPr id="24" name="Picture 23">
            <a:extLst>
              <a:ext uri="{FF2B5EF4-FFF2-40B4-BE49-F238E27FC236}">
                <a16:creationId xmlns:a16="http://schemas.microsoft.com/office/drawing/2014/main" id="{0F6269E1-2A7B-FA6B-8190-83C7F1BDE47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373292" y="80661"/>
            <a:ext cx="4732721" cy="4030262"/>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46E71685-7268-89CD-A006-2F84025AA9F6}"/>
              </a:ext>
            </a:extLst>
          </p:cNvPr>
          <p:cNvPicPr>
            <a:picLocks noChangeAspect="1"/>
          </p:cNvPicPr>
          <p:nvPr/>
        </p:nvPicPr>
        <p:blipFill>
          <a:blip r:embed="rId4">
            <a:extLst>
              <a:ext uri="{28A0092B-C50C-407E-A947-70E740481C1C}">
                <a14:useLocalDpi xmlns:a14="http://schemas.microsoft.com/office/drawing/2010/main" val="0"/>
              </a:ext>
            </a:extLst>
          </a:blip>
          <a:srcRect b="40399"/>
          <a:stretch/>
        </p:blipFill>
        <p:spPr>
          <a:xfrm>
            <a:off x="242553" y="2095792"/>
            <a:ext cx="6645329" cy="4626671"/>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50597DA2-552E-1B12-5D2D-007C3516DFBF}"/>
              </a:ext>
            </a:extLst>
          </p:cNvPr>
          <p:cNvPicPr>
            <a:picLocks noChangeAspect="1"/>
          </p:cNvPicPr>
          <p:nvPr/>
        </p:nvPicPr>
        <p:blipFill>
          <a:blip r:embed="rId4">
            <a:extLst>
              <a:ext uri="{28A0092B-C50C-407E-A947-70E740481C1C}">
                <a14:useLocalDpi xmlns:a14="http://schemas.microsoft.com/office/drawing/2010/main" val="0"/>
              </a:ext>
            </a:extLst>
          </a:blip>
          <a:srcRect t="59615"/>
          <a:stretch/>
        </p:blipFill>
        <p:spPr>
          <a:xfrm>
            <a:off x="7020066" y="4191584"/>
            <a:ext cx="5085948" cy="2399339"/>
          </a:xfrm>
          <a:prstGeom prst="rect">
            <a:avLst/>
          </a:prstGeom>
        </p:spPr>
      </p:pic>
      <p:sp>
        <p:nvSpPr>
          <p:cNvPr id="5" name="Rectangle 4">
            <a:extLst>
              <a:ext uri="{FF2B5EF4-FFF2-40B4-BE49-F238E27FC236}">
                <a16:creationId xmlns:a16="http://schemas.microsoft.com/office/drawing/2014/main" id="{9E4EFD5B-3510-A8A4-41CB-5AE15E2DFCD2}"/>
              </a:ext>
            </a:extLst>
          </p:cNvPr>
          <p:cNvSpPr/>
          <p:nvPr/>
        </p:nvSpPr>
        <p:spPr>
          <a:xfrm>
            <a:off x="10882265" y="6020555"/>
            <a:ext cx="389299" cy="18107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609FF2A5-1DF3-AEE5-554E-8781FAAD5727}"/>
              </a:ext>
            </a:extLst>
          </p:cNvPr>
          <p:cNvSpPr/>
          <p:nvPr/>
        </p:nvSpPr>
        <p:spPr>
          <a:xfrm>
            <a:off x="2154725" y="5413972"/>
            <a:ext cx="704661" cy="244443"/>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8" name="תמונה 7"/>
          <p:cNvPicPr>
            <a:picLocks noChangeAspect="1"/>
          </p:cNvPicPr>
          <p:nvPr/>
        </p:nvPicPr>
        <p:blipFill>
          <a:blip r:embed="rId5"/>
          <a:stretch>
            <a:fillRect/>
          </a:stretch>
        </p:blipFill>
        <p:spPr>
          <a:xfrm>
            <a:off x="5346550" y="946079"/>
            <a:ext cx="1784037" cy="1149713"/>
          </a:xfrm>
          <a:prstGeom prst="rect">
            <a:avLst/>
          </a:prstGeom>
        </p:spPr>
      </p:pic>
    </p:spTree>
    <p:extLst>
      <p:ext uri="{BB962C8B-B14F-4D97-AF65-F5344CB8AC3E}">
        <p14:creationId xmlns:p14="http://schemas.microsoft.com/office/powerpoint/2010/main" val="2393684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4614E-3047-1915-0707-3CB66C6C93AF}"/>
              </a:ext>
            </a:extLst>
          </p:cNvPr>
          <p:cNvSpPr>
            <a:spLocks noGrp="1"/>
          </p:cNvSpPr>
          <p:nvPr>
            <p:ph type="title"/>
          </p:nvPr>
        </p:nvSpPr>
        <p:spPr/>
        <p:txBody>
          <a:bodyPr/>
          <a:lstStyle/>
          <a:p>
            <a:r>
              <a:rPr lang="en-US" dirty="0"/>
              <a:t>Members</a:t>
            </a:r>
          </a:p>
        </p:txBody>
      </p:sp>
      <p:pic>
        <p:nvPicPr>
          <p:cNvPr id="12" name="Content Placeholder 11" descr="A person standing in front of a body of water&#10;&#10;Description automatically generated">
            <a:extLst>
              <a:ext uri="{FF2B5EF4-FFF2-40B4-BE49-F238E27FC236}">
                <a16:creationId xmlns:a16="http://schemas.microsoft.com/office/drawing/2014/main" id="{38769269-579D-FC5A-D27F-3F64BC65CF96}"/>
              </a:ext>
            </a:extLst>
          </p:cNvPr>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8897984" y="2578100"/>
            <a:ext cx="2324604" cy="2336800"/>
          </a:xfrm>
        </p:spPr>
      </p:pic>
      <p:sp>
        <p:nvSpPr>
          <p:cNvPr id="13" name="Content Placeholder 2">
            <a:extLst>
              <a:ext uri="{FF2B5EF4-FFF2-40B4-BE49-F238E27FC236}">
                <a16:creationId xmlns:a16="http://schemas.microsoft.com/office/drawing/2014/main" id="{5795A09C-1817-E9AD-DAB0-1034FC468F3B}"/>
              </a:ext>
            </a:extLst>
          </p:cNvPr>
          <p:cNvSpPr txBox="1">
            <a:spLocks/>
          </p:cNvSpPr>
          <p:nvPr/>
        </p:nvSpPr>
        <p:spPr>
          <a:xfrm>
            <a:off x="8637173" y="5064125"/>
            <a:ext cx="2846226" cy="546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Shahar Berenson</a:t>
            </a:r>
          </a:p>
        </p:txBody>
      </p:sp>
      <p:sp>
        <p:nvSpPr>
          <p:cNvPr id="14" name="Content Placeholder 2">
            <a:extLst>
              <a:ext uri="{FF2B5EF4-FFF2-40B4-BE49-F238E27FC236}">
                <a16:creationId xmlns:a16="http://schemas.microsoft.com/office/drawing/2014/main" id="{B2213C64-90B9-B5D0-3CC9-59842F70DD4A}"/>
              </a:ext>
            </a:extLst>
          </p:cNvPr>
          <p:cNvSpPr txBox="1">
            <a:spLocks/>
          </p:cNvSpPr>
          <p:nvPr/>
        </p:nvSpPr>
        <p:spPr>
          <a:xfrm>
            <a:off x="4910370" y="5064125"/>
            <a:ext cx="2623457" cy="546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Omer Goldstein</a:t>
            </a:r>
          </a:p>
        </p:txBody>
      </p:sp>
      <p:sp>
        <p:nvSpPr>
          <p:cNvPr id="15" name="Content Placeholder 2">
            <a:extLst>
              <a:ext uri="{FF2B5EF4-FFF2-40B4-BE49-F238E27FC236}">
                <a16:creationId xmlns:a16="http://schemas.microsoft.com/office/drawing/2014/main" id="{04AACD0C-69F3-17BD-4395-A2F75D71FAB9}"/>
              </a:ext>
            </a:extLst>
          </p:cNvPr>
          <p:cNvSpPr txBox="1">
            <a:spLocks/>
          </p:cNvSpPr>
          <p:nvPr/>
        </p:nvSpPr>
        <p:spPr>
          <a:xfrm>
            <a:off x="931952" y="5064125"/>
            <a:ext cx="2623457" cy="546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Shlomi Fridman</a:t>
            </a:r>
          </a:p>
        </p:txBody>
      </p:sp>
      <p:pic>
        <p:nvPicPr>
          <p:cNvPr id="17" name="Picture 16" descr="A person taking a selfie&#10;&#10;Description automatically generated">
            <a:extLst>
              <a:ext uri="{FF2B5EF4-FFF2-40B4-BE49-F238E27FC236}">
                <a16:creationId xmlns:a16="http://schemas.microsoft.com/office/drawing/2014/main" id="{3CD98B70-1DB6-C0C5-B2CC-602404FFDF42}"/>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059797" y="2578100"/>
            <a:ext cx="2324604" cy="2341823"/>
          </a:xfrm>
          <a:prstGeom prst="rect">
            <a:avLst/>
          </a:prstGeom>
        </p:spPr>
      </p:pic>
      <p:pic>
        <p:nvPicPr>
          <p:cNvPr id="19" name="Picture 18" descr="A person wearing sunglasses and backpack&#10;&#10;Description automatically generated">
            <a:extLst>
              <a:ext uri="{FF2B5EF4-FFF2-40B4-BE49-F238E27FC236}">
                <a16:creationId xmlns:a16="http://schemas.microsoft.com/office/drawing/2014/main" id="{856DE587-FFA0-8E25-F7EE-2E4A43CAF9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379" y="2578100"/>
            <a:ext cx="2324605" cy="2336800"/>
          </a:xfrm>
          <a:prstGeom prst="rect">
            <a:avLst/>
          </a:prstGeom>
        </p:spPr>
      </p:pic>
    </p:spTree>
    <p:extLst>
      <p:ext uri="{BB962C8B-B14F-4D97-AF65-F5344CB8AC3E}">
        <p14:creationId xmlns:p14="http://schemas.microsoft.com/office/powerpoint/2010/main" val="4044605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01393-D42A-4E38-EE40-098E8DF3AB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B7EE20-848E-54FC-D89D-04E9DFFF0FA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67ACD2E-3A47-0612-E80F-A6590AE96C35}"/>
              </a:ext>
            </a:extLst>
          </p:cNvPr>
          <p:cNvSpPr>
            <a:spLocks noGrp="1"/>
          </p:cNvSpPr>
          <p:nvPr>
            <p:ph idx="1"/>
          </p:nvPr>
        </p:nvSpPr>
        <p:spPr>
          <a:xfrm>
            <a:off x="838200" y="1825625"/>
            <a:ext cx="7888357" cy="4351338"/>
          </a:xfrm>
        </p:spPr>
        <p:txBody>
          <a:bodyPr/>
          <a:lstStyle/>
          <a:p>
            <a:r>
              <a:rPr lang="en-US" dirty="0"/>
              <a:t>The Node2Vec runs have slight better scores than DeepWalk.                </a:t>
            </a:r>
            <a:r>
              <a:rPr lang="en-US" sz="2000" dirty="0"/>
              <a:t>(</a:t>
            </a:r>
            <a:r>
              <a:rPr lang="en-US" sz="2000" dirty="0">
                <a:latin typeface="gg sans"/>
              </a:rPr>
              <a:t>Specifically, in F1 and AUC scores)</a:t>
            </a:r>
          </a:p>
          <a:p>
            <a:pPr lvl="1"/>
            <a:r>
              <a:rPr lang="en-US" dirty="0">
                <a:latin typeface="gg sans"/>
              </a:rPr>
              <a:t>Due to a wider exploration area in the graph</a:t>
            </a:r>
            <a:endParaRPr lang="en-US" dirty="0"/>
          </a:p>
          <a:p>
            <a:r>
              <a:rPr lang="en-US" dirty="0"/>
              <a:t>F1 Scores in range of 65-70%</a:t>
            </a:r>
          </a:p>
          <a:p>
            <a:pPr lvl="1"/>
            <a:r>
              <a:rPr lang="en-US" dirty="0"/>
              <a:t>This might be because of implementation of the algorithms and the used dataset in the given project</a:t>
            </a:r>
          </a:p>
          <a:p>
            <a:r>
              <a:rPr lang="en-US" dirty="0"/>
              <a:t>AUS Scores in range of 90-95%</a:t>
            </a:r>
          </a:p>
          <a:p>
            <a:pPr lvl="1"/>
            <a:r>
              <a:rPr lang="en-US" dirty="0"/>
              <a:t>Which is excellent!</a:t>
            </a:r>
          </a:p>
        </p:txBody>
      </p:sp>
      <p:pic>
        <p:nvPicPr>
          <p:cNvPr id="4" name="תמונה 3"/>
          <p:cNvPicPr>
            <a:picLocks noChangeAspect="1"/>
          </p:cNvPicPr>
          <p:nvPr/>
        </p:nvPicPr>
        <p:blipFill>
          <a:blip r:embed="rId2"/>
          <a:stretch>
            <a:fillRect/>
          </a:stretch>
        </p:blipFill>
        <p:spPr>
          <a:xfrm>
            <a:off x="9253535" y="4273616"/>
            <a:ext cx="2783600" cy="2485583"/>
          </a:xfrm>
          <a:prstGeom prst="rect">
            <a:avLst/>
          </a:prstGeom>
        </p:spPr>
      </p:pic>
      <p:pic>
        <p:nvPicPr>
          <p:cNvPr id="5" name="תמונה 4"/>
          <p:cNvPicPr>
            <a:picLocks noChangeAspect="1"/>
          </p:cNvPicPr>
          <p:nvPr/>
        </p:nvPicPr>
        <p:blipFill>
          <a:blip r:embed="rId3"/>
          <a:stretch>
            <a:fillRect/>
          </a:stretch>
        </p:blipFill>
        <p:spPr>
          <a:xfrm>
            <a:off x="8529594" y="261994"/>
            <a:ext cx="3507541" cy="2629436"/>
          </a:xfrm>
          <a:prstGeom prst="rect">
            <a:avLst/>
          </a:prstGeom>
        </p:spPr>
      </p:pic>
    </p:spTree>
    <p:extLst>
      <p:ext uri="{BB962C8B-B14F-4D97-AF65-F5344CB8AC3E}">
        <p14:creationId xmlns:p14="http://schemas.microsoft.com/office/powerpoint/2010/main" val="3910127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AF3EE-A325-1808-B134-6BD14F843F37}"/>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BAAB5C8E-FE35-41FA-0288-8C60A2DB752D}"/>
              </a:ext>
            </a:extLst>
          </p:cNvPr>
          <p:cNvSpPr>
            <a:spLocks noGrp="1"/>
          </p:cNvSpPr>
          <p:nvPr>
            <p:ph idx="1"/>
          </p:nvPr>
        </p:nvSpPr>
        <p:spPr>
          <a:xfrm>
            <a:off x="838200" y="1361662"/>
            <a:ext cx="7909748" cy="5409710"/>
          </a:xfrm>
        </p:spPr>
        <p:txBody>
          <a:bodyPr>
            <a:normAutofit/>
          </a:bodyPr>
          <a:lstStyle/>
          <a:p>
            <a:r>
              <a:rPr lang="en-US" sz="2400" dirty="0" err="1"/>
              <a:t>dedekinds</a:t>
            </a:r>
            <a:r>
              <a:rPr lang="en-US" sz="2400" dirty="0"/>
              <a:t> (Spring 2018), </a:t>
            </a:r>
            <a:r>
              <a:rPr lang="en-US" sz="2400" dirty="0">
                <a:hlinkClick r:id="rId3"/>
              </a:rPr>
              <a:t>Graph-Embedding</a:t>
            </a:r>
            <a:endParaRPr lang="en-US" sz="2400" dirty="0"/>
          </a:p>
          <a:p>
            <a:r>
              <a:rPr lang="en-US" sz="2400" b="0" i="0" dirty="0">
                <a:solidFill>
                  <a:srgbClr val="1F2328"/>
                </a:solidFill>
                <a:effectLst/>
                <a:latin typeface="-apple-system"/>
              </a:rPr>
              <a:t>DeepWalk: Online Learning of Social Representations. Bryan </a:t>
            </a:r>
            <a:r>
              <a:rPr lang="en-US" sz="2400" b="0" i="0" dirty="0" err="1">
                <a:solidFill>
                  <a:srgbClr val="1F2328"/>
                </a:solidFill>
                <a:effectLst/>
                <a:latin typeface="-apple-system"/>
              </a:rPr>
              <a:t>Perozzi</a:t>
            </a:r>
            <a:r>
              <a:rPr lang="en-US" sz="2400" b="0" i="0" dirty="0">
                <a:solidFill>
                  <a:srgbClr val="1F2328"/>
                </a:solidFill>
                <a:effectLst/>
                <a:latin typeface="-apple-system"/>
              </a:rPr>
              <a:t>, Rami Al-</a:t>
            </a:r>
            <a:r>
              <a:rPr lang="en-US" sz="2400" b="0" i="0" dirty="0" err="1">
                <a:solidFill>
                  <a:srgbClr val="1F2328"/>
                </a:solidFill>
                <a:effectLst/>
                <a:latin typeface="-apple-system"/>
              </a:rPr>
              <a:t>Rfou</a:t>
            </a:r>
            <a:r>
              <a:rPr lang="en-US" sz="2400" b="0" i="0" dirty="0">
                <a:solidFill>
                  <a:srgbClr val="1F2328"/>
                </a:solidFill>
                <a:effectLst/>
                <a:latin typeface="-apple-system"/>
              </a:rPr>
              <a:t>, Steven </a:t>
            </a:r>
            <a:r>
              <a:rPr lang="en-US" sz="2400" b="0" i="0" dirty="0" err="1">
                <a:solidFill>
                  <a:srgbClr val="1F2328"/>
                </a:solidFill>
                <a:effectLst/>
                <a:latin typeface="-apple-system"/>
              </a:rPr>
              <a:t>Skiena</a:t>
            </a:r>
            <a:r>
              <a:rPr lang="en-US" sz="2400" b="0" i="0" dirty="0">
                <a:solidFill>
                  <a:srgbClr val="1F2328"/>
                </a:solidFill>
                <a:effectLst/>
                <a:latin typeface="-apple-system"/>
              </a:rPr>
              <a:t>. KDD 2014.</a:t>
            </a:r>
          </a:p>
          <a:p>
            <a:r>
              <a:rPr lang="en-US" sz="2400" b="0" i="0" dirty="0">
                <a:solidFill>
                  <a:srgbClr val="1F2328"/>
                </a:solidFill>
                <a:effectLst/>
                <a:latin typeface="-apple-system"/>
              </a:rPr>
              <a:t>node2vec: Scalable Feature Learning for Networks. Aditya Grover, Jure </a:t>
            </a:r>
            <a:r>
              <a:rPr lang="en-US" sz="2400" b="0" i="0" dirty="0" err="1">
                <a:solidFill>
                  <a:srgbClr val="1F2328"/>
                </a:solidFill>
                <a:effectLst/>
                <a:latin typeface="-apple-system"/>
              </a:rPr>
              <a:t>Leskovec</a:t>
            </a:r>
            <a:r>
              <a:rPr lang="en-US" sz="2400" b="0" i="0" dirty="0">
                <a:solidFill>
                  <a:srgbClr val="1F2328"/>
                </a:solidFill>
                <a:effectLst/>
                <a:latin typeface="-apple-system"/>
              </a:rPr>
              <a:t>. KDD 2016</a:t>
            </a:r>
          </a:p>
          <a:p>
            <a:r>
              <a:rPr lang="en-US" sz="2400" b="0" i="0" dirty="0">
                <a:solidFill>
                  <a:srgbClr val="1F2328"/>
                </a:solidFill>
                <a:effectLst/>
                <a:latin typeface="-apple-system"/>
                <a:hlinkClick r:id="rId4"/>
              </a:rPr>
              <a:t>Deep Walk and Node2Vec: Graph Embeddings</a:t>
            </a:r>
            <a:r>
              <a:rPr lang="en-US" sz="2400" b="0" i="0" dirty="0">
                <a:solidFill>
                  <a:srgbClr val="1F2328"/>
                </a:solidFill>
                <a:effectLst/>
                <a:latin typeface="-apple-system"/>
              </a:rPr>
              <a:t>, Tejpal Kumawat, medium, 2023</a:t>
            </a:r>
          </a:p>
          <a:p>
            <a:r>
              <a:rPr lang="en-US" sz="2400" dirty="0">
                <a:hlinkClick r:id="rId5"/>
              </a:rPr>
              <a:t>Skip-Gram Word2Vec Algorithm</a:t>
            </a:r>
            <a:r>
              <a:rPr lang="en-US" sz="2400" dirty="0"/>
              <a:t>, Ido </a:t>
            </a:r>
            <a:r>
              <a:rPr lang="en-US" sz="2400" dirty="0" err="1"/>
              <a:t>Leshem</a:t>
            </a:r>
            <a:r>
              <a:rPr lang="en-US" sz="2400" dirty="0"/>
              <a:t>, medium, 2023</a:t>
            </a:r>
          </a:p>
          <a:p>
            <a:endParaRPr lang="en-US" sz="2400" dirty="0"/>
          </a:p>
        </p:txBody>
      </p:sp>
      <p:pic>
        <p:nvPicPr>
          <p:cNvPr id="4" name="תמונה 3"/>
          <p:cNvPicPr>
            <a:picLocks noChangeAspect="1"/>
          </p:cNvPicPr>
          <p:nvPr/>
        </p:nvPicPr>
        <p:blipFill>
          <a:blip r:embed="rId6"/>
          <a:stretch>
            <a:fillRect/>
          </a:stretch>
        </p:blipFill>
        <p:spPr>
          <a:xfrm>
            <a:off x="8747948" y="3734601"/>
            <a:ext cx="3338173" cy="3036771"/>
          </a:xfrm>
          <a:prstGeom prst="rect">
            <a:avLst/>
          </a:prstGeom>
        </p:spPr>
      </p:pic>
    </p:spTree>
    <p:extLst>
      <p:ext uri="{BB962C8B-B14F-4D97-AF65-F5344CB8AC3E}">
        <p14:creationId xmlns:p14="http://schemas.microsoft.com/office/powerpoint/2010/main" val="3921531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78138-57BE-DF9B-D50C-9250C2C87CC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4235CA1-C10C-D481-551D-2E63768D84AE}"/>
              </a:ext>
            </a:extLst>
          </p:cNvPr>
          <p:cNvSpPr>
            <a:spLocks noGrp="1"/>
          </p:cNvSpPr>
          <p:nvPr>
            <p:ph idx="1"/>
          </p:nvPr>
        </p:nvSpPr>
        <p:spPr/>
        <p:txBody>
          <a:bodyPr/>
          <a:lstStyle/>
          <a:p>
            <a:r>
              <a:rPr lang="en-US" dirty="0"/>
              <a:t>This is the works for the final project of the “Data Mining and Learning systems“ course in Braude College (Winter 2025)</a:t>
            </a:r>
          </a:p>
          <a:p>
            <a:r>
              <a:rPr lang="en-US" dirty="0"/>
              <a:t>We’ll explain the implementation of two network graph embedding algorithms (</a:t>
            </a:r>
            <a:r>
              <a:rPr lang="en-US" dirty="0" err="1"/>
              <a:t>Deepwalk</a:t>
            </a:r>
            <a:r>
              <a:rPr lang="en-US" dirty="0"/>
              <a:t>, node2vec) for one dataset (Cora)</a:t>
            </a:r>
          </a:p>
        </p:txBody>
      </p:sp>
      <p:pic>
        <p:nvPicPr>
          <p:cNvPr id="4" name="Picture 3" descr="A diagram of a network&#10;&#10;Description automatically generated">
            <a:extLst>
              <a:ext uri="{FF2B5EF4-FFF2-40B4-BE49-F238E27FC236}">
                <a16:creationId xmlns:a16="http://schemas.microsoft.com/office/drawing/2014/main" id="{89C54C7E-0F64-CAC4-7705-684A473BC2C4}"/>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174463" y="3713884"/>
            <a:ext cx="5628083" cy="2921523"/>
          </a:xfrm>
          <a:prstGeom prst="rect">
            <a:avLst/>
          </a:prstGeom>
        </p:spPr>
      </p:pic>
      <p:pic>
        <p:nvPicPr>
          <p:cNvPr id="5" name="תמונה 4"/>
          <p:cNvPicPr>
            <a:picLocks noChangeAspect="1"/>
          </p:cNvPicPr>
          <p:nvPr/>
        </p:nvPicPr>
        <p:blipFill>
          <a:blip r:embed="rId4"/>
          <a:stretch>
            <a:fillRect/>
          </a:stretch>
        </p:blipFill>
        <p:spPr>
          <a:xfrm>
            <a:off x="1656348" y="4485357"/>
            <a:ext cx="2668194" cy="2150050"/>
          </a:xfrm>
          <a:prstGeom prst="rect">
            <a:avLst/>
          </a:prstGeom>
        </p:spPr>
      </p:pic>
    </p:spTree>
    <p:extLst>
      <p:ext uri="{BB962C8B-B14F-4D97-AF65-F5344CB8AC3E}">
        <p14:creationId xmlns:p14="http://schemas.microsoft.com/office/powerpoint/2010/main" val="2956746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B4D8B-1766-3B49-6576-74D138A112C9}"/>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id="{85BF1240-887E-5893-C0DD-57704624E0AB}"/>
              </a:ext>
            </a:extLst>
          </p:cNvPr>
          <p:cNvSpPr>
            <a:spLocks noGrp="1"/>
          </p:cNvSpPr>
          <p:nvPr>
            <p:ph idx="1"/>
          </p:nvPr>
        </p:nvSpPr>
        <p:spPr/>
        <p:txBody>
          <a:bodyPr>
            <a:normAutofit/>
          </a:bodyPr>
          <a:lstStyle/>
          <a:p>
            <a:pPr marL="0" indent="0">
              <a:buNone/>
            </a:pPr>
            <a:r>
              <a:rPr lang="en-US" dirty="0"/>
              <a:t>Graph embedding represents graph data as low-dimensional vectors, capturing its structure and relationships for easier use in machine learning tasks.</a:t>
            </a:r>
          </a:p>
        </p:txBody>
      </p:sp>
      <p:pic>
        <p:nvPicPr>
          <p:cNvPr id="4" name="Picture 3" descr="A colorful ball of dots&#10;&#10;Description automatically generated with medium confidence">
            <a:extLst>
              <a:ext uri="{FF2B5EF4-FFF2-40B4-BE49-F238E27FC236}">
                <a16:creationId xmlns:a16="http://schemas.microsoft.com/office/drawing/2014/main" id="{DC4A6EE0-974A-326F-2566-2FDF94EC5078}"/>
              </a:ext>
            </a:extLst>
          </p:cNvPr>
          <p:cNvPicPr>
            <a:picLocks noChangeAspect="1"/>
          </p:cNvPicPr>
          <p:nvPr/>
        </p:nvPicPr>
        <p:blipFill>
          <a:blip r:embed="rId2">
            <a:extLst>
              <a:ext uri="{28A0092B-C50C-407E-A947-70E740481C1C}">
                <a14:useLocalDpi xmlns:a14="http://schemas.microsoft.com/office/drawing/2010/main" val="0"/>
              </a:ext>
            </a:extLst>
          </a:blip>
          <a:srcRect l="7736" t="8191" r="6465" b="4947"/>
          <a:stretch/>
        </p:blipFill>
        <p:spPr>
          <a:xfrm>
            <a:off x="8010525" y="2601692"/>
            <a:ext cx="4075851" cy="4211378"/>
          </a:xfrm>
          <a:prstGeom prst="rect">
            <a:avLst/>
          </a:prstGeom>
        </p:spPr>
      </p:pic>
      <p:pic>
        <p:nvPicPr>
          <p:cNvPr id="6" name="Picture 5">
            <a:extLst>
              <a:ext uri="{FF2B5EF4-FFF2-40B4-BE49-F238E27FC236}">
                <a16:creationId xmlns:a16="http://schemas.microsoft.com/office/drawing/2014/main" id="{5B10D5EC-9A27-25F7-84E4-7F0DAB273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00" y="3310997"/>
            <a:ext cx="7620392" cy="3422826"/>
          </a:xfrm>
          <a:prstGeom prst="rect">
            <a:avLst/>
          </a:prstGeom>
        </p:spPr>
      </p:pic>
    </p:spTree>
    <p:extLst>
      <p:ext uri="{BB962C8B-B14F-4D97-AF65-F5344CB8AC3E}">
        <p14:creationId xmlns:p14="http://schemas.microsoft.com/office/powerpoint/2010/main" val="2027752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6A762-E7DB-BF0D-D42B-D6F51D8A80A3}"/>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8D3434EE-949A-CBD2-9ADF-3434170B9C82}"/>
              </a:ext>
            </a:extLst>
          </p:cNvPr>
          <p:cNvSpPr>
            <a:spLocks noGrp="1"/>
          </p:cNvSpPr>
          <p:nvPr>
            <p:ph idx="1"/>
          </p:nvPr>
        </p:nvSpPr>
        <p:spPr>
          <a:xfrm>
            <a:off x="838200" y="1825625"/>
            <a:ext cx="10515600" cy="1895349"/>
          </a:xfrm>
        </p:spPr>
        <p:txBody>
          <a:bodyPr>
            <a:normAutofit/>
          </a:bodyPr>
          <a:lstStyle/>
          <a:p>
            <a:pPr marL="0" indent="0">
              <a:buNone/>
            </a:pPr>
            <a:r>
              <a:rPr lang="en-US" b="0" i="0" dirty="0">
                <a:effectLst/>
                <a:latin typeface="gg sans"/>
              </a:rPr>
              <a:t>Develop a graph embedding model that can transform nodes and edges</a:t>
            </a:r>
            <a:r>
              <a:rPr lang="he-IL" b="0" i="0" dirty="0">
                <a:effectLst/>
                <a:latin typeface="gg sans"/>
              </a:rPr>
              <a:t> </a:t>
            </a:r>
            <a:r>
              <a:rPr lang="en-US" b="0" i="0" dirty="0">
                <a:effectLst/>
                <a:latin typeface="gg sans"/>
              </a:rPr>
              <a:t>into meaningful vector representations. </a:t>
            </a:r>
            <a:br>
              <a:rPr lang="en-US" b="0" i="0" dirty="0">
                <a:effectLst/>
                <a:latin typeface="gg sans"/>
              </a:rPr>
            </a:br>
            <a:r>
              <a:rPr lang="en-US" b="0" i="0" dirty="0">
                <a:effectLst/>
                <a:latin typeface="gg sans"/>
              </a:rPr>
              <a:t>These embeddings will be used to solve specific tasks such as node classification, link prediction, community detection, or graph clustering.</a:t>
            </a:r>
            <a:endParaRPr lang="en-US" b="0" i="0" dirty="0">
              <a:effectLst/>
              <a:latin typeface="inherit"/>
            </a:endParaRPr>
          </a:p>
          <a:p>
            <a:endParaRPr lang="en-US" dirty="0"/>
          </a:p>
        </p:txBody>
      </p:sp>
      <p:pic>
        <p:nvPicPr>
          <p:cNvPr id="5" name="Picture 4">
            <a:extLst>
              <a:ext uri="{FF2B5EF4-FFF2-40B4-BE49-F238E27FC236}">
                <a16:creationId xmlns:a16="http://schemas.microsoft.com/office/drawing/2014/main" id="{B12B5D73-E75B-9EDA-1701-8F25D2C0CF7F}"/>
              </a:ext>
            </a:extLst>
          </p:cNvPr>
          <p:cNvPicPr>
            <a:picLocks noChangeAspect="1"/>
          </p:cNvPicPr>
          <p:nvPr/>
        </p:nvPicPr>
        <p:blipFill>
          <a:blip r:embed="rId2">
            <a:extLst>
              <a:ext uri="{28A0092B-C50C-407E-A947-70E740481C1C}">
                <a14:useLocalDpi xmlns:a14="http://schemas.microsoft.com/office/drawing/2010/main" val="0"/>
              </a:ext>
            </a:extLst>
          </a:blip>
          <a:srcRect b="7895"/>
          <a:stretch/>
        </p:blipFill>
        <p:spPr>
          <a:xfrm>
            <a:off x="8800582" y="3968624"/>
            <a:ext cx="2962253" cy="2889376"/>
          </a:xfrm>
          <a:prstGeom prst="rect">
            <a:avLst/>
          </a:prstGeom>
        </p:spPr>
      </p:pic>
      <p:pic>
        <p:nvPicPr>
          <p:cNvPr id="6" name="תמונה 5"/>
          <p:cNvPicPr>
            <a:picLocks noChangeAspect="1"/>
          </p:cNvPicPr>
          <p:nvPr/>
        </p:nvPicPr>
        <p:blipFill>
          <a:blip r:embed="rId3"/>
          <a:stretch>
            <a:fillRect/>
          </a:stretch>
        </p:blipFill>
        <p:spPr>
          <a:xfrm>
            <a:off x="1416623" y="4058892"/>
            <a:ext cx="4936050" cy="2659396"/>
          </a:xfrm>
          <a:prstGeom prst="rect">
            <a:avLst/>
          </a:prstGeom>
        </p:spPr>
      </p:pic>
    </p:spTree>
    <p:extLst>
      <p:ext uri="{BB962C8B-B14F-4D97-AF65-F5344CB8AC3E}">
        <p14:creationId xmlns:p14="http://schemas.microsoft.com/office/powerpoint/2010/main" val="9018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3FEEE-FA37-13DA-F376-3495184CC6A8}"/>
              </a:ext>
            </a:extLst>
          </p:cNvPr>
          <p:cNvSpPr>
            <a:spLocks noGrp="1"/>
          </p:cNvSpPr>
          <p:nvPr>
            <p:ph type="title"/>
          </p:nvPr>
        </p:nvSpPr>
        <p:spPr/>
        <p:txBody>
          <a:bodyPr/>
          <a:lstStyle/>
          <a:p>
            <a:r>
              <a:rPr lang="en-US" dirty="0"/>
              <a:t>Examples of Graph-Embedding Usage</a:t>
            </a:r>
          </a:p>
        </p:txBody>
      </p:sp>
      <p:sp>
        <p:nvSpPr>
          <p:cNvPr id="3" name="Content Placeholder 2">
            <a:extLst>
              <a:ext uri="{FF2B5EF4-FFF2-40B4-BE49-F238E27FC236}">
                <a16:creationId xmlns:a16="http://schemas.microsoft.com/office/drawing/2014/main" id="{01BC83A0-D45F-5152-F20F-66B07C3B5586}"/>
              </a:ext>
            </a:extLst>
          </p:cNvPr>
          <p:cNvSpPr>
            <a:spLocks noGrp="1"/>
          </p:cNvSpPr>
          <p:nvPr>
            <p:ph idx="1"/>
          </p:nvPr>
        </p:nvSpPr>
        <p:spPr/>
        <p:txBody>
          <a:bodyPr/>
          <a:lstStyle/>
          <a:p>
            <a:r>
              <a:rPr lang="en-US" b="0" i="0" dirty="0">
                <a:effectLst/>
                <a:latin typeface="inherit"/>
              </a:rPr>
              <a:t>Social Media Platforms (</a:t>
            </a:r>
            <a:r>
              <a:rPr lang="en-US" b="0" i="0" dirty="0">
                <a:effectLst/>
                <a:latin typeface="gg sans"/>
              </a:rPr>
              <a:t>Facebook, Twitter, LinkedIn)</a:t>
            </a:r>
            <a:r>
              <a:rPr lang="en-US" dirty="0">
                <a:latin typeface="inherit"/>
              </a:rPr>
              <a:t> </a:t>
            </a:r>
          </a:p>
          <a:p>
            <a:pPr lvl="1"/>
            <a:r>
              <a:rPr lang="en-US" dirty="0">
                <a:latin typeface="inherit"/>
              </a:rPr>
              <a:t>P</a:t>
            </a:r>
            <a:r>
              <a:rPr lang="en-US" b="0" i="0" dirty="0">
                <a:effectLst/>
                <a:latin typeface="gg sans"/>
              </a:rPr>
              <a:t>redict friendship connections based on interactions.</a:t>
            </a:r>
          </a:p>
          <a:p>
            <a:r>
              <a:rPr lang="en-US" dirty="0">
                <a:latin typeface="gg sans"/>
              </a:rPr>
              <a:t>Streaming services (Netflix, YouTube) </a:t>
            </a:r>
          </a:p>
          <a:p>
            <a:pPr lvl="1"/>
            <a:r>
              <a:rPr lang="en-US" dirty="0">
                <a:latin typeface="gg sans"/>
              </a:rPr>
              <a:t>Recommend videos based on past viewing.</a:t>
            </a:r>
            <a:endParaRPr lang="en-US" b="0" i="0" dirty="0">
              <a:effectLst/>
              <a:latin typeface="gg sans"/>
            </a:endParaRPr>
          </a:p>
          <a:p>
            <a:r>
              <a:rPr lang="en-US" dirty="0">
                <a:latin typeface="gg sans"/>
              </a:rPr>
              <a:t>Academy Research</a:t>
            </a:r>
          </a:p>
          <a:p>
            <a:pPr lvl="1"/>
            <a:r>
              <a:rPr lang="en-US" dirty="0">
                <a:latin typeface="gg sans"/>
              </a:rPr>
              <a:t> Use </a:t>
            </a:r>
            <a:r>
              <a:rPr lang="en-US" b="0" i="0" dirty="0">
                <a:effectLst/>
                <a:latin typeface="gg sans"/>
              </a:rPr>
              <a:t>citation networks to classify research papers.</a:t>
            </a:r>
            <a:endParaRPr lang="en-US" dirty="0"/>
          </a:p>
        </p:txBody>
      </p:sp>
      <p:pic>
        <p:nvPicPr>
          <p:cNvPr id="7" name="Picture 6" descr="A diagram of people connected to each other&#10;&#10;Description automatically generated">
            <a:extLst>
              <a:ext uri="{FF2B5EF4-FFF2-40B4-BE49-F238E27FC236}">
                <a16:creationId xmlns:a16="http://schemas.microsoft.com/office/drawing/2014/main" id="{A0B8CD3B-0F3D-9588-85E3-8520866A72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5446" y="4510161"/>
            <a:ext cx="4360597" cy="2234670"/>
          </a:xfrm>
          <a:prstGeom prst="rect">
            <a:avLst/>
          </a:prstGeom>
        </p:spPr>
      </p:pic>
      <p:pic>
        <p:nvPicPr>
          <p:cNvPr id="5" name="תמונה 4"/>
          <p:cNvPicPr>
            <a:picLocks noChangeAspect="1"/>
          </p:cNvPicPr>
          <p:nvPr/>
        </p:nvPicPr>
        <p:blipFill>
          <a:blip r:embed="rId3"/>
          <a:stretch>
            <a:fillRect/>
          </a:stretch>
        </p:blipFill>
        <p:spPr>
          <a:xfrm>
            <a:off x="838200" y="4716529"/>
            <a:ext cx="4642008" cy="2028302"/>
          </a:xfrm>
          <a:prstGeom prst="rect">
            <a:avLst/>
          </a:prstGeom>
        </p:spPr>
      </p:pic>
    </p:spTree>
    <p:extLst>
      <p:ext uri="{BB962C8B-B14F-4D97-AF65-F5344CB8AC3E}">
        <p14:creationId xmlns:p14="http://schemas.microsoft.com/office/powerpoint/2010/main" val="2847816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3FCB72-AB68-98B1-AFBB-23F319347E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17C084-0B18-854A-3C8B-7D0B6C04A720}"/>
              </a:ext>
            </a:extLst>
          </p:cNvPr>
          <p:cNvSpPr>
            <a:spLocks noGrp="1"/>
          </p:cNvSpPr>
          <p:nvPr>
            <p:ph type="title"/>
          </p:nvPr>
        </p:nvSpPr>
        <p:spPr/>
        <p:txBody>
          <a:bodyPr/>
          <a:lstStyle/>
          <a:p>
            <a:r>
              <a:rPr lang="en-US" dirty="0"/>
              <a:t>Analyze the dataset</a:t>
            </a:r>
          </a:p>
        </p:txBody>
      </p:sp>
      <p:sp>
        <p:nvSpPr>
          <p:cNvPr id="3" name="Content Placeholder 2">
            <a:extLst>
              <a:ext uri="{FF2B5EF4-FFF2-40B4-BE49-F238E27FC236}">
                <a16:creationId xmlns:a16="http://schemas.microsoft.com/office/drawing/2014/main" id="{8B3205D7-C590-8DF6-B2CB-4E740B3CD305}"/>
              </a:ext>
            </a:extLst>
          </p:cNvPr>
          <p:cNvSpPr>
            <a:spLocks noGrp="1"/>
          </p:cNvSpPr>
          <p:nvPr>
            <p:ph idx="1"/>
          </p:nvPr>
        </p:nvSpPr>
        <p:spPr/>
        <p:txBody>
          <a:bodyPr>
            <a:normAutofit fontScale="92500" lnSpcReduction="20000"/>
          </a:bodyPr>
          <a:lstStyle/>
          <a:p>
            <a:pPr marL="0" indent="0">
              <a:buNone/>
            </a:pPr>
            <a:r>
              <a:rPr lang="en-US" dirty="0"/>
              <a:t>The Cora dataset consists of Machine Learning papers. </a:t>
            </a:r>
          </a:p>
          <a:p>
            <a:pPr marL="0" indent="0">
              <a:buNone/>
            </a:pPr>
            <a:r>
              <a:rPr lang="en-US" dirty="0"/>
              <a:t>There are 2708 papers.</a:t>
            </a:r>
          </a:p>
          <a:p>
            <a:pPr marL="0" indent="0">
              <a:buNone/>
            </a:pPr>
            <a:r>
              <a:rPr lang="en-US" dirty="0"/>
              <a:t>These papers are classified into one of the following seven classes:</a:t>
            </a:r>
          </a:p>
          <a:p>
            <a:pPr marL="0" indent="0">
              <a:buNone/>
            </a:pPr>
            <a:r>
              <a:rPr lang="en-US" dirty="0"/>
              <a:t>	- </a:t>
            </a:r>
            <a:r>
              <a:rPr lang="en-US" dirty="0" err="1"/>
              <a:t>Case_Based</a:t>
            </a:r>
            <a:endParaRPr lang="en-US" dirty="0"/>
          </a:p>
          <a:p>
            <a:pPr marL="0" indent="0">
              <a:buNone/>
            </a:pPr>
            <a:r>
              <a:rPr lang="en-US" dirty="0"/>
              <a:t>	- </a:t>
            </a:r>
            <a:r>
              <a:rPr lang="en-US" dirty="0" err="1"/>
              <a:t>Genetic_Algorithms</a:t>
            </a:r>
            <a:endParaRPr lang="en-US" dirty="0"/>
          </a:p>
          <a:p>
            <a:pPr marL="0" indent="0">
              <a:buNone/>
            </a:pPr>
            <a:r>
              <a:rPr lang="en-US" dirty="0"/>
              <a:t>	- </a:t>
            </a:r>
            <a:r>
              <a:rPr lang="en-US" dirty="0" err="1"/>
              <a:t>Neural_Networks</a:t>
            </a:r>
            <a:endParaRPr lang="en-US" dirty="0"/>
          </a:p>
          <a:p>
            <a:pPr marL="0" indent="0">
              <a:buNone/>
            </a:pPr>
            <a:r>
              <a:rPr lang="en-US" dirty="0"/>
              <a:t>	- </a:t>
            </a:r>
            <a:r>
              <a:rPr lang="en-US" dirty="0" err="1"/>
              <a:t>Probabilistic_Methods</a:t>
            </a:r>
            <a:endParaRPr lang="en-US" dirty="0"/>
          </a:p>
          <a:p>
            <a:pPr marL="0" indent="0">
              <a:buNone/>
            </a:pPr>
            <a:r>
              <a:rPr lang="en-US" dirty="0"/>
              <a:t>	- </a:t>
            </a:r>
            <a:r>
              <a:rPr lang="en-US" dirty="0" err="1"/>
              <a:t>Reinforcement_Learning</a:t>
            </a:r>
            <a:endParaRPr lang="en-US" dirty="0"/>
          </a:p>
          <a:p>
            <a:pPr marL="0" indent="0">
              <a:buNone/>
            </a:pPr>
            <a:r>
              <a:rPr lang="en-US" dirty="0"/>
              <a:t>	- </a:t>
            </a:r>
            <a:r>
              <a:rPr lang="en-US" dirty="0" err="1"/>
              <a:t>Rule_Learning</a:t>
            </a:r>
            <a:endParaRPr lang="en-US" dirty="0"/>
          </a:p>
          <a:p>
            <a:pPr marL="0" indent="0">
              <a:buNone/>
            </a:pPr>
            <a:r>
              <a:rPr lang="en-US" dirty="0"/>
              <a:t>	- Theory</a:t>
            </a:r>
          </a:p>
        </p:txBody>
      </p:sp>
      <p:pic>
        <p:nvPicPr>
          <p:cNvPr id="4" name="תמונה 3"/>
          <p:cNvPicPr>
            <a:picLocks noChangeAspect="1"/>
          </p:cNvPicPr>
          <p:nvPr/>
        </p:nvPicPr>
        <p:blipFill>
          <a:blip r:embed="rId2"/>
          <a:stretch>
            <a:fillRect/>
          </a:stretch>
        </p:blipFill>
        <p:spPr>
          <a:xfrm>
            <a:off x="8270531" y="3397718"/>
            <a:ext cx="3215964" cy="3289568"/>
          </a:xfrm>
          <a:prstGeom prst="rect">
            <a:avLst/>
          </a:prstGeom>
        </p:spPr>
      </p:pic>
    </p:spTree>
    <p:extLst>
      <p:ext uri="{BB962C8B-B14F-4D97-AF65-F5344CB8AC3E}">
        <p14:creationId xmlns:p14="http://schemas.microsoft.com/office/powerpoint/2010/main" val="2821804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75901-9C47-2F85-5654-FD8AD29890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FED0E-9ABF-4291-F04D-9FC122AECD17}"/>
              </a:ext>
            </a:extLst>
          </p:cNvPr>
          <p:cNvSpPr>
            <a:spLocks noGrp="1"/>
          </p:cNvSpPr>
          <p:nvPr>
            <p:ph type="title"/>
          </p:nvPr>
        </p:nvSpPr>
        <p:spPr/>
        <p:txBody>
          <a:bodyPr/>
          <a:lstStyle/>
          <a:p>
            <a:r>
              <a:rPr lang="en-US" dirty="0"/>
              <a:t>Analyze the dataset</a:t>
            </a:r>
          </a:p>
        </p:txBody>
      </p:sp>
      <p:sp>
        <p:nvSpPr>
          <p:cNvPr id="3" name="Content Placeholder 2">
            <a:extLst>
              <a:ext uri="{FF2B5EF4-FFF2-40B4-BE49-F238E27FC236}">
                <a16:creationId xmlns:a16="http://schemas.microsoft.com/office/drawing/2014/main" id="{4DC5F2B3-896B-9899-CC9F-859E09715514}"/>
              </a:ext>
            </a:extLst>
          </p:cNvPr>
          <p:cNvSpPr>
            <a:spLocks noGrp="1"/>
          </p:cNvSpPr>
          <p:nvPr>
            <p:ph idx="1"/>
          </p:nvPr>
        </p:nvSpPr>
        <p:spPr/>
        <p:txBody>
          <a:bodyPr/>
          <a:lstStyle/>
          <a:p>
            <a:r>
              <a:rPr lang="en-US" dirty="0"/>
              <a:t>After stemming and removing </a:t>
            </a:r>
            <a:r>
              <a:rPr lang="en-US" dirty="0" err="1"/>
              <a:t>stopwords</a:t>
            </a:r>
            <a:r>
              <a:rPr lang="en-US" dirty="0"/>
              <a:t> we were left with a vocabulary of size 1,433 unique words. </a:t>
            </a:r>
          </a:p>
          <a:p>
            <a:r>
              <a:rPr lang="en-US" dirty="0"/>
              <a:t>All words with document frequency less than 10 were removed.</a:t>
            </a:r>
          </a:p>
        </p:txBody>
      </p:sp>
      <p:pic>
        <p:nvPicPr>
          <p:cNvPr id="4" name="תמונה 3"/>
          <p:cNvPicPr>
            <a:picLocks noChangeAspect="1"/>
          </p:cNvPicPr>
          <p:nvPr/>
        </p:nvPicPr>
        <p:blipFill>
          <a:blip r:embed="rId2"/>
          <a:stretch>
            <a:fillRect/>
          </a:stretch>
        </p:blipFill>
        <p:spPr>
          <a:xfrm>
            <a:off x="6600162" y="4277972"/>
            <a:ext cx="4753638" cy="2229161"/>
          </a:xfrm>
          <a:prstGeom prst="rect">
            <a:avLst/>
          </a:prstGeom>
        </p:spPr>
      </p:pic>
      <p:pic>
        <p:nvPicPr>
          <p:cNvPr id="5" name="תמונה 4"/>
          <p:cNvPicPr>
            <a:picLocks noChangeAspect="1"/>
          </p:cNvPicPr>
          <p:nvPr/>
        </p:nvPicPr>
        <p:blipFill>
          <a:blip r:embed="rId3"/>
          <a:stretch>
            <a:fillRect/>
          </a:stretch>
        </p:blipFill>
        <p:spPr>
          <a:xfrm>
            <a:off x="1079151" y="3995530"/>
            <a:ext cx="2472218" cy="2736470"/>
          </a:xfrm>
          <a:prstGeom prst="rect">
            <a:avLst/>
          </a:prstGeom>
        </p:spPr>
      </p:pic>
    </p:spTree>
    <p:extLst>
      <p:ext uri="{BB962C8B-B14F-4D97-AF65-F5344CB8AC3E}">
        <p14:creationId xmlns:p14="http://schemas.microsoft.com/office/powerpoint/2010/main" val="667077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BEC11-C084-2051-431D-2CFADD03DE67}"/>
              </a:ext>
            </a:extLst>
          </p:cNvPr>
          <p:cNvSpPr>
            <a:spLocks noGrp="1"/>
          </p:cNvSpPr>
          <p:nvPr>
            <p:ph type="title"/>
          </p:nvPr>
        </p:nvSpPr>
        <p:spPr/>
        <p:txBody>
          <a:bodyPr/>
          <a:lstStyle/>
          <a:p>
            <a:r>
              <a:rPr lang="en-US" dirty="0"/>
              <a:t>Analyze the dataset</a:t>
            </a:r>
          </a:p>
        </p:txBody>
      </p:sp>
      <p:sp>
        <p:nvSpPr>
          <p:cNvPr id="3" name="Content Placeholder 2">
            <a:extLst>
              <a:ext uri="{FF2B5EF4-FFF2-40B4-BE49-F238E27FC236}">
                <a16:creationId xmlns:a16="http://schemas.microsoft.com/office/drawing/2014/main" id="{C5CD3010-2F8E-309B-BBCE-F4403C5ABFAD}"/>
              </a:ext>
            </a:extLst>
          </p:cNvPr>
          <p:cNvSpPr>
            <a:spLocks noGrp="1"/>
          </p:cNvSpPr>
          <p:nvPr>
            <p:ph idx="1"/>
          </p:nvPr>
        </p:nvSpPr>
        <p:spPr>
          <a:xfrm>
            <a:off x="838199" y="1475715"/>
            <a:ext cx="11188485" cy="5382285"/>
          </a:xfrm>
        </p:spPr>
        <p:txBody>
          <a:bodyPr>
            <a:normAutofit/>
          </a:bodyPr>
          <a:lstStyle/>
          <a:p>
            <a:pPr marL="0" indent="0">
              <a:buNone/>
            </a:pPr>
            <a:r>
              <a:rPr lang="en-US" dirty="0"/>
              <a:t>The dataset consists of two files:</a:t>
            </a:r>
          </a:p>
          <a:p>
            <a:r>
              <a:rPr lang="en-US" dirty="0" err="1"/>
              <a:t>Cora.content</a:t>
            </a:r>
            <a:r>
              <a:rPr lang="en-US" dirty="0"/>
              <a:t>: (Papers as Nodes)</a:t>
            </a:r>
          </a:p>
          <a:p>
            <a:pPr lvl="1"/>
            <a:r>
              <a:rPr lang="en-US" dirty="0"/>
              <a:t>Matrix of &lt;</a:t>
            </a:r>
            <a:r>
              <a:rPr lang="en-US" dirty="0" err="1"/>
              <a:t>paper_id</a:t>
            </a:r>
            <a:r>
              <a:rPr lang="en-US" dirty="0"/>
              <a:t>&gt;  &lt;word attributes&gt; &lt;class label&gt;</a:t>
            </a:r>
          </a:p>
          <a:p>
            <a:pPr lvl="1"/>
            <a:r>
              <a:rPr lang="en-US" dirty="0"/>
              <a:t>Word attribute values are 0 or 1 whether each word is present in paper</a:t>
            </a:r>
          </a:p>
          <a:p>
            <a:pPr marL="457200" lvl="1" indent="0">
              <a:buNone/>
            </a:pPr>
            <a:endParaRPr lang="en-US" dirty="0"/>
          </a:p>
          <a:p>
            <a:pPr marL="457200" lvl="1" indent="0">
              <a:buNone/>
            </a:pPr>
            <a:r>
              <a:rPr lang="en-US" dirty="0"/>
              <a:t>Example:</a:t>
            </a:r>
          </a:p>
          <a:p>
            <a:pPr marL="457200" lvl="1" indent="0">
              <a:buNone/>
            </a:pPr>
            <a:endParaRPr lang="en-US" dirty="0"/>
          </a:p>
          <a:p>
            <a:pPr marL="457200" lvl="1" indent="0">
              <a:buNone/>
            </a:pPr>
            <a:endParaRPr lang="en-US" dirty="0"/>
          </a:p>
          <a:p>
            <a:endParaRPr lang="en-US" dirty="0"/>
          </a:p>
          <a:p>
            <a:r>
              <a:rPr lang="en-US" dirty="0" err="1"/>
              <a:t>Cora.cites</a:t>
            </a:r>
            <a:r>
              <a:rPr lang="en-US" dirty="0"/>
              <a:t>: (Cites as Edges)</a:t>
            </a:r>
          </a:p>
          <a:p>
            <a:pPr lvl="1"/>
            <a:r>
              <a:rPr lang="en-US" dirty="0"/>
              <a:t>Matrix of  &lt;ID of cited paper&gt; &lt;ID of citing paper&gt;</a:t>
            </a:r>
          </a:p>
          <a:p>
            <a:pPr marL="457200" lvl="1" indent="0">
              <a:buNone/>
            </a:pPr>
            <a:r>
              <a:rPr lang="en-US" dirty="0"/>
              <a:t>Example:  		35			1033</a:t>
            </a:r>
          </a:p>
        </p:txBody>
      </p:sp>
      <p:sp>
        <p:nvSpPr>
          <p:cNvPr id="4" name="Content Placeholder 2">
            <a:extLst>
              <a:ext uri="{FF2B5EF4-FFF2-40B4-BE49-F238E27FC236}">
                <a16:creationId xmlns:a16="http://schemas.microsoft.com/office/drawing/2014/main" id="{8F63E8F7-5862-19A0-1E9B-969BE79C0373}"/>
              </a:ext>
            </a:extLst>
          </p:cNvPr>
          <p:cNvSpPr txBox="1">
            <a:spLocks/>
          </p:cNvSpPr>
          <p:nvPr/>
        </p:nvSpPr>
        <p:spPr>
          <a:xfrm>
            <a:off x="838198" y="5269424"/>
            <a:ext cx="11188485" cy="1325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cxnSp>
        <p:nvCxnSpPr>
          <p:cNvPr id="7" name="Straight Arrow Connector 6">
            <a:extLst>
              <a:ext uri="{FF2B5EF4-FFF2-40B4-BE49-F238E27FC236}">
                <a16:creationId xmlns:a16="http://schemas.microsoft.com/office/drawing/2014/main" id="{754191FA-5D44-8137-615B-0FB268F53A57}"/>
              </a:ext>
            </a:extLst>
          </p:cNvPr>
          <p:cNvCxnSpPr>
            <a:cxnSpLocks/>
            <a:stCxn id="8" idx="6"/>
            <a:endCxn id="11" idx="2"/>
          </p:cNvCxnSpPr>
          <p:nvPr/>
        </p:nvCxnSpPr>
        <p:spPr>
          <a:xfrm>
            <a:off x="9587621" y="5969018"/>
            <a:ext cx="1088255"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graphicFrame>
        <p:nvGraphicFramePr>
          <p:cNvPr id="6" name="Table 5">
            <a:extLst>
              <a:ext uri="{FF2B5EF4-FFF2-40B4-BE49-F238E27FC236}">
                <a16:creationId xmlns:a16="http://schemas.microsoft.com/office/drawing/2014/main" id="{B6DE8CAD-902D-65EA-200E-592FF1011A53}"/>
              </a:ext>
            </a:extLst>
          </p:cNvPr>
          <p:cNvGraphicFramePr>
            <a:graphicFrameLocks noGrp="1"/>
          </p:cNvGraphicFramePr>
          <p:nvPr>
            <p:extLst>
              <p:ext uri="{D42A27DB-BD31-4B8C-83A1-F6EECF244321}">
                <p14:modId xmlns:p14="http://schemas.microsoft.com/office/powerpoint/2010/main" val="206951018"/>
              </p:ext>
            </p:extLst>
          </p:nvPr>
        </p:nvGraphicFramePr>
        <p:xfrm>
          <a:off x="1231900" y="3998790"/>
          <a:ext cx="9621355" cy="859638"/>
        </p:xfrm>
        <a:graphic>
          <a:graphicData uri="http://schemas.openxmlformats.org/drawingml/2006/table">
            <a:tbl>
              <a:tblPr firstRow="1" bandRow="1">
                <a:tableStyleId>{5940675A-B579-460E-94D1-54222C63F5DA}</a:tableStyleId>
              </a:tblPr>
              <a:tblGrid>
                <a:gridCol w="1374479">
                  <a:extLst>
                    <a:ext uri="{9D8B030D-6E8A-4147-A177-3AD203B41FA5}">
                      <a16:colId xmlns:a16="http://schemas.microsoft.com/office/drawing/2014/main" val="2529474545"/>
                    </a:ext>
                  </a:extLst>
                </a:gridCol>
                <a:gridCol w="1374479">
                  <a:extLst>
                    <a:ext uri="{9D8B030D-6E8A-4147-A177-3AD203B41FA5}">
                      <a16:colId xmlns:a16="http://schemas.microsoft.com/office/drawing/2014/main" val="2202091731"/>
                    </a:ext>
                  </a:extLst>
                </a:gridCol>
                <a:gridCol w="1374479">
                  <a:extLst>
                    <a:ext uri="{9D8B030D-6E8A-4147-A177-3AD203B41FA5}">
                      <a16:colId xmlns:a16="http://schemas.microsoft.com/office/drawing/2014/main" val="2960007540"/>
                    </a:ext>
                  </a:extLst>
                </a:gridCol>
                <a:gridCol w="1207388">
                  <a:extLst>
                    <a:ext uri="{9D8B030D-6E8A-4147-A177-3AD203B41FA5}">
                      <a16:colId xmlns:a16="http://schemas.microsoft.com/office/drawing/2014/main" val="1732883119"/>
                    </a:ext>
                  </a:extLst>
                </a:gridCol>
                <a:gridCol w="936326">
                  <a:extLst>
                    <a:ext uri="{9D8B030D-6E8A-4147-A177-3AD203B41FA5}">
                      <a16:colId xmlns:a16="http://schemas.microsoft.com/office/drawing/2014/main" val="1799478186"/>
                    </a:ext>
                  </a:extLst>
                </a:gridCol>
                <a:gridCol w="1282999">
                  <a:extLst>
                    <a:ext uri="{9D8B030D-6E8A-4147-A177-3AD203B41FA5}">
                      <a16:colId xmlns:a16="http://schemas.microsoft.com/office/drawing/2014/main" val="1712071056"/>
                    </a:ext>
                  </a:extLst>
                </a:gridCol>
                <a:gridCol w="2071205">
                  <a:extLst>
                    <a:ext uri="{9D8B030D-6E8A-4147-A177-3AD203B41FA5}">
                      <a16:colId xmlns:a16="http://schemas.microsoft.com/office/drawing/2014/main" val="18041483"/>
                    </a:ext>
                  </a:extLst>
                </a:gridCol>
              </a:tblGrid>
              <a:tr h="380610">
                <a:tc>
                  <a:txBody>
                    <a:bodyPr/>
                    <a:lstStyle/>
                    <a:p>
                      <a:pPr algn="ctr"/>
                      <a:r>
                        <a:rPr lang="en-US" dirty="0" err="1"/>
                        <a:t>Paper_id</a:t>
                      </a:r>
                      <a:endParaRPr lang="en-US" dirty="0"/>
                    </a:p>
                  </a:txBody>
                  <a:tcPr/>
                </a:tc>
                <a:tc>
                  <a:txBody>
                    <a:bodyPr/>
                    <a:lstStyle/>
                    <a:p>
                      <a:pPr algn="ctr"/>
                      <a:r>
                        <a:rPr lang="en-US" dirty="0"/>
                        <a:t>W1</a:t>
                      </a:r>
                    </a:p>
                  </a:txBody>
                  <a:tcPr/>
                </a:tc>
                <a:tc>
                  <a:txBody>
                    <a:bodyPr/>
                    <a:lstStyle/>
                    <a:p>
                      <a:pPr algn="ctr"/>
                      <a:r>
                        <a:rPr lang="en-US" dirty="0"/>
                        <a:t>W2</a:t>
                      </a:r>
                    </a:p>
                  </a:txBody>
                  <a:tcPr/>
                </a:tc>
                <a:tc>
                  <a:txBody>
                    <a:bodyPr/>
                    <a:lstStyle/>
                    <a:p>
                      <a:pPr algn="ctr"/>
                      <a:r>
                        <a:rPr lang="en-US" dirty="0"/>
                        <a:t>W3</a:t>
                      </a:r>
                    </a:p>
                  </a:txBody>
                  <a:tcPr/>
                </a:tc>
                <a:tc>
                  <a:txBody>
                    <a:bodyPr/>
                    <a:lstStyle/>
                    <a:p>
                      <a:pPr algn="ctr"/>
                      <a:r>
                        <a:rPr lang="en-US" dirty="0"/>
                        <a:t>…</a:t>
                      </a:r>
                    </a:p>
                  </a:txBody>
                  <a:tcPr/>
                </a:tc>
                <a:tc>
                  <a:txBody>
                    <a:bodyPr/>
                    <a:lstStyle/>
                    <a:p>
                      <a:pPr algn="ctr"/>
                      <a:r>
                        <a:rPr lang="en-US" dirty="0"/>
                        <a:t>W1433</a:t>
                      </a:r>
                    </a:p>
                  </a:txBody>
                  <a:tcPr/>
                </a:tc>
                <a:tc>
                  <a:txBody>
                    <a:bodyPr/>
                    <a:lstStyle/>
                    <a:p>
                      <a:pPr algn="ctr"/>
                      <a:r>
                        <a:rPr lang="en-US" dirty="0" err="1"/>
                        <a:t>Class_label</a:t>
                      </a:r>
                      <a:endParaRPr lang="en-US" dirty="0"/>
                    </a:p>
                  </a:txBody>
                  <a:tcPr/>
                </a:tc>
                <a:extLst>
                  <a:ext uri="{0D108BD9-81ED-4DB2-BD59-A6C34878D82A}">
                    <a16:rowId xmlns:a16="http://schemas.microsoft.com/office/drawing/2014/main" val="1094716795"/>
                  </a:ext>
                </a:extLst>
              </a:tr>
              <a:tr h="479028">
                <a:tc>
                  <a:txBody>
                    <a:bodyPr/>
                    <a:lstStyle/>
                    <a:p>
                      <a:pPr algn="ctr"/>
                      <a:r>
                        <a:rPr lang="en-US" dirty="0"/>
                        <a:t>950052</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a:t>
                      </a:r>
                    </a:p>
                  </a:txBody>
                  <a:tcPr/>
                </a:tc>
                <a:tc>
                  <a:txBody>
                    <a:bodyPr/>
                    <a:lstStyle/>
                    <a:p>
                      <a:pPr algn="ctr"/>
                      <a:r>
                        <a:rPr lang="en-US" dirty="0"/>
                        <a:t>0</a:t>
                      </a:r>
                    </a:p>
                  </a:txBody>
                  <a:tcPr/>
                </a:tc>
                <a:tc>
                  <a:txBody>
                    <a:bodyPr/>
                    <a:lstStyle/>
                    <a:p>
                      <a:pPr algn="ctr"/>
                      <a:r>
                        <a:rPr lang="en-US" dirty="0" err="1"/>
                        <a:t>Neural_Network</a:t>
                      </a:r>
                      <a:endParaRPr lang="en-US" dirty="0"/>
                    </a:p>
                  </a:txBody>
                  <a:tcPr/>
                </a:tc>
                <a:extLst>
                  <a:ext uri="{0D108BD9-81ED-4DB2-BD59-A6C34878D82A}">
                    <a16:rowId xmlns:a16="http://schemas.microsoft.com/office/drawing/2014/main" val="300780840"/>
                  </a:ext>
                </a:extLst>
              </a:tr>
            </a:tbl>
          </a:graphicData>
        </a:graphic>
      </p:graphicFrame>
      <p:sp>
        <p:nvSpPr>
          <p:cNvPr id="8" name="Oval 7">
            <a:extLst>
              <a:ext uri="{FF2B5EF4-FFF2-40B4-BE49-F238E27FC236}">
                <a16:creationId xmlns:a16="http://schemas.microsoft.com/office/drawing/2014/main" id="{CA4CC3AC-5EC4-B47F-2C6F-794FA4AB3CD8}"/>
              </a:ext>
            </a:extLst>
          </p:cNvPr>
          <p:cNvSpPr/>
          <p:nvPr/>
        </p:nvSpPr>
        <p:spPr>
          <a:xfrm>
            <a:off x="8836183" y="5674780"/>
            <a:ext cx="751438" cy="58847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35</a:t>
            </a:r>
          </a:p>
        </p:txBody>
      </p:sp>
      <p:sp>
        <p:nvSpPr>
          <p:cNvPr id="11" name="Oval 10">
            <a:extLst>
              <a:ext uri="{FF2B5EF4-FFF2-40B4-BE49-F238E27FC236}">
                <a16:creationId xmlns:a16="http://schemas.microsoft.com/office/drawing/2014/main" id="{0F19577B-7594-4144-AAB0-1604A7378830}"/>
              </a:ext>
            </a:extLst>
          </p:cNvPr>
          <p:cNvSpPr/>
          <p:nvPr/>
        </p:nvSpPr>
        <p:spPr>
          <a:xfrm>
            <a:off x="10675876" y="5674780"/>
            <a:ext cx="966880" cy="58847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1033</a:t>
            </a:r>
          </a:p>
        </p:txBody>
      </p:sp>
      <p:sp>
        <p:nvSpPr>
          <p:cNvPr id="18" name="Rectangle 17">
            <a:extLst>
              <a:ext uri="{FF2B5EF4-FFF2-40B4-BE49-F238E27FC236}">
                <a16:creationId xmlns:a16="http://schemas.microsoft.com/office/drawing/2014/main" id="{8AA44EEF-7204-5C49-D95A-D43587E6BBCA}"/>
              </a:ext>
            </a:extLst>
          </p:cNvPr>
          <p:cNvSpPr/>
          <p:nvPr/>
        </p:nvSpPr>
        <p:spPr>
          <a:xfrm>
            <a:off x="9641943" y="5587248"/>
            <a:ext cx="839652"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weight</a:t>
            </a:r>
          </a:p>
        </p:txBody>
      </p:sp>
    </p:spTree>
    <p:extLst>
      <p:ext uri="{BB962C8B-B14F-4D97-AF65-F5344CB8AC3E}">
        <p14:creationId xmlns:p14="http://schemas.microsoft.com/office/powerpoint/2010/main" val="1887687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738</TotalTime>
  <Words>1369</Words>
  <Application>Microsoft Office PowerPoint</Application>
  <PresentationFormat>Widescreen</PresentationFormat>
  <Paragraphs>168</Paragraphs>
  <Slides>21</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-apple-system</vt:lpstr>
      <vt:lpstr>Aptos</vt:lpstr>
      <vt:lpstr>Aptos Display</vt:lpstr>
      <vt:lpstr>Arial</vt:lpstr>
      <vt:lpstr>gg sans</vt:lpstr>
      <vt:lpstr>inherit</vt:lpstr>
      <vt:lpstr>Times New Roman</vt:lpstr>
      <vt:lpstr>Office Theme</vt:lpstr>
      <vt:lpstr>Graph Embedding</vt:lpstr>
      <vt:lpstr>Members</vt:lpstr>
      <vt:lpstr>Introduction</vt:lpstr>
      <vt:lpstr>Problem definition</vt:lpstr>
      <vt:lpstr>Objective</vt:lpstr>
      <vt:lpstr>Examples of Graph-Embedding Usage</vt:lpstr>
      <vt:lpstr>Analyze the dataset</vt:lpstr>
      <vt:lpstr>Analyze the dataset</vt:lpstr>
      <vt:lpstr>Analyze the dataset</vt:lpstr>
      <vt:lpstr>Prepare the dataset</vt:lpstr>
      <vt:lpstr>Models used</vt:lpstr>
      <vt:lpstr>DeepWalk Model</vt:lpstr>
      <vt:lpstr>Node2Vec</vt:lpstr>
      <vt:lpstr>Create the model</vt:lpstr>
      <vt:lpstr>Model steps</vt:lpstr>
      <vt:lpstr>Model Architecture</vt:lpstr>
      <vt:lpstr>Fit the model</vt:lpstr>
      <vt:lpstr>Evaluate the model (Deepwalk)</vt:lpstr>
      <vt:lpstr>Evaluate the model (Node2Vec)</vt:lpstr>
      <vt:lpstr>Summary</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Embedding</dc:title>
  <dc:creator>שחר ברנסון</dc:creator>
  <cp:lastModifiedBy>שחר ברנסון</cp:lastModifiedBy>
  <cp:revision>61</cp:revision>
  <dcterms:created xsi:type="dcterms:W3CDTF">2025-01-10T06:38:55Z</dcterms:created>
  <dcterms:modified xsi:type="dcterms:W3CDTF">2025-01-29T15:36:34Z</dcterms:modified>
</cp:coreProperties>
</file>