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298" autoAdjust="0"/>
  </p:normalViewPr>
  <p:slideViewPr>
    <p:cSldViewPr snapToGrid="0">
      <p:cViewPr varScale="1">
        <p:scale>
          <a:sx n="79" d="100"/>
          <a:sy n="79" d="100"/>
        </p:scale>
        <p:origin x="979" y="67"/>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p>
          <a:p>
            <a:r>
              <a:rPr lang="en-US" b="0" i="0" dirty="0">
                <a:effectLst/>
                <a:latin typeface="gg sans"/>
              </a:rPr>
              <a:t>1/p if </a:t>
            </a:r>
            <a:r>
              <a:rPr lang="en-US" b="0" i="0" dirty="0" err="1">
                <a:effectLst/>
                <a:latin typeface="gg sans"/>
              </a:rPr>
              <a:t>nei</a:t>
            </a:r>
            <a:r>
              <a:rPr lang="en-US" b="0" i="0" dirty="0">
                <a:effectLst/>
                <a:latin typeface="gg sans"/>
              </a:rPr>
              <a:t>=</a:t>
            </a:r>
            <a:r>
              <a:rPr lang="en-US" b="0" i="0" dirty="0" err="1">
                <a:effectLst/>
                <a:latin typeface="gg sans"/>
              </a:rPr>
              <a:t>src</a:t>
            </a:r>
            <a:r>
              <a:rPr lang="en-US" b="0" i="0" dirty="0">
                <a:effectLst/>
                <a:latin typeface="gg sans"/>
              </a:rPr>
              <a:t> 1/q if not connected, </a:t>
            </a:r>
            <a:r>
              <a:rPr lang="en-US" b="0" i="0">
                <a:effectLst/>
                <a:latin typeface="gg sans"/>
              </a:rPr>
              <a:t>else normal</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a:t>Each vertex and edge are given a weight value in range of [0,1]</a:t>
            </a:r>
          </a:p>
          <a:p>
            <a:pPr marL="0" indent="0">
              <a:buNone/>
            </a:pPr>
            <a:r>
              <a:rPr lang="en-US" sz="2400" dirty="0"/>
              <a:t>Vertexes – </a:t>
            </a:r>
            <a:r>
              <a:rPr lang="en-US" sz="2400"/>
              <a:t>Based on a </a:t>
            </a:r>
            <a:r>
              <a:rPr lang="en-US" sz="2400" dirty="0"/>
              <a:t>discrete </a:t>
            </a:r>
            <a:r>
              <a:rPr lang="en-US" sz="2400"/>
              <a:t>probability distribution</a:t>
            </a:r>
          </a:p>
          <a:p>
            <a:pPr marL="0" indent="0">
              <a:buNone/>
            </a:pPr>
            <a:r>
              <a:rPr lang="en-US" sz="2400" dirty="0"/>
              <a:t>Edges - based on its neighbors and on biased random walk. </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428" y="106931"/>
            <a:ext cx="4251255" cy="2641485"/>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a:t>DeepWalk</a:t>
            </a:r>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a:t>DeepWalk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a:solidFill>
                  <a:srgbClr val="000000"/>
                </a:solidFill>
                <a:effectLst/>
                <a:latin typeface="inherit"/>
              </a:rPr>
              <a:t>DeepWalk</a:t>
            </a:r>
            <a:r>
              <a:rPr lang="en-US" b="0" i="0" dirty="0">
                <a:solidFill>
                  <a:srgbClr val="000000"/>
                </a:solidFill>
                <a:effectLst/>
                <a:latin typeface="inherit"/>
              </a:rPr>
              <a:t> is a method for learning representations of nodes in a graph. The core idea behind it is to generate random walks within the graph, which are then used to learn representations of the nodes.</a:t>
            </a:r>
          </a:p>
          <a:p>
            <a:pPr marL="0" indent="0" algn="l" fontAlgn="base">
              <a:buNone/>
            </a:pPr>
            <a:br>
              <a:rPr lang="en-US" b="0" i="0" dirty="0">
                <a:effectLst/>
                <a:latin typeface="gg sans"/>
              </a:rPr>
            </a:br>
            <a:r>
              <a:rPr lang="en-US" b="0" i="0" dirty="0">
                <a:effectLst/>
                <a:latin typeface="gg sans"/>
              </a:rPr>
              <a:t>•Random Walks: DeepWalk generates a set of random walks starting from each node in the graph. A random walk is a sequence of nodes that begins at a particular node and moves to one of its neighbors at each step, revealing relationships between nearby nodes.</a:t>
            </a:r>
          </a:p>
          <a:p>
            <a:pPr marL="0" indent="0" algn="l" fontAlgn="base">
              <a:buNone/>
            </a:pPr>
            <a:endParaRPr lang="en-US" b="0" i="0" dirty="0">
              <a:effectLst/>
              <a:latin typeface="gg sans"/>
            </a:endParaRPr>
          </a:p>
          <a:p>
            <a:pPr marL="0" indent="0" algn="l" fontAlgn="base">
              <a:buNone/>
            </a:pPr>
            <a:r>
              <a:rPr lang="en-US" b="0" i="0" dirty="0">
                <a:effectLst/>
                <a:latin typeface="gg sans"/>
              </a:rPr>
              <a:t>•Word2Vec Algorithm: The random walks generated from the graph are treated as "sentences," and the nodes in the graph are treated as "words". The algorithm is applied to these random walks to learn a neural network. This network predicts the probability of a node appearing in a random walk given its neighbors in the graph.</a:t>
            </a:r>
          </a:p>
          <a:p>
            <a:pPr marL="0" indent="0" algn="l" fontAlgn="base">
              <a:buNone/>
            </a:pPr>
            <a:endParaRPr lang="en-US" b="0" i="0" dirty="0">
              <a:effectLst/>
              <a:latin typeface="gg sans"/>
            </a:endParaRPr>
          </a:p>
          <a:p>
            <a:pPr marL="0" indent="0" algn="l" fontAlgn="base">
              <a:buNone/>
            </a:pPr>
            <a:r>
              <a:rPr lang="en-US" b="0" i="0" dirty="0">
                <a:effectLst/>
                <a:latin typeface="gg sans"/>
              </a:rPr>
              <a:t>•Local Structure: DeepWalk is effective at capturing the local structure of a graph. This allows it to learn node embeddings that reflect the immediate relationships between nodes.</a:t>
            </a:r>
            <a:endParaRPr lang="en-US" b="0" i="0" dirty="0">
              <a:solidFill>
                <a:srgbClr val="000000"/>
              </a:solidFill>
              <a:effectLst/>
              <a:latin typeface="inheri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221438" y="1338395"/>
            <a:ext cx="8293264" cy="4898448"/>
          </a:xfrm>
        </p:spPr>
        <p:txBody>
          <a:bodyPr>
            <a:normAutofit fontScale="92500" lnSpcReduction="20000"/>
          </a:bodyPr>
          <a:lstStyle/>
          <a:p>
            <a:pPr marL="0" indent="0">
              <a:buNone/>
            </a:pPr>
            <a:endParaRPr lang="en-US" b="1" i="0" dirty="0">
              <a:effectLst/>
              <a:latin typeface="gg sans"/>
            </a:endParaRPr>
          </a:p>
          <a:p>
            <a:pPr marL="0" indent="0">
              <a:buNone/>
            </a:pPr>
            <a:r>
              <a:rPr lang="en-US" i="0" dirty="0">
                <a:effectLst/>
                <a:latin typeface="gg sans"/>
              </a:rPr>
              <a:t>DFS and BFS: </a:t>
            </a:r>
            <a:r>
              <a:rPr lang="en-US" b="1" i="0" dirty="0">
                <a:effectLst/>
                <a:latin typeface="gg sans"/>
              </a:rPr>
              <a:t>Node2Vec</a:t>
            </a:r>
            <a:r>
              <a:rPr lang="en-US" i="0" dirty="0">
                <a:effectLst/>
                <a:latin typeface="gg sans"/>
              </a:rPr>
              <a:t> combines DFS and BFS techniques to extract random walks. This combination is controlled by two parameters, P (return parameter) and Q (in-out parameter).</a:t>
            </a:r>
          </a:p>
          <a:p>
            <a:pPr marL="0" indent="0">
              <a:buNone/>
            </a:pPr>
            <a:endParaRPr lang="en-US" i="0" dirty="0">
              <a:effectLst/>
              <a:latin typeface="gg sans"/>
            </a:endParaRPr>
          </a:p>
          <a:p>
            <a:pPr marL="0" indent="0">
              <a:buNone/>
            </a:pPr>
            <a:r>
              <a:rPr lang="en-US" dirty="0">
                <a:latin typeface="gg sans"/>
              </a:rPr>
              <a:t>Key differences:</a:t>
            </a:r>
          </a:p>
          <a:p>
            <a:pPr marL="0" indent="0">
              <a:buNone/>
            </a:pPr>
            <a:r>
              <a:rPr lang="en-US" dirty="0">
                <a:latin typeface="gg sans"/>
              </a:rPr>
              <a:t>•DeepWalk uses simple random walks, while Node2Vec uses a more flexible approach with P and Q parameters to control the walk's behavior.</a:t>
            </a:r>
          </a:p>
          <a:p>
            <a:pPr marL="0" indent="0">
              <a:buNone/>
            </a:pPr>
            <a:endParaRPr lang="en-US" dirty="0">
              <a:latin typeface="gg sans"/>
            </a:endParaRPr>
          </a:p>
          <a:p>
            <a:pPr marL="0" indent="0">
              <a:buNone/>
            </a:pPr>
            <a:r>
              <a:rPr lang="en-US" dirty="0">
                <a:latin typeface="gg sans"/>
              </a:rPr>
              <a:t>•Node2Vec combines the advantages of BFS and DFS through its sampling strategy, giving it more control over the nature of the learned representations than DeepWalk.</a:t>
            </a:r>
          </a:p>
        </p:txBody>
      </p:sp>
      <p:sp>
        <p:nvSpPr>
          <p:cNvPr id="7" name="TextBox 6">
            <a:extLst>
              <a:ext uri="{FF2B5EF4-FFF2-40B4-BE49-F238E27FC236}">
                <a16:creationId xmlns:a16="http://schemas.microsoft.com/office/drawing/2014/main" id="{8E97C5BC-5016-AF19-A6AD-1C7CAF05D9D7}"/>
              </a:ext>
            </a:extLst>
          </p:cNvPr>
          <p:cNvSpPr txBox="1"/>
          <p:nvPr/>
        </p:nvSpPr>
        <p:spPr>
          <a:xfrm>
            <a:off x="8514702" y="3199666"/>
            <a:ext cx="3694546" cy="3293209"/>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(Return Parameter): Controls the likelihood of returning to the previous node in the walk. A high value of P makes the random walk explore further, while a low value keeps the walk localized</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(In-Out Parameter): Controls the likelihood of exploring nodes further away (BFS-like behavior) or staying local (DFS-like behavior). A small value of Q promotes exploration, while a large value encourages the walk to stay local</a:t>
            </a:r>
          </a:p>
        </p:txBody>
      </p:sp>
      <p:pic>
        <p:nvPicPr>
          <p:cNvPr id="5" name="תמונה 4"/>
          <p:cNvPicPr>
            <a:picLocks noChangeAspect="1"/>
          </p:cNvPicPr>
          <p:nvPr/>
        </p:nvPicPr>
        <p:blipFill>
          <a:blip r:embed="rId2"/>
          <a:stretch>
            <a:fillRect/>
          </a:stretch>
        </p:blipFill>
        <p:spPr>
          <a:xfrm>
            <a:off x="8641079" y="208346"/>
            <a:ext cx="3329483"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lnSpcReduction="10000"/>
          </a:bodyPr>
          <a:lstStyle/>
          <a:p>
            <a:r>
              <a:rPr lang="en-US" dirty="0"/>
              <a:t>Create Context </a:t>
            </a:r>
          </a:p>
          <a:p>
            <a:pPr lvl="1"/>
            <a:r>
              <a:rPr lang="en-US" dirty="0"/>
              <a:t>The model uses DeepWalk/Node2Vec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lnSpcReduction="1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t>
            </a:r>
            <a:r>
              <a:rPr lang="en-US" dirty="0" err="1"/>
              <a:t>alogrithm</a:t>
            </a:r>
            <a:endParaRPr lang="en-US" dirty="0"/>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2080660" y="6451708"/>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4954555" y="1009847"/>
            <a:ext cx="2144277" cy="1381868"/>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203363" y="6468701"/>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5346550" y="946079"/>
            <a:ext cx="1784037" cy="114971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37173" y="5064125"/>
            <a:ext cx="2846226"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10370"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31952"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59797" y="25781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79" y="2578100"/>
            <a:ext cx="2324605" cy="2336800"/>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lstStyle/>
          <a:p>
            <a:r>
              <a:rPr lang="en-US" dirty="0"/>
              <a:t>The Node2Vec runs have slight better scores than DeepWalk.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64-70%</a:t>
            </a:r>
          </a:p>
          <a:p>
            <a:pPr lvl="1"/>
            <a:r>
              <a:rPr lang="en-US" dirty="0"/>
              <a:t>This might be because of implementation of the algorithms and the used dataset in the given project</a:t>
            </a:r>
          </a:p>
          <a:p>
            <a:r>
              <a:rPr lang="en-US" dirty="0"/>
              <a:t>AUS Scores in range of 90-95%</a:t>
            </a:r>
          </a:p>
          <a:p>
            <a:pPr lvl="1"/>
            <a:r>
              <a:rPr lang="en-US" dirty="0"/>
              <a:t>Which is excellent!</a:t>
            </a:r>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a:solidFill>
                  <a:srgbClr val="1F2328"/>
                </a:solidFill>
                <a:effectLst/>
                <a:latin typeface="-apple-system"/>
              </a:rPr>
              <a:t>DeepWalk: Online Learning of Social Representations.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rPr>
              <a:t>node2vec: Scalable Feature Learning for Networks.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4"/>
              </a:rPr>
              <a:t>Deep Walk and Node2Vec: Graph Embeddings</a:t>
            </a:r>
            <a:r>
              <a:rPr lang="en-US" sz="2400" b="0" i="0" dirty="0">
                <a:solidFill>
                  <a:srgbClr val="1F2328"/>
                </a:solidFill>
                <a:effectLst/>
                <a:latin typeface="-apple-system"/>
              </a:rPr>
              <a:t>, Tejpal Kumawat, medium, 2023</a:t>
            </a:r>
          </a:p>
          <a:p>
            <a:r>
              <a:rPr lang="en-US" sz="2400" dirty="0">
                <a:hlinkClick r:id="rId5"/>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6"/>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767</TotalTime>
  <Words>1400</Words>
  <Application>Microsoft Office PowerPoint</Application>
  <PresentationFormat>מסך רחב</PresentationFormat>
  <Paragraphs>171</Paragraphs>
  <Slides>21</Slides>
  <Notes>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Admin</cp:lastModifiedBy>
  <cp:revision>68</cp:revision>
  <dcterms:created xsi:type="dcterms:W3CDTF">2025-01-10T06:38:55Z</dcterms:created>
  <dcterms:modified xsi:type="dcterms:W3CDTF">2025-01-30T12:34:16Z</dcterms:modified>
</cp:coreProperties>
</file>