
<file path=[Content_Types].xml><?xml version="1.0" encoding="utf-8"?>
<Types xmlns="http://schemas.openxmlformats.org/package/2006/content-types">
  <Default Extension="jpe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6" r:id="rId4"/>
    <p:sldId id="267" r:id="rId5"/>
    <p:sldId id="268" r:id="rId6"/>
    <p:sldId id="265" r:id="rId7"/>
    <p:sldId id="258" r:id="rId8"/>
    <p:sldId id="270" r:id="rId9"/>
    <p:sldId id="272" r:id="rId10"/>
    <p:sldId id="269" r:id="rId11"/>
    <p:sldId id="259" r:id="rId12"/>
    <p:sldId id="271" r:id="rId13"/>
    <p:sldId id="273" r:id="rId14"/>
    <p:sldId id="261" r:id="rId15"/>
    <p:sldId id="274" r:id="rId16"/>
    <p:sldId id="262" r:id="rId17"/>
    <p:sldId id="276" r:id="rId18"/>
    <p:sldId id="263"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6" d="100"/>
          <a:sy n="106"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55490-F3EC-4464-B815-288EE6CB06A0}" type="datetimeFigureOut">
              <a:rPr lang="en-US" smtClean="0"/>
              <a:t>1/18/2025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9B226-C9A0-4F2E-8FB6-1ABBD39453D5}" type="slidenum">
              <a:rPr lang="en-US" smtClean="0"/>
              <a:t>‹#›</a:t>
            </a:fld>
            <a:endParaRPr lang="en-US"/>
          </a:p>
        </p:txBody>
      </p:sp>
    </p:spTree>
    <p:extLst>
      <p:ext uri="{BB962C8B-B14F-4D97-AF65-F5344CB8AC3E}">
        <p14:creationId xmlns:p14="http://schemas.microsoft.com/office/powerpoint/2010/main" val="39240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flow and model </a:t>
            </a:r>
            <a:r>
              <a:rPr lang="en-US" dirty="0" err="1"/>
              <a:t>architecturte</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a:t>
            </a:fld>
            <a:endParaRPr lang="en-US"/>
          </a:p>
        </p:txBody>
      </p:sp>
    </p:spTree>
    <p:extLst>
      <p:ext uri="{BB962C8B-B14F-4D97-AF65-F5344CB8AC3E}">
        <p14:creationId xmlns:p14="http://schemas.microsoft.com/office/powerpoint/2010/main" val="361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gg sans"/>
              </a:rPr>
              <a:t>DiGraph</a:t>
            </a:r>
            <a:r>
              <a:rPr lang="en-US" b="0" i="0" dirty="0">
                <a:effectLst/>
                <a:latin typeface="gg sans"/>
              </a:rPr>
              <a:t>—Directed graphs with self loops</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9</a:t>
            </a:fld>
            <a:endParaRPr lang="en-US"/>
          </a:p>
        </p:txBody>
      </p:sp>
    </p:spTree>
    <p:extLst>
      <p:ext uri="{BB962C8B-B14F-4D97-AF65-F5344CB8AC3E}">
        <p14:creationId xmlns:p14="http://schemas.microsoft.com/office/powerpoint/2010/main" val="246602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16</a:t>
            </a:fld>
            <a:endParaRPr lang="en-US"/>
          </a:p>
        </p:txBody>
      </p:sp>
    </p:spTree>
    <p:extLst>
      <p:ext uri="{BB962C8B-B14F-4D97-AF65-F5344CB8AC3E}">
        <p14:creationId xmlns:p14="http://schemas.microsoft.com/office/powerpoint/2010/main" val="137109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A766-0DC5-9411-8B70-0785C89D8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5B98E-FED3-8C5D-F332-D5770E3BFF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95CD0-9D6F-014B-3639-022BBF4206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E2A4C97E-9D12-C70F-9ABB-C657DA269436}"/>
              </a:ext>
            </a:extLst>
          </p:cNvPr>
          <p:cNvSpPr>
            <a:spLocks noGrp="1"/>
          </p:cNvSpPr>
          <p:nvPr>
            <p:ph type="sldNum" sz="quarter" idx="5"/>
          </p:nvPr>
        </p:nvSpPr>
        <p:spPr/>
        <p:txBody>
          <a:bodyPr/>
          <a:lstStyle/>
          <a:p>
            <a:fld id="{AFC9B226-C9A0-4F2E-8FB6-1ABBD39453D5}" type="slidenum">
              <a:rPr lang="en-US" smtClean="0"/>
              <a:t>17</a:t>
            </a:fld>
            <a:endParaRPr lang="en-US"/>
          </a:p>
        </p:txBody>
      </p:sp>
    </p:spTree>
    <p:extLst>
      <p:ext uri="{BB962C8B-B14F-4D97-AF65-F5344CB8AC3E}">
        <p14:creationId xmlns:p14="http://schemas.microsoft.com/office/powerpoint/2010/main" val="267232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62CD-E0AA-54E0-98CA-99583534E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91B180-3962-B770-06CD-ED12F81D9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3EE62-1954-4DFF-EAF2-21E5E61D2D10}"/>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5" name="Footer Placeholder 4">
            <a:extLst>
              <a:ext uri="{FF2B5EF4-FFF2-40B4-BE49-F238E27FC236}">
                <a16:creationId xmlns:a16="http://schemas.microsoft.com/office/drawing/2014/main" id="{3CFFE490-1DD4-6FB6-D314-0933DAF3B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8BF4-AF09-960E-F544-5ACBE8C97257}"/>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31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74BD-4C53-AE3C-3E52-471573E58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2EA08-6B92-32DA-85C3-B824FD650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F6E9B-B843-C471-2CDD-58F0AB5AB24D}"/>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5" name="Footer Placeholder 4">
            <a:extLst>
              <a:ext uri="{FF2B5EF4-FFF2-40B4-BE49-F238E27FC236}">
                <a16:creationId xmlns:a16="http://schemas.microsoft.com/office/drawing/2014/main" id="{4FF07ED1-CA95-8544-BEC8-42D1FFBF2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FB0C-9F62-B0A4-04E3-2CB4F43D9FCF}"/>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6560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ADF6D-A6A7-3ADD-78D0-9246096D8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A9CCB-A85E-57F0-ED84-3C96F6F62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84AE-C305-8EFB-15DF-0843B4A8D73F}"/>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5" name="Footer Placeholder 4">
            <a:extLst>
              <a:ext uri="{FF2B5EF4-FFF2-40B4-BE49-F238E27FC236}">
                <a16:creationId xmlns:a16="http://schemas.microsoft.com/office/drawing/2014/main" id="{B39D500E-A662-6E8C-3CE2-855BD0F0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8831C-35BB-E585-4232-9B74285B5F94}"/>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28485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F9C4-5708-5062-3523-26733A84B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8E723-E95A-B93E-89BC-379CD94EA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64A1-20C3-9691-5965-EE73F832146E}"/>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5" name="Footer Placeholder 4">
            <a:extLst>
              <a:ext uri="{FF2B5EF4-FFF2-40B4-BE49-F238E27FC236}">
                <a16:creationId xmlns:a16="http://schemas.microsoft.com/office/drawing/2014/main" id="{B0084304-6EEE-1C8E-DFDF-3AF08537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DED2-61C4-43E9-3276-7B3194F3D1AB}"/>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414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53D-8989-74F3-DC28-362FBC74B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5BBF6-5B2D-79C6-342E-F39C701AE5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22646-E4E7-FAFA-ECF5-FCA56BC8FA58}"/>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5" name="Footer Placeholder 4">
            <a:extLst>
              <a:ext uri="{FF2B5EF4-FFF2-40B4-BE49-F238E27FC236}">
                <a16:creationId xmlns:a16="http://schemas.microsoft.com/office/drawing/2014/main" id="{C6AFCF24-5B48-2C40-CF72-FC014059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FE5A-FF10-BF02-0C0B-423AC95DCD5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69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24E-D344-27E7-E222-4B1F9FD5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966F1-E162-1D81-09B6-56A941B8E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A9BD5-CEB3-CA9B-82FE-21D8DE04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50C65F-24EE-8236-E863-955B37968CD3}"/>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6" name="Footer Placeholder 5">
            <a:extLst>
              <a:ext uri="{FF2B5EF4-FFF2-40B4-BE49-F238E27FC236}">
                <a16:creationId xmlns:a16="http://schemas.microsoft.com/office/drawing/2014/main" id="{DA7F5A15-B488-2C59-9286-C1991EA0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9D0E-1BE4-2A85-05E8-CBBC49F5228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6017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F24-2A7D-D487-84BF-4594D6161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875F8D-76D0-2C52-0747-9729D655F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42210-6EC6-2BEF-0C29-90597BB88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7A8D9E-4FB4-E3D5-7B78-AA6243D63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FEB9-AFE1-7FFC-F62E-5AC172C9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9DBF5-2A84-40DE-863C-43D5CB7D305D}"/>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8" name="Footer Placeholder 7">
            <a:extLst>
              <a:ext uri="{FF2B5EF4-FFF2-40B4-BE49-F238E27FC236}">
                <a16:creationId xmlns:a16="http://schemas.microsoft.com/office/drawing/2014/main" id="{C338FCDE-5782-9459-6BB1-97C6BE39B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99E4C-0B22-8A39-EB68-37AE714079B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339969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B53B-C6D4-0388-0D7C-D224E709A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87A30-46D4-F808-EEB6-21A2FE9CADCB}"/>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4" name="Footer Placeholder 3">
            <a:extLst>
              <a:ext uri="{FF2B5EF4-FFF2-40B4-BE49-F238E27FC236}">
                <a16:creationId xmlns:a16="http://schemas.microsoft.com/office/drawing/2014/main" id="{4BC625C2-888F-FAD4-0C07-B1197C1C7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2A87B-DB29-D0B6-E763-32E94AA7D429}"/>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5476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CB164-D65B-22D6-3CD7-3C55C900E84B}"/>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3" name="Footer Placeholder 2">
            <a:extLst>
              <a:ext uri="{FF2B5EF4-FFF2-40B4-BE49-F238E27FC236}">
                <a16:creationId xmlns:a16="http://schemas.microsoft.com/office/drawing/2014/main" id="{B3CEF5B2-4B8C-3B3D-9085-02AC897A6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D2B32-41D0-5FA1-B558-45211F2704F6}"/>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8844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C530-AE2D-23CB-6E17-0970CE36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3681D-CA81-917D-637D-DC8196CFC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D113C-AB58-4453-E79A-AE6BA3D6D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BD272-0B49-3945-426B-B3E099AB946A}"/>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6" name="Footer Placeholder 5">
            <a:extLst>
              <a:ext uri="{FF2B5EF4-FFF2-40B4-BE49-F238E27FC236}">
                <a16:creationId xmlns:a16="http://schemas.microsoft.com/office/drawing/2014/main" id="{BCB3A28A-8DC0-18E3-EB5F-A7339C273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10CC-1AF3-DB0B-647A-9E6DD375C8CE}"/>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72928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C8E9-DA1E-1C99-DB81-086143B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782D0-D563-ACA2-418B-73E8C4992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27DFF-6B36-D264-2530-278ABB6D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0C13A-8C1E-A171-BA64-FF952BA7DF4C}"/>
              </a:ext>
            </a:extLst>
          </p:cNvPr>
          <p:cNvSpPr>
            <a:spLocks noGrp="1"/>
          </p:cNvSpPr>
          <p:nvPr>
            <p:ph type="dt" sz="half" idx="10"/>
          </p:nvPr>
        </p:nvSpPr>
        <p:spPr/>
        <p:txBody>
          <a:bodyPr/>
          <a:lstStyle/>
          <a:p>
            <a:fld id="{6FC2E1BB-ABA2-49E9-A8D9-545C2DE0A0F4}" type="datetimeFigureOut">
              <a:rPr lang="en-US" smtClean="0"/>
              <a:t>1/18/2025</a:t>
            </a:fld>
            <a:endParaRPr lang="en-US"/>
          </a:p>
        </p:txBody>
      </p:sp>
      <p:sp>
        <p:nvSpPr>
          <p:cNvPr id="6" name="Footer Placeholder 5">
            <a:extLst>
              <a:ext uri="{FF2B5EF4-FFF2-40B4-BE49-F238E27FC236}">
                <a16:creationId xmlns:a16="http://schemas.microsoft.com/office/drawing/2014/main" id="{B984D1DF-B385-89B8-BAED-6317DEB7E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971AF-4E06-A618-EFE6-A314574051F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45991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20000"/>
                <a:lumOff val="80000"/>
              </a:schemeClr>
            </a:gs>
            <a:gs pos="96000">
              <a:schemeClr val="accent1">
                <a:lumMod val="40000"/>
                <a:lumOff val="60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88D10-3FAF-65EB-8EFD-31A5C929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DD8D6-92DB-8D76-2627-BFEF600AD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1CE6-1A80-1AA9-BE87-5085A75C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2E1BB-ABA2-49E9-A8D9-545C2DE0A0F4}" type="datetimeFigureOut">
              <a:rPr lang="en-US" smtClean="0"/>
              <a:t>1/18/2025</a:t>
            </a:fld>
            <a:endParaRPr lang="en-US"/>
          </a:p>
        </p:txBody>
      </p:sp>
      <p:sp>
        <p:nvSpPr>
          <p:cNvPr id="5" name="Footer Placeholder 4">
            <a:extLst>
              <a:ext uri="{FF2B5EF4-FFF2-40B4-BE49-F238E27FC236}">
                <a16:creationId xmlns:a16="http://schemas.microsoft.com/office/drawing/2014/main" id="{6B3D6647-4C18-0CF1-F37B-10C2C4160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BA02D0-C33A-467E-DD43-2083FFC3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981F1D-F167-4B52-8344-53DB506BF79B}" type="slidenum">
              <a:rPr lang="en-US" smtClean="0"/>
              <a:t>‹#›</a:t>
            </a:fld>
            <a:endParaRPr lang="en-US"/>
          </a:p>
        </p:txBody>
      </p:sp>
    </p:spTree>
    <p:extLst>
      <p:ext uri="{BB962C8B-B14F-4D97-AF65-F5344CB8AC3E}">
        <p14:creationId xmlns:p14="http://schemas.microsoft.com/office/powerpoint/2010/main" val="322795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pm"/><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dedekinds/Graph-Embedd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F4D-8A3C-7795-303A-69F518109F98}"/>
              </a:ext>
            </a:extLst>
          </p:cNvPr>
          <p:cNvSpPr>
            <a:spLocks noGrp="1"/>
          </p:cNvSpPr>
          <p:nvPr>
            <p:ph type="ctrTitle"/>
          </p:nvPr>
        </p:nvSpPr>
        <p:spPr>
          <a:xfrm>
            <a:off x="1524000" y="1122362"/>
            <a:ext cx="9144000" cy="1526569"/>
          </a:xfrm>
        </p:spPr>
        <p:txBody>
          <a:bodyPr/>
          <a:lstStyle/>
          <a:p>
            <a:r>
              <a:rPr lang="en-US" dirty="0"/>
              <a:t>Graph Embedding</a:t>
            </a:r>
          </a:p>
        </p:txBody>
      </p:sp>
      <p:sp>
        <p:nvSpPr>
          <p:cNvPr id="3" name="Subtitle 2">
            <a:extLst>
              <a:ext uri="{FF2B5EF4-FFF2-40B4-BE49-F238E27FC236}">
                <a16:creationId xmlns:a16="http://schemas.microsoft.com/office/drawing/2014/main" id="{85A180D0-D82F-5288-A770-CC55DF8DFBD6}"/>
              </a:ext>
            </a:extLst>
          </p:cNvPr>
          <p:cNvSpPr>
            <a:spLocks noGrp="1"/>
          </p:cNvSpPr>
          <p:nvPr>
            <p:ph type="subTitle" idx="1"/>
          </p:nvPr>
        </p:nvSpPr>
        <p:spPr>
          <a:xfrm>
            <a:off x="1524000" y="3168405"/>
            <a:ext cx="9144000" cy="2779722"/>
          </a:xfrm>
        </p:spPr>
        <p:txBody>
          <a:bodyPr/>
          <a:lstStyle/>
          <a:p>
            <a:pPr algn="l"/>
            <a:r>
              <a:rPr lang="en-US" dirty="0"/>
              <a:t>		         </a:t>
            </a:r>
            <a:r>
              <a:rPr lang="en-US" u="sng" dirty="0"/>
              <a:t>Name</a:t>
            </a:r>
            <a:r>
              <a:rPr lang="en-US" dirty="0"/>
              <a:t>                               </a:t>
            </a:r>
            <a:r>
              <a:rPr lang="en-US" u="sng" dirty="0"/>
              <a:t>ID</a:t>
            </a:r>
          </a:p>
          <a:p>
            <a:r>
              <a:rPr lang="en-US" dirty="0"/>
              <a:t>Shahar Berenson 	208608414</a:t>
            </a:r>
          </a:p>
          <a:p>
            <a:r>
              <a:rPr lang="en-US" dirty="0"/>
              <a:t>Shlomi Fridman 	318187002</a:t>
            </a:r>
          </a:p>
          <a:p>
            <a:r>
              <a:rPr lang="en-US" dirty="0"/>
              <a:t>Omer Goldstein 	205906258</a:t>
            </a:r>
          </a:p>
        </p:txBody>
      </p:sp>
    </p:spTree>
    <p:extLst>
      <p:ext uri="{BB962C8B-B14F-4D97-AF65-F5344CB8AC3E}">
        <p14:creationId xmlns:p14="http://schemas.microsoft.com/office/powerpoint/2010/main" val="13225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F6D1-4960-2E28-653A-D04E67728294}"/>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E7F1470A-6CB0-12C5-E177-0E444DC63823}"/>
              </a:ext>
            </a:extLst>
          </p:cNvPr>
          <p:cNvSpPr>
            <a:spLocks noGrp="1"/>
          </p:cNvSpPr>
          <p:nvPr>
            <p:ph idx="1"/>
          </p:nvPr>
        </p:nvSpPr>
        <p:spPr/>
        <p:txBody>
          <a:bodyPr/>
          <a:lstStyle/>
          <a:p>
            <a:r>
              <a:rPr lang="en-US" dirty="0" err="1"/>
              <a:t>DeepWalk</a:t>
            </a:r>
            <a:endParaRPr lang="en-US" dirty="0"/>
          </a:p>
          <a:p>
            <a:r>
              <a:rPr lang="en-US" dirty="0"/>
              <a:t>Node2Vec</a:t>
            </a:r>
          </a:p>
          <a:p>
            <a:pPr marL="457200" lvl="1" indent="0">
              <a:buNone/>
            </a:pPr>
            <a:endParaRPr lang="en-US" dirty="0"/>
          </a:p>
        </p:txBody>
      </p:sp>
      <p:pic>
        <p:nvPicPr>
          <p:cNvPr id="4" name="Picture 3">
            <a:extLst>
              <a:ext uri="{FF2B5EF4-FFF2-40B4-BE49-F238E27FC236}">
                <a16:creationId xmlns:a16="http://schemas.microsoft.com/office/drawing/2014/main" id="{8541B3C5-B383-C202-D2A9-49777A29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818" y="4908500"/>
            <a:ext cx="3953164" cy="1863634"/>
          </a:xfrm>
          <a:prstGeom prst="rect">
            <a:avLst/>
          </a:prstGeom>
        </p:spPr>
      </p:pic>
      <p:pic>
        <p:nvPicPr>
          <p:cNvPr id="5" name="Picture 2" descr="A flowchart of TopoDetect framework cycle.">
            <a:extLst>
              <a:ext uri="{FF2B5EF4-FFF2-40B4-BE49-F238E27FC236}">
                <a16:creationId xmlns:a16="http://schemas.microsoft.com/office/drawing/2014/main" id="{DC1E07DE-BDA6-9E09-90D0-F6F7154D9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1" y="85866"/>
            <a:ext cx="7158182" cy="477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66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5F505-CCB2-7311-8BD1-82603904A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5EC01-E4E5-9133-4827-F1183CD31A8A}"/>
              </a:ext>
            </a:extLst>
          </p:cNvPr>
          <p:cNvSpPr>
            <a:spLocks noGrp="1"/>
          </p:cNvSpPr>
          <p:nvPr>
            <p:ph type="title"/>
          </p:nvPr>
        </p:nvSpPr>
        <p:spPr/>
        <p:txBody>
          <a:bodyPr/>
          <a:lstStyle/>
          <a:p>
            <a:r>
              <a:rPr lang="en-US" dirty="0" err="1"/>
              <a:t>DeepWalk</a:t>
            </a:r>
            <a:r>
              <a:rPr lang="en-US" dirty="0"/>
              <a:t> Model</a:t>
            </a:r>
          </a:p>
        </p:txBody>
      </p:sp>
      <p:pic>
        <p:nvPicPr>
          <p:cNvPr id="5" name="Content Placeholder 4" descr="A screenshot of a math program&#10;&#10;Description automatically generated">
            <a:extLst>
              <a:ext uri="{FF2B5EF4-FFF2-40B4-BE49-F238E27FC236}">
                <a16:creationId xmlns:a16="http://schemas.microsoft.com/office/drawing/2014/main" id="{3A68E44D-794E-4D51-FA90-FC3554E12D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6473" y="110837"/>
            <a:ext cx="3943927" cy="2862164"/>
          </a:xfrm>
        </p:spPr>
      </p:pic>
      <p:sp>
        <p:nvSpPr>
          <p:cNvPr id="6" name="Content Placeholder 2">
            <a:extLst>
              <a:ext uri="{FF2B5EF4-FFF2-40B4-BE49-F238E27FC236}">
                <a16:creationId xmlns:a16="http://schemas.microsoft.com/office/drawing/2014/main" id="{9546ECDE-31D7-135D-A2EC-E3D94E2C42F2}"/>
              </a:ext>
            </a:extLst>
          </p:cNvPr>
          <p:cNvSpPr txBox="1">
            <a:spLocks/>
          </p:cNvSpPr>
          <p:nvPr/>
        </p:nvSpPr>
        <p:spPr>
          <a:xfrm>
            <a:off x="276885" y="1438489"/>
            <a:ext cx="7869588" cy="48084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r>
              <a:rPr lang="en-US" b="1" i="0" dirty="0" err="1">
                <a:solidFill>
                  <a:srgbClr val="000000"/>
                </a:solidFill>
                <a:effectLst/>
                <a:latin typeface="inherit"/>
              </a:rPr>
              <a:t>DeepWalk</a:t>
            </a:r>
            <a:r>
              <a:rPr lang="en-US" b="0" i="0" dirty="0">
                <a:solidFill>
                  <a:srgbClr val="000000"/>
                </a:solidFill>
                <a:effectLst/>
                <a:latin typeface="inherit"/>
              </a:rPr>
              <a:t> is a method that learns numerical representations of graph nodes by simulating random walks to a </a:t>
            </a:r>
            <a:r>
              <a:rPr lang="en-US" dirty="0">
                <a:solidFill>
                  <a:srgbClr val="000000"/>
                </a:solidFill>
                <a:latin typeface="inherit"/>
              </a:rPr>
              <a:t>window </a:t>
            </a:r>
            <a:r>
              <a:rPr lang="en-US" b="0" i="0" dirty="0">
                <a:solidFill>
                  <a:srgbClr val="000000"/>
                </a:solidFill>
                <a:effectLst/>
                <a:latin typeface="inherit"/>
              </a:rPr>
              <a:t>and using a Skip-gram model to capture node relationships. </a:t>
            </a:r>
          </a:p>
          <a:p>
            <a:pPr marL="0" indent="0" algn="l" fontAlgn="base">
              <a:buNone/>
            </a:pPr>
            <a:endParaRPr lang="en-US" b="0" i="0" dirty="0">
              <a:solidFill>
                <a:srgbClr val="000000"/>
              </a:solidFill>
              <a:effectLst/>
              <a:latin typeface="inherit"/>
            </a:endParaRPr>
          </a:p>
          <a:p>
            <a:pPr marL="0" indent="0" algn="l" fontAlgn="base">
              <a:buNone/>
            </a:pPr>
            <a:r>
              <a:rPr lang="en-US" b="0" i="0" dirty="0">
                <a:effectLst/>
                <a:latin typeface="gg sans"/>
              </a:rPr>
              <a:t>The purpose of these walks is to create sequences of nodes </a:t>
            </a:r>
          </a:p>
          <a:p>
            <a:pPr marL="0" indent="0" algn="l" fontAlgn="base">
              <a:buNone/>
            </a:pPr>
            <a:r>
              <a:rPr lang="en-US" b="0" i="0" dirty="0">
                <a:effectLst/>
                <a:latin typeface="gg sans"/>
              </a:rPr>
              <a:t>These sequences are used to learn node embeddings (vector representations) of the graph.</a:t>
            </a:r>
            <a:endParaRPr lang="en-US" dirty="0">
              <a:solidFill>
                <a:srgbClr val="000000"/>
              </a:solidFill>
              <a:latin typeface="inherit"/>
            </a:endParaRPr>
          </a:p>
          <a:p>
            <a:pPr marL="0" indent="0" algn="l" fontAlgn="base">
              <a:buNone/>
            </a:pPr>
            <a:endParaRPr lang="en-US" b="0" i="0" dirty="0">
              <a:solidFill>
                <a:srgbClr val="000000"/>
              </a:solidFill>
              <a:effectLst/>
              <a:latin typeface="inherit"/>
            </a:endParaRPr>
          </a:p>
          <a:p>
            <a:pPr marL="0" indent="0" algn="l" fontAlgn="base">
              <a:buNone/>
            </a:pPr>
            <a:r>
              <a:rPr lang="en-US" b="0" i="0" dirty="0">
                <a:solidFill>
                  <a:srgbClr val="000000"/>
                </a:solidFill>
                <a:effectLst/>
                <a:latin typeface="inherit"/>
              </a:rPr>
              <a:t>For tasks like classification or clustering.</a:t>
            </a:r>
          </a:p>
        </p:txBody>
      </p:sp>
      <p:pic>
        <p:nvPicPr>
          <p:cNvPr id="8" name="Picture 7" descr="A white background with black text&#10;&#10;Description automatically generated">
            <a:extLst>
              <a:ext uri="{FF2B5EF4-FFF2-40B4-BE49-F238E27FC236}">
                <a16:creationId xmlns:a16="http://schemas.microsoft.com/office/drawing/2014/main" id="{2DD0505E-A725-EB21-DBE8-0156BA815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6472" y="3097780"/>
            <a:ext cx="3943927" cy="1415925"/>
          </a:xfrm>
          <a:prstGeom prst="rect">
            <a:avLst/>
          </a:prstGeom>
        </p:spPr>
      </p:pic>
      <p:sp>
        <p:nvSpPr>
          <p:cNvPr id="9" name="Rectangle 8">
            <a:extLst>
              <a:ext uri="{FF2B5EF4-FFF2-40B4-BE49-F238E27FC236}">
                <a16:creationId xmlns:a16="http://schemas.microsoft.com/office/drawing/2014/main" id="{3FC3D4ED-F141-A7F3-9F6E-89D54E57E725}"/>
              </a:ext>
            </a:extLst>
          </p:cNvPr>
          <p:cNvSpPr/>
          <p:nvPr/>
        </p:nvSpPr>
        <p:spPr>
          <a:xfrm>
            <a:off x="9203910" y="4513705"/>
            <a:ext cx="2886490" cy="830997"/>
          </a:xfrm>
          <a:prstGeom prst="rect">
            <a:avLst/>
          </a:prstGeom>
          <a:noFill/>
        </p:spPr>
        <p:txBody>
          <a:bodyPr wrap="square" lIns="91440" tIns="45720" rIns="91440" bIns="45720">
            <a:spAutoFit/>
          </a:bodyPr>
          <a:lstStyle/>
          <a:p>
            <a:pPr algn="ctr"/>
            <a:r>
              <a:rPr lang="en-US" sz="1600" dirty="0"/>
              <a:t>maximizes the co-occurrence probability among the words that appear within a window, w</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13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392-3213-63F9-7924-BD365813D73D}"/>
              </a:ext>
            </a:extLst>
          </p:cNvPr>
          <p:cNvSpPr>
            <a:spLocks noGrp="1"/>
          </p:cNvSpPr>
          <p:nvPr>
            <p:ph type="title"/>
          </p:nvPr>
        </p:nvSpPr>
        <p:spPr/>
        <p:txBody>
          <a:bodyPr/>
          <a:lstStyle/>
          <a:p>
            <a:r>
              <a:rPr lang="en-US" dirty="0"/>
              <a:t>Node2Vec</a:t>
            </a:r>
          </a:p>
        </p:txBody>
      </p:sp>
      <p:sp>
        <p:nvSpPr>
          <p:cNvPr id="3" name="Content Placeholder 2">
            <a:extLst>
              <a:ext uri="{FF2B5EF4-FFF2-40B4-BE49-F238E27FC236}">
                <a16:creationId xmlns:a16="http://schemas.microsoft.com/office/drawing/2014/main" id="{6F10ACF6-7BDE-1486-9569-7623BFC4298D}"/>
              </a:ext>
            </a:extLst>
          </p:cNvPr>
          <p:cNvSpPr>
            <a:spLocks noGrp="1"/>
          </p:cNvSpPr>
          <p:nvPr>
            <p:ph idx="1"/>
          </p:nvPr>
        </p:nvSpPr>
        <p:spPr>
          <a:xfrm>
            <a:off x="0" y="1594427"/>
            <a:ext cx="8562108" cy="4898448"/>
          </a:xfrm>
        </p:spPr>
        <p:txBody>
          <a:bodyPr>
            <a:normAutofit/>
          </a:bodyPr>
          <a:lstStyle/>
          <a:p>
            <a:pPr marL="0" indent="0">
              <a:buNone/>
            </a:pPr>
            <a:r>
              <a:rPr lang="en-US" b="1" i="0" dirty="0">
                <a:effectLst/>
                <a:latin typeface="gg sans"/>
              </a:rPr>
              <a:t>Node2Vec</a:t>
            </a:r>
            <a:r>
              <a:rPr lang="en-US" b="0" i="0" dirty="0">
                <a:effectLst/>
                <a:latin typeface="gg sans"/>
              </a:rPr>
              <a:t>, controls the navigation of the nodes in the random walks with two parameters p (return parameter) and q (in-out parameter) that control the bias of the random walks. </a:t>
            </a:r>
          </a:p>
          <a:p>
            <a:pPr marL="0" indent="0">
              <a:buNone/>
            </a:pPr>
            <a:endParaRPr lang="en-US" dirty="0">
              <a:latin typeface="gg sans"/>
            </a:endParaRPr>
          </a:p>
          <a:p>
            <a:pPr marL="0" indent="0">
              <a:buNone/>
            </a:pPr>
            <a:r>
              <a:rPr lang="en-US" b="0" i="0" dirty="0">
                <a:effectLst/>
                <a:latin typeface="gg sans"/>
              </a:rPr>
              <a:t>This allows Node2Vec to perform biased random walks. The algorithm can switch between exploration (broadly exploring the graph) and exploitation (focusing on nearby nodes), enabling it to capture both local and global structure in the graph.</a:t>
            </a:r>
          </a:p>
        </p:txBody>
      </p:sp>
      <p:pic>
        <p:nvPicPr>
          <p:cNvPr id="5" name="Picture 4" descr="A screenshot of a computer program&#10;&#10;Description automatically generated">
            <a:extLst>
              <a:ext uri="{FF2B5EF4-FFF2-40B4-BE49-F238E27FC236}">
                <a16:creationId xmlns:a16="http://schemas.microsoft.com/office/drawing/2014/main" id="{8E9D4C8C-1E47-4394-4C68-0A58C616A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2108" y="0"/>
            <a:ext cx="3629891" cy="3363627"/>
          </a:xfrm>
          <a:prstGeom prst="rect">
            <a:avLst/>
          </a:prstGeom>
        </p:spPr>
      </p:pic>
      <p:sp>
        <p:nvSpPr>
          <p:cNvPr id="7" name="TextBox 6">
            <a:extLst>
              <a:ext uri="{FF2B5EF4-FFF2-40B4-BE49-F238E27FC236}">
                <a16:creationId xmlns:a16="http://schemas.microsoft.com/office/drawing/2014/main" id="{8E97C5BC-5016-AF19-A6AD-1C7CAF05D9D7}"/>
              </a:ext>
            </a:extLst>
          </p:cNvPr>
          <p:cNvSpPr txBox="1"/>
          <p:nvPr/>
        </p:nvSpPr>
        <p:spPr>
          <a:xfrm>
            <a:off x="8562108" y="3261457"/>
            <a:ext cx="3694546" cy="2800767"/>
          </a:xfrm>
          <a:prstGeom prst="rect">
            <a:avLst/>
          </a:prstGeom>
          <a:noFill/>
        </p:spPr>
        <p:txBody>
          <a:bodyPr wrap="square">
            <a:spAutoFit/>
          </a:bodyPr>
          <a:lstStyle/>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p - controls the likelihood of revisiting the previous node in a random walk. A higher p value means the walk is less likely to return to the previous node, encouraging exploration of new nodes. </a:t>
            </a:r>
          </a:p>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q - controls the tendency to explore nodes that are far from the starting node. Higher q value encourages the walk to explore nodes further away.</a:t>
            </a:r>
          </a:p>
        </p:txBody>
      </p:sp>
    </p:spTree>
    <p:extLst>
      <p:ext uri="{BB962C8B-B14F-4D97-AF65-F5344CB8AC3E}">
        <p14:creationId xmlns:p14="http://schemas.microsoft.com/office/powerpoint/2010/main" val="108441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43FC-5CAD-31CA-1298-FBB4C0ED02B5}"/>
              </a:ext>
            </a:extLst>
          </p:cNvPr>
          <p:cNvSpPr>
            <a:spLocks noGrp="1"/>
          </p:cNvSpPr>
          <p:nvPr>
            <p:ph type="title"/>
          </p:nvPr>
        </p:nvSpPr>
        <p:spPr/>
        <p:txBody>
          <a:bodyPr/>
          <a:lstStyle/>
          <a:p>
            <a:r>
              <a:rPr lang="en-US" dirty="0"/>
              <a:t>Create the model</a:t>
            </a:r>
          </a:p>
        </p:txBody>
      </p:sp>
      <p:sp>
        <p:nvSpPr>
          <p:cNvPr id="3" name="Content Placeholder 2">
            <a:extLst>
              <a:ext uri="{FF2B5EF4-FFF2-40B4-BE49-F238E27FC236}">
                <a16:creationId xmlns:a16="http://schemas.microsoft.com/office/drawing/2014/main" id="{12FE1F39-298C-35A4-AF8C-72D0ADCF5B75}"/>
              </a:ext>
            </a:extLst>
          </p:cNvPr>
          <p:cNvSpPr>
            <a:spLocks noGrp="1"/>
          </p:cNvSpPr>
          <p:nvPr>
            <p:ph idx="1"/>
          </p:nvPr>
        </p:nvSpPr>
        <p:spPr>
          <a:xfrm>
            <a:off x="838200" y="1825624"/>
            <a:ext cx="11141990" cy="5032375"/>
          </a:xfrm>
        </p:spPr>
        <p:txBody>
          <a:bodyPr>
            <a:normAutofit/>
          </a:bodyPr>
          <a:lstStyle/>
          <a:p>
            <a:r>
              <a:rPr lang="en-US" dirty="0"/>
              <a:t>For every node in the alias graph, the script creates word2Vec random walk with custom parameters in each module.</a:t>
            </a:r>
          </a:p>
          <a:p>
            <a:pPr lvl="1"/>
            <a:r>
              <a:rPr lang="en-US" dirty="0"/>
              <a:t>For </a:t>
            </a:r>
            <a:r>
              <a:rPr lang="en-US" dirty="0" err="1"/>
              <a:t>Deepwalk</a:t>
            </a:r>
            <a:r>
              <a:rPr lang="en-US" dirty="0"/>
              <a:t> p=q=1</a:t>
            </a:r>
          </a:p>
          <a:p>
            <a:pPr lvl="1"/>
            <a:r>
              <a:rPr lang="en-US" dirty="0"/>
              <a:t>For Node2Vec p=5, q=1</a:t>
            </a:r>
          </a:p>
          <a:p>
            <a:pPr marL="457200" lvl="1" indent="0">
              <a:buNone/>
            </a:pPr>
            <a:r>
              <a:rPr lang="en-US" dirty="0" err="1"/>
              <a:t>walk_length</a:t>
            </a:r>
            <a:r>
              <a:rPr lang="en-US" dirty="0"/>
              <a:t> = 100</a:t>
            </a:r>
          </a:p>
          <a:p>
            <a:pPr lvl="1"/>
            <a:endParaRPr lang="en-US" dirty="0"/>
          </a:p>
          <a:p>
            <a:r>
              <a:rPr lang="en-US" dirty="0"/>
              <a:t>The model is built via the word2Vec library with random walks and params.</a:t>
            </a:r>
          </a:p>
          <a:p>
            <a:pPr lvl="1"/>
            <a:r>
              <a:rPr lang="en-US" dirty="0" err="1"/>
              <a:t>vector_size</a:t>
            </a:r>
            <a:r>
              <a:rPr lang="en-US" dirty="0"/>
              <a:t> = 5</a:t>
            </a:r>
          </a:p>
          <a:p>
            <a:pPr lvl="1"/>
            <a:r>
              <a:rPr lang="en-US" dirty="0" err="1"/>
              <a:t>skip_Gram</a:t>
            </a:r>
            <a:r>
              <a:rPr lang="en-US" dirty="0"/>
              <a:t> =1</a:t>
            </a:r>
          </a:p>
          <a:p>
            <a:pPr lvl="1"/>
            <a:r>
              <a:rPr lang="en-US" dirty="0"/>
              <a:t>epochs = 5</a:t>
            </a:r>
          </a:p>
          <a:p>
            <a:pPr marL="457200" lvl="1" indent="0">
              <a:buNone/>
            </a:pPr>
            <a:r>
              <a:rPr lang="en-US" dirty="0"/>
              <a:t>The model gives each node its context based on the walks the algorithm created </a:t>
            </a:r>
          </a:p>
        </p:txBody>
      </p:sp>
    </p:spTree>
    <p:extLst>
      <p:ext uri="{BB962C8B-B14F-4D97-AF65-F5344CB8AC3E}">
        <p14:creationId xmlns:p14="http://schemas.microsoft.com/office/powerpoint/2010/main" val="61909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672F5-2B08-1EE0-CD2F-AF9D54497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BA046-6FD2-A3E2-1700-4C43575B1322}"/>
              </a:ext>
            </a:extLst>
          </p:cNvPr>
          <p:cNvSpPr>
            <a:spLocks noGrp="1"/>
          </p:cNvSpPr>
          <p:nvPr>
            <p:ph type="title"/>
          </p:nvPr>
        </p:nvSpPr>
        <p:spPr/>
        <p:txBody>
          <a:bodyPr/>
          <a:lstStyle/>
          <a:p>
            <a:r>
              <a:rPr lang="en-US" dirty="0"/>
              <a:t>Fit the model</a:t>
            </a:r>
          </a:p>
        </p:txBody>
      </p:sp>
      <p:sp>
        <p:nvSpPr>
          <p:cNvPr id="3" name="Content Placeholder 2">
            <a:extLst>
              <a:ext uri="{FF2B5EF4-FFF2-40B4-BE49-F238E27FC236}">
                <a16:creationId xmlns:a16="http://schemas.microsoft.com/office/drawing/2014/main" id="{A3047B9D-08EA-898D-62EE-2D5BEB066E89}"/>
              </a:ext>
            </a:extLst>
          </p:cNvPr>
          <p:cNvSpPr>
            <a:spLocks noGrp="1"/>
          </p:cNvSpPr>
          <p:nvPr>
            <p:ph idx="1"/>
          </p:nvPr>
        </p:nvSpPr>
        <p:spPr/>
        <p:txBody>
          <a:bodyPr/>
          <a:lstStyle/>
          <a:p>
            <a:r>
              <a:rPr lang="en-US" dirty="0"/>
              <a:t>The model splits the data to train and test datasets and each context is taken from the word2Vec object.</a:t>
            </a:r>
          </a:p>
          <a:p>
            <a:r>
              <a:rPr lang="en-US" dirty="0"/>
              <a:t>First 500 are taken into the training set and the following 1000 into testing set</a:t>
            </a:r>
          </a:p>
          <a:p>
            <a:r>
              <a:rPr lang="en-US" dirty="0"/>
              <a:t>The train data is fitted into the classifier </a:t>
            </a:r>
            <a:r>
              <a:rPr lang="en-US" dirty="0" err="1"/>
              <a:t>LogisticRegression</a:t>
            </a:r>
            <a:r>
              <a:rPr lang="en-US" dirty="0"/>
              <a:t> to train the model </a:t>
            </a:r>
          </a:p>
          <a:p>
            <a:r>
              <a:rPr lang="en-US" dirty="0"/>
              <a:t>The </a:t>
            </a:r>
            <a:r>
              <a:rPr lang="en-US" dirty="0" err="1"/>
              <a:t>classifer</a:t>
            </a:r>
            <a:r>
              <a:rPr lang="en-US" dirty="0"/>
              <a:t> is called upon to make the predictions on the test set.</a:t>
            </a:r>
          </a:p>
          <a:p>
            <a:r>
              <a:rPr lang="en-US" dirty="0"/>
              <a:t>The model prints the accuracy of the </a:t>
            </a:r>
            <a:r>
              <a:rPr lang="en-US" dirty="0" err="1"/>
              <a:t>alogrithm</a:t>
            </a:r>
            <a:endParaRPr lang="en-US" dirty="0"/>
          </a:p>
        </p:txBody>
      </p:sp>
    </p:spTree>
    <p:extLst>
      <p:ext uri="{BB962C8B-B14F-4D97-AF65-F5344CB8AC3E}">
        <p14:creationId xmlns:p14="http://schemas.microsoft.com/office/powerpoint/2010/main" val="2570983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5C52-3F21-282C-4FEF-AFE3853B86E4}"/>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2FF3A89F-9DFC-62BB-A057-CD2E07F9D89C}"/>
              </a:ext>
            </a:extLst>
          </p:cNvPr>
          <p:cNvSpPr>
            <a:spLocks noGrp="1"/>
          </p:cNvSpPr>
          <p:nvPr>
            <p:ph idx="1"/>
          </p:nvPr>
        </p:nvSpPr>
        <p:spPr>
          <a:xfrm>
            <a:off x="184727" y="1825625"/>
            <a:ext cx="6936509" cy="4538230"/>
          </a:xfrm>
        </p:spPr>
        <p:txBody>
          <a:bodyPr>
            <a:normAutofit lnSpcReduction="10000"/>
          </a:bodyPr>
          <a:lstStyle/>
          <a:p>
            <a:r>
              <a:rPr lang="en-US" dirty="0"/>
              <a:t>Create </a:t>
            </a:r>
            <a:r>
              <a:rPr lang="en-US" dirty="0" err="1"/>
              <a:t>Contex</a:t>
            </a:r>
            <a:r>
              <a:rPr lang="en-US" dirty="0"/>
              <a:t> </a:t>
            </a:r>
          </a:p>
          <a:p>
            <a:pPr lvl="1"/>
            <a:r>
              <a:rPr lang="en-US" dirty="0"/>
              <a:t>The model uses </a:t>
            </a:r>
            <a:r>
              <a:rPr lang="en-US" dirty="0" err="1"/>
              <a:t>DeepWalk</a:t>
            </a:r>
            <a:r>
              <a:rPr lang="en-US" dirty="0"/>
              <a:t>/Node2Vec random walks to do graph embedding and give context to each node.</a:t>
            </a:r>
          </a:p>
          <a:p>
            <a:endParaRPr lang="en-US" dirty="0"/>
          </a:p>
          <a:p>
            <a:r>
              <a:rPr lang="en-US" dirty="0"/>
              <a:t>Create, train, and test the </a:t>
            </a:r>
            <a:r>
              <a:rPr lang="en-US" dirty="0" err="1"/>
              <a:t>classifer</a:t>
            </a:r>
            <a:r>
              <a:rPr lang="en-US" dirty="0"/>
              <a:t>.</a:t>
            </a:r>
          </a:p>
          <a:p>
            <a:pPr lvl="1"/>
            <a:r>
              <a:rPr lang="en-US" dirty="0"/>
              <a:t>The classifier is </a:t>
            </a:r>
            <a:r>
              <a:rPr lang="en-US" dirty="0" err="1"/>
              <a:t>LogisticRegression</a:t>
            </a:r>
            <a:r>
              <a:rPr lang="en-US" dirty="0"/>
              <a:t> from package </a:t>
            </a:r>
            <a:r>
              <a:rPr lang="en-US" dirty="0" err="1"/>
              <a:t>sklearn.linear_model</a:t>
            </a:r>
            <a:r>
              <a:rPr lang="en-US" dirty="0"/>
              <a:t> </a:t>
            </a:r>
          </a:p>
          <a:p>
            <a:pPr lvl="1"/>
            <a:r>
              <a:rPr lang="en-US" dirty="0"/>
              <a:t>The train data that was given context is fitted into the classifier</a:t>
            </a:r>
          </a:p>
          <a:p>
            <a:pPr lvl="1"/>
            <a:r>
              <a:rPr lang="en-US" dirty="0"/>
              <a:t>The classifier predicts the test data and are compared to the true test labels.</a:t>
            </a:r>
          </a:p>
        </p:txBody>
      </p:sp>
      <p:pic>
        <p:nvPicPr>
          <p:cNvPr id="5" name="Picture 4" descr="A diagram of a process&#10;&#10;Description automatically generated">
            <a:extLst>
              <a:ext uri="{FF2B5EF4-FFF2-40B4-BE49-F238E27FC236}">
                <a16:creationId xmlns:a16="http://schemas.microsoft.com/office/drawing/2014/main" id="{27E01446-13E9-AC6F-9C5E-3762BADB7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8452" y="46180"/>
            <a:ext cx="4844979" cy="3407951"/>
          </a:xfrm>
          <a:prstGeom prst="rect">
            <a:avLst/>
          </a:prstGeom>
        </p:spPr>
      </p:pic>
      <p:sp>
        <p:nvSpPr>
          <p:cNvPr id="6" name="Rectangle 5">
            <a:extLst>
              <a:ext uri="{FF2B5EF4-FFF2-40B4-BE49-F238E27FC236}">
                <a16:creationId xmlns:a16="http://schemas.microsoft.com/office/drawing/2014/main" id="{9EB9D746-8FD7-3E44-15AC-70E2310E301A}"/>
              </a:ext>
            </a:extLst>
          </p:cNvPr>
          <p:cNvSpPr/>
          <p:nvPr/>
        </p:nvSpPr>
        <p:spPr>
          <a:xfrm>
            <a:off x="8818454" y="3347623"/>
            <a:ext cx="180498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Flow chart</a:t>
            </a:r>
          </a:p>
        </p:txBody>
      </p:sp>
    </p:spTree>
    <p:extLst>
      <p:ext uri="{BB962C8B-B14F-4D97-AF65-F5344CB8AC3E}">
        <p14:creationId xmlns:p14="http://schemas.microsoft.com/office/powerpoint/2010/main" val="3906369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A4F75-8F5D-6525-C175-3AFD8CB5A256}"/>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F9C6CA41-C1D9-029B-6A72-BBCB0DEEBF89}"/>
              </a:ext>
            </a:extLst>
          </p:cNvPr>
          <p:cNvSpPr>
            <a:spLocks noGrp="1"/>
          </p:cNvSpPr>
          <p:nvPr>
            <p:ph type="title"/>
          </p:nvPr>
        </p:nvSpPr>
        <p:spPr>
          <a:xfrm>
            <a:off x="0" y="0"/>
            <a:ext cx="7373293" cy="1325563"/>
          </a:xfrm>
        </p:spPr>
        <p:txBody>
          <a:bodyPr/>
          <a:lstStyle/>
          <a:p>
            <a:r>
              <a:rPr lang="en-US" dirty="0"/>
              <a:t>Evaluate the model (</a:t>
            </a:r>
            <a:r>
              <a:rPr lang="en-US" dirty="0" err="1"/>
              <a:t>Deepwalk</a:t>
            </a:r>
            <a:r>
              <a:rPr lang="en-US" dirty="0"/>
              <a:t>)</a:t>
            </a:r>
          </a:p>
        </p:txBody>
      </p:sp>
      <p:pic>
        <p:nvPicPr>
          <p:cNvPr id="24" name="Picture 23" descr="A diagram of a confusion matrix&#10;&#10;Description automatically generated with medium confidence">
            <a:extLst>
              <a:ext uri="{FF2B5EF4-FFF2-40B4-BE49-F238E27FC236}">
                <a16:creationId xmlns:a16="http://schemas.microsoft.com/office/drawing/2014/main" id="{FB7B06A5-AF72-85F5-4FDD-0F1A7AD54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292" y="80661"/>
            <a:ext cx="4732721" cy="4030263"/>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1F16F3B7-662A-FD9A-F33A-8BF53AE4A301}"/>
              </a:ext>
            </a:extLst>
          </p:cNvPr>
          <p:cNvPicPr>
            <a:picLocks noChangeAspect="1"/>
          </p:cNvPicPr>
          <p:nvPr/>
        </p:nvPicPr>
        <p:blipFill>
          <a:blip r:embed="rId4">
            <a:extLst>
              <a:ext uri="{28A0092B-C50C-407E-A947-70E740481C1C}">
                <a14:useLocalDpi xmlns:a14="http://schemas.microsoft.com/office/drawing/2010/main" val="0"/>
              </a:ext>
            </a:extLst>
          </a:blip>
          <a:srcRect t="807" b="40091"/>
          <a:stretch/>
        </p:blipFill>
        <p:spPr>
          <a:xfrm>
            <a:off x="177282" y="1061437"/>
            <a:ext cx="6213200" cy="4280108"/>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1BBF3701-032F-514C-03C3-DF7B92ABB0AE}"/>
              </a:ext>
            </a:extLst>
          </p:cNvPr>
          <p:cNvPicPr>
            <a:picLocks noChangeAspect="1"/>
          </p:cNvPicPr>
          <p:nvPr/>
        </p:nvPicPr>
        <p:blipFill>
          <a:blip r:embed="rId4">
            <a:extLst>
              <a:ext uri="{28A0092B-C50C-407E-A947-70E740481C1C}">
                <a14:useLocalDpi xmlns:a14="http://schemas.microsoft.com/office/drawing/2010/main" val="0"/>
              </a:ext>
            </a:extLst>
          </a:blip>
          <a:srcRect t="59784" b="-1"/>
          <a:stretch/>
        </p:blipFill>
        <p:spPr>
          <a:xfrm>
            <a:off x="6762939" y="4191584"/>
            <a:ext cx="5343074" cy="2504567"/>
          </a:xfrm>
          <a:prstGeom prst="rect">
            <a:avLst/>
          </a:prstGeom>
        </p:spPr>
      </p:pic>
      <p:sp>
        <p:nvSpPr>
          <p:cNvPr id="28" name="Rectangle 27">
            <a:extLst>
              <a:ext uri="{FF2B5EF4-FFF2-40B4-BE49-F238E27FC236}">
                <a16:creationId xmlns:a16="http://schemas.microsoft.com/office/drawing/2014/main" id="{0C29ACF0-B15B-9E9A-4A34-6C8F15A6EA41}"/>
              </a:ext>
            </a:extLst>
          </p:cNvPr>
          <p:cNvSpPr/>
          <p:nvPr/>
        </p:nvSpPr>
        <p:spPr>
          <a:xfrm>
            <a:off x="1973656" y="509710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DC340285-3170-B91C-2501-0AF5049E51C4}"/>
              </a:ext>
            </a:extLst>
          </p:cNvPr>
          <p:cNvSpPr/>
          <p:nvPr/>
        </p:nvSpPr>
        <p:spPr>
          <a:xfrm>
            <a:off x="10737410" y="6065822"/>
            <a:ext cx="478324" cy="23538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9755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B0B9-5769-A07C-9CF0-1410D89DC6CB}"/>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934B786F-E90F-E30D-6911-AFDE956F010D}"/>
              </a:ext>
            </a:extLst>
          </p:cNvPr>
          <p:cNvSpPr>
            <a:spLocks noGrp="1"/>
          </p:cNvSpPr>
          <p:nvPr>
            <p:ph type="title"/>
          </p:nvPr>
        </p:nvSpPr>
        <p:spPr>
          <a:xfrm>
            <a:off x="0" y="0"/>
            <a:ext cx="7373293" cy="1325563"/>
          </a:xfrm>
        </p:spPr>
        <p:txBody>
          <a:bodyPr/>
          <a:lstStyle/>
          <a:p>
            <a:r>
              <a:rPr lang="en-US" dirty="0"/>
              <a:t>Evaluate the model (Node2Vec)</a:t>
            </a:r>
          </a:p>
        </p:txBody>
      </p:sp>
      <p:pic>
        <p:nvPicPr>
          <p:cNvPr id="24" name="Picture 23">
            <a:extLst>
              <a:ext uri="{FF2B5EF4-FFF2-40B4-BE49-F238E27FC236}">
                <a16:creationId xmlns:a16="http://schemas.microsoft.com/office/drawing/2014/main" id="{0F6269E1-2A7B-FA6B-8190-83C7F1BDE4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73292" y="80661"/>
            <a:ext cx="4732721" cy="40302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6E71685-7268-89CD-A006-2F84025AA9F6}"/>
              </a:ext>
            </a:extLst>
          </p:cNvPr>
          <p:cNvPicPr>
            <a:picLocks noChangeAspect="1"/>
          </p:cNvPicPr>
          <p:nvPr/>
        </p:nvPicPr>
        <p:blipFill>
          <a:blip r:embed="rId4">
            <a:extLst>
              <a:ext uri="{28A0092B-C50C-407E-A947-70E740481C1C}">
                <a14:useLocalDpi xmlns:a14="http://schemas.microsoft.com/office/drawing/2010/main" val="0"/>
              </a:ext>
            </a:extLst>
          </a:blip>
          <a:srcRect b="40399"/>
          <a:stretch/>
        </p:blipFill>
        <p:spPr>
          <a:xfrm>
            <a:off x="212736" y="1031744"/>
            <a:ext cx="6645329" cy="4626671"/>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0597DA2-552E-1B12-5D2D-007C3516DFBF}"/>
              </a:ext>
            </a:extLst>
          </p:cNvPr>
          <p:cNvPicPr>
            <a:picLocks noChangeAspect="1"/>
          </p:cNvPicPr>
          <p:nvPr/>
        </p:nvPicPr>
        <p:blipFill>
          <a:blip r:embed="rId4">
            <a:extLst>
              <a:ext uri="{28A0092B-C50C-407E-A947-70E740481C1C}">
                <a14:useLocalDpi xmlns:a14="http://schemas.microsoft.com/office/drawing/2010/main" val="0"/>
              </a:ext>
            </a:extLst>
          </a:blip>
          <a:srcRect t="59615"/>
          <a:stretch/>
        </p:blipFill>
        <p:spPr>
          <a:xfrm>
            <a:off x="7327120" y="4191584"/>
            <a:ext cx="4778893" cy="2254483"/>
          </a:xfrm>
          <a:prstGeom prst="rect">
            <a:avLst/>
          </a:prstGeom>
        </p:spPr>
      </p:pic>
      <p:sp>
        <p:nvSpPr>
          <p:cNvPr id="5" name="Rectangle 4">
            <a:extLst>
              <a:ext uri="{FF2B5EF4-FFF2-40B4-BE49-F238E27FC236}">
                <a16:creationId xmlns:a16="http://schemas.microsoft.com/office/drawing/2014/main" id="{9E4EFD5B-3510-A8A4-41CB-5AE15E2DFCD2}"/>
              </a:ext>
            </a:extLst>
          </p:cNvPr>
          <p:cNvSpPr/>
          <p:nvPr/>
        </p:nvSpPr>
        <p:spPr>
          <a:xfrm>
            <a:off x="10945639" y="5920967"/>
            <a:ext cx="389299" cy="18107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09FF2A5-1DF3-AEE5-554E-8781FAAD5727}"/>
              </a:ext>
            </a:extLst>
          </p:cNvPr>
          <p:cNvSpPr/>
          <p:nvPr/>
        </p:nvSpPr>
        <p:spPr>
          <a:xfrm>
            <a:off x="2154725" y="541397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93684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1393-D42A-4E38-EE40-098E8DF3A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7EE20-848E-54FC-D89D-04E9DFFF0F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7ACD2E-3A47-0612-E80F-A6590AE96C35}"/>
              </a:ext>
            </a:extLst>
          </p:cNvPr>
          <p:cNvSpPr>
            <a:spLocks noGrp="1"/>
          </p:cNvSpPr>
          <p:nvPr>
            <p:ph idx="1"/>
          </p:nvPr>
        </p:nvSpPr>
        <p:spPr/>
        <p:txBody>
          <a:bodyPr/>
          <a:lstStyle/>
          <a:p>
            <a:r>
              <a:rPr lang="en-US" dirty="0"/>
              <a:t>The Node2Vec runs have better scores than </a:t>
            </a:r>
            <a:r>
              <a:rPr lang="en-US" dirty="0" err="1"/>
              <a:t>DeepWalk</a:t>
            </a:r>
            <a:r>
              <a:rPr lang="en-US" dirty="0"/>
              <a:t>.                </a:t>
            </a:r>
            <a:r>
              <a:rPr lang="en-US" sz="2000" dirty="0"/>
              <a:t>(</a:t>
            </a:r>
            <a:r>
              <a:rPr lang="en-US" sz="2000" b="0" i="0" dirty="0">
                <a:effectLst/>
                <a:latin typeface="gg sans"/>
              </a:rPr>
              <a:t>Specifically, in F1 and AUC scores)</a:t>
            </a:r>
            <a:endParaRPr lang="en-US" sz="2000" dirty="0"/>
          </a:p>
          <a:p>
            <a:r>
              <a:rPr lang="en-US" dirty="0"/>
              <a:t>Scores in range of 60-70%</a:t>
            </a:r>
          </a:p>
          <a:p>
            <a:pPr lvl="1"/>
            <a:r>
              <a:rPr lang="en-US" dirty="0"/>
              <a:t>Scores low compared to other algorithms GAT or GCN. </a:t>
            </a:r>
          </a:p>
          <a:p>
            <a:pPr lvl="1"/>
            <a:r>
              <a:rPr lang="en-US" dirty="0"/>
              <a:t>This might be because of implementation of the algorithms and the </a:t>
            </a:r>
            <a:r>
              <a:rPr lang="en-US"/>
              <a:t>used datasets </a:t>
            </a:r>
            <a:r>
              <a:rPr lang="en-US" dirty="0"/>
              <a:t>in the given project</a:t>
            </a:r>
          </a:p>
        </p:txBody>
      </p:sp>
    </p:spTree>
    <p:extLst>
      <p:ext uri="{BB962C8B-B14F-4D97-AF65-F5344CB8AC3E}">
        <p14:creationId xmlns:p14="http://schemas.microsoft.com/office/powerpoint/2010/main" val="3910127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F3EE-A325-1808-B134-6BD14F843F3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AAB5C8E-FE35-41FA-0288-8C60A2DB752D}"/>
              </a:ext>
            </a:extLst>
          </p:cNvPr>
          <p:cNvSpPr>
            <a:spLocks noGrp="1"/>
          </p:cNvSpPr>
          <p:nvPr>
            <p:ph idx="1"/>
          </p:nvPr>
        </p:nvSpPr>
        <p:spPr/>
        <p:txBody>
          <a:bodyPr/>
          <a:lstStyle/>
          <a:p>
            <a:r>
              <a:rPr lang="en-US" dirty="0" err="1"/>
              <a:t>dedekinds</a:t>
            </a:r>
            <a:r>
              <a:rPr lang="en-US" dirty="0"/>
              <a:t> (Spring 2018), </a:t>
            </a:r>
            <a:r>
              <a:rPr lang="en-US" dirty="0">
                <a:hlinkClick r:id="rId2"/>
              </a:rPr>
              <a:t>Graph-Embedding</a:t>
            </a:r>
            <a:endParaRPr lang="en-US" dirty="0"/>
          </a:p>
          <a:p>
            <a:endParaRPr lang="en-US" dirty="0"/>
          </a:p>
        </p:txBody>
      </p:sp>
    </p:spTree>
    <p:extLst>
      <p:ext uri="{BB962C8B-B14F-4D97-AF65-F5344CB8AC3E}">
        <p14:creationId xmlns:p14="http://schemas.microsoft.com/office/powerpoint/2010/main" val="392153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8138-57BE-DF9B-D50C-9250C2C87C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235CA1-C10C-D481-551D-2E63768D84AE}"/>
              </a:ext>
            </a:extLst>
          </p:cNvPr>
          <p:cNvSpPr>
            <a:spLocks noGrp="1"/>
          </p:cNvSpPr>
          <p:nvPr>
            <p:ph idx="1"/>
          </p:nvPr>
        </p:nvSpPr>
        <p:spPr/>
        <p:txBody>
          <a:bodyPr/>
          <a:lstStyle/>
          <a:p>
            <a:r>
              <a:rPr lang="en-US" dirty="0"/>
              <a:t>This is the works for the final project of the “Data Mining and Learning systems“ course in Braude College (Winter 2025)</a:t>
            </a:r>
          </a:p>
          <a:p>
            <a:r>
              <a:rPr lang="en-US" dirty="0"/>
              <a:t>We’ll explain the implementation of two network graph embedding algorithms (</a:t>
            </a:r>
            <a:r>
              <a:rPr lang="en-US" dirty="0" err="1"/>
              <a:t>Deepwalk</a:t>
            </a:r>
            <a:r>
              <a:rPr lang="en-US" dirty="0"/>
              <a:t>, node2vec) for one dataset (Cora)</a:t>
            </a:r>
          </a:p>
        </p:txBody>
      </p:sp>
    </p:spTree>
    <p:extLst>
      <p:ext uri="{BB962C8B-B14F-4D97-AF65-F5344CB8AC3E}">
        <p14:creationId xmlns:p14="http://schemas.microsoft.com/office/powerpoint/2010/main" val="295674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D8B-1766-3B49-6576-74D138A112C9}"/>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5BF1240-887E-5893-C0DD-57704624E0AB}"/>
              </a:ext>
            </a:extLst>
          </p:cNvPr>
          <p:cNvSpPr>
            <a:spLocks noGrp="1"/>
          </p:cNvSpPr>
          <p:nvPr>
            <p:ph idx="1"/>
          </p:nvPr>
        </p:nvSpPr>
        <p:spPr/>
        <p:txBody>
          <a:bodyPr>
            <a:normAutofit/>
          </a:bodyPr>
          <a:lstStyle/>
          <a:p>
            <a:pPr marL="0" indent="0">
              <a:buNone/>
            </a:pPr>
            <a:r>
              <a:rPr lang="en-US" b="0" i="0" dirty="0">
                <a:effectLst/>
                <a:latin typeface="gg sans"/>
              </a:rPr>
              <a:t>Graph embedding is a technique used to represent graph-structured data in a lower-dimensional vector space while preserving its inherent structural and relational information. </a:t>
            </a:r>
            <a:br>
              <a:rPr lang="en-US" b="0" i="0" dirty="0">
                <a:effectLst/>
                <a:latin typeface="gg sans"/>
              </a:rPr>
            </a:br>
            <a:r>
              <a:rPr lang="en-US" b="0" i="0" dirty="0">
                <a:effectLst/>
                <a:latin typeface="gg sans"/>
              </a:rPr>
              <a:t>This representation enables efficient processing and use in downstream machine learning tasks.</a:t>
            </a:r>
          </a:p>
        </p:txBody>
      </p:sp>
      <p:pic>
        <p:nvPicPr>
          <p:cNvPr id="4" name="Picture 3" descr="A colorful ball of dots&#10;&#10;Description automatically generated with medium confidence">
            <a:extLst>
              <a:ext uri="{FF2B5EF4-FFF2-40B4-BE49-F238E27FC236}">
                <a16:creationId xmlns:a16="http://schemas.microsoft.com/office/drawing/2014/main" id="{DC4A6EE0-974A-326F-2566-2FDF94EC5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9745" y="3554454"/>
            <a:ext cx="3096753" cy="3160572"/>
          </a:xfrm>
          <a:prstGeom prst="rect">
            <a:avLst/>
          </a:prstGeom>
        </p:spPr>
      </p:pic>
    </p:spTree>
    <p:extLst>
      <p:ext uri="{BB962C8B-B14F-4D97-AF65-F5344CB8AC3E}">
        <p14:creationId xmlns:p14="http://schemas.microsoft.com/office/powerpoint/2010/main" val="202775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A762-E7DB-BF0D-D42B-D6F51D8A80A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D3434EE-949A-CBD2-9ADF-3434170B9C82}"/>
              </a:ext>
            </a:extLst>
          </p:cNvPr>
          <p:cNvSpPr>
            <a:spLocks noGrp="1"/>
          </p:cNvSpPr>
          <p:nvPr>
            <p:ph idx="1"/>
          </p:nvPr>
        </p:nvSpPr>
        <p:spPr>
          <a:xfrm>
            <a:off x="838200" y="1825625"/>
            <a:ext cx="10515600" cy="1895349"/>
          </a:xfrm>
        </p:spPr>
        <p:txBody>
          <a:bodyPr/>
          <a:lstStyle/>
          <a:p>
            <a:pPr marL="0" indent="0">
              <a:buNone/>
            </a:pPr>
            <a:r>
              <a:rPr lang="en-US" dirty="0"/>
              <a:t>To </a:t>
            </a:r>
            <a:r>
              <a:rPr lang="en-US" b="0" i="0" dirty="0">
                <a:effectLst/>
                <a:latin typeface="gg sans"/>
              </a:rPr>
              <a:t>develop a graph embedding model that can transform nodes, edges, or entire subgraphs into meaningful vector representations. </a:t>
            </a:r>
            <a:br>
              <a:rPr lang="en-US" b="0" i="0" dirty="0">
                <a:effectLst/>
                <a:latin typeface="gg sans"/>
              </a:rPr>
            </a:br>
            <a:r>
              <a:rPr lang="en-US" b="0" i="0" dirty="0">
                <a:effectLst/>
                <a:latin typeface="gg sans"/>
              </a:rPr>
              <a:t>These embeddings will be used to solve specific tasks such as node classification, link prediction, community detection, or graph clustering.</a:t>
            </a:r>
            <a:endParaRPr lang="en-US" b="0" i="0" dirty="0">
              <a:effectLst/>
              <a:latin typeface="inherit"/>
            </a:endParaRPr>
          </a:p>
          <a:p>
            <a:endParaRPr lang="en-US" dirty="0"/>
          </a:p>
        </p:txBody>
      </p:sp>
    </p:spTree>
    <p:extLst>
      <p:ext uri="{BB962C8B-B14F-4D97-AF65-F5344CB8AC3E}">
        <p14:creationId xmlns:p14="http://schemas.microsoft.com/office/powerpoint/2010/main" val="9018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FEEE-FA37-13DA-F376-3495184CC6A8}"/>
              </a:ext>
            </a:extLst>
          </p:cNvPr>
          <p:cNvSpPr>
            <a:spLocks noGrp="1"/>
          </p:cNvSpPr>
          <p:nvPr>
            <p:ph type="title"/>
          </p:nvPr>
        </p:nvSpPr>
        <p:spPr/>
        <p:txBody>
          <a:bodyPr/>
          <a:lstStyle/>
          <a:p>
            <a:r>
              <a:rPr lang="en-US" dirty="0"/>
              <a:t>Examples of Graph-Embedding Usage</a:t>
            </a:r>
          </a:p>
        </p:txBody>
      </p:sp>
      <p:sp>
        <p:nvSpPr>
          <p:cNvPr id="3" name="Content Placeholder 2">
            <a:extLst>
              <a:ext uri="{FF2B5EF4-FFF2-40B4-BE49-F238E27FC236}">
                <a16:creationId xmlns:a16="http://schemas.microsoft.com/office/drawing/2014/main" id="{01BC83A0-D45F-5152-F20F-66B07C3B5586}"/>
              </a:ext>
            </a:extLst>
          </p:cNvPr>
          <p:cNvSpPr>
            <a:spLocks noGrp="1"/>
          </p:cNvSpPr>
          <p:nvPr>
            <p:ph idx="1"/>
          </p:nvPr>
        </p:nvSpPr>
        <p:spPr/>
        <p:txBody>
          <a:bodyPr/>
          <a:lstStyle/>
          <a:p>
            <a:r>
              <a:rPr lang="en-US" b="0" i="0" dirty="0">
                <a:effectLst/>
                <a:latin typeface="inherit"/>
              </a:rPr>
              <a:t>Social Media Platforms (</a:t>
            </a:r>
            <a:r>
              <a:rPr lang="en-US" b="0" i="0" dirty="0">
                <a:effectLst/>
                <a:latin typeface="gg sans"/>
              </a:rPr>
              <a:t>Facebook, Twitter, LinkedIn)</a:t>
            </a:r>
            <a:r>
              <a:rPr lang="en-US" dirty="0">
                <a:latin typeface="inherit"/>
              </a:rPr>
              <a:t> </a:t>
            </a:r>
          </a:p>
          <a:p>
            <a:pPr lvl="1"/>
            <a:r>
              <a:rPr lang="en-US" dirty="0">
                <a:latin typeface="inherit"/>
              </a:rPr>
              <a:t>P</a:t>
            </a:r>
            <a:r>
              <a:rPr lang="en-US" b="0" i="0" dirty="0">
                <a:effectLst/>
                <a:latin typeface="gg sans"/>
              </a:rPr>
              <a:t>redict friendship connections based on interactions.</a:t>
            </a:r>
          </a:p>
          <a:p>
            <a:r>
              <a:rPr lang="en-US" dirty="0">
                <a:latin typeface="gg sans"/>
              </a:rPr>
              <a:t>Streaming services (Netflix, YouTube) </a:t>
            </a:r>
          </a:p>
          <a:p>
            <a:pPr lvl="1"/>
            <a:r>
              <a:rPr lang="en-US" dirty="0">
                <a:latin typeface="gg sans"/>
              </a:rPr>
              <a:t>Recommend videos based on past viewing.</a:t>
            </a:r>
            <a:endParaRPr lang="en-US" b="0" i="0" dirty="0">
              <a:effectLst/>
              <a:latin typeface="gg sans"/>
            </a:endParaRPr>
          </a:p>
          <a:p>
            <a:r>
              <a:rPr lang="en-US" dirty="0">
                <a:latin typeface="gg sans"/>
              </a:rPr>
              <a:t>Academy Research</a:t>
            </a:r>
          </a:p>
          <a:p>
            <a:pPr lvl="1"/>
            <a:r>
              <a:rPr lang="en-US" dirty="0">
                <a:latin typeface="gg sans"/>
              </a:rPr>
              <a:t> Uses </a:t>
            </a:r>
            <a:r>
              <a:rPr lang="en-US" b="0" i="0" dirty="0">
                <a:effectLst/>
                <a:latin typeface="gg sans"/>
              </a:rPr>
              <a:t>citation networks to classify research papers.</a:t>
            </a:r>
            <a:endParaRPr lang="en-US" dirty="0"/>
          </a:p>
        </p:txBody>
      </p:sp>
    </p:spTree>
    <p:extLst>
      <p:ext uri="{BB962C8B-B14F-4D97-AF65-F5344CB8AC3E}">
        <p14:creationId xmlns:p14="http://schemas.microsoft.com/office/powerpoint/2010/main" val="284781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CB72-AB68-98B1-AFBB-23F319347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C084-0B18-854A-3C8B-7D0B6C04A720}"/>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8B3205D7-C590-8DF6-B2CB-4E740B3CD305}"/>
              </a:ext>
            </a:extLst>
          </p:cNvPr>
          <p:cNvSpPr>
            <a:spLocks noGrp="1"/>
          </p:cNvSpPr>
          <p:nvPr>
            <p:ph idx="1"/>
          </p:nvPr>
        </p:nvSpPr>
        <p:spPr/>
        <p:txBody>
          <a:bodyPr>
            <a:normAutofit fontScale="92500" lnSpcReduction="20000"/>
          </a:bodyPr>
          <a:lstStyle/>
          <a:p>
            <a:pPr marL="0" indent="0">
              <a:buNone/>
            </a:pPr>
            <a:r>
              <a:rPr lang="en-US" dirty="0"/>
              <a:t>The Cora dataset consists of Machine Learning papers. </a:t>
            </a:r>
          </a:p>
          <a:p>
            <a:pPr marL="0" indent="0">
              <a:buNone/>
            </a:pPr>
            <a:r>
              <a:rPr lang="en-US" dirty="0"/>
              <a:t>There are 2708 papers.</a:t>
            </a:r>
          </a:p>
          <a:p>
            <a:pPr marL="0" indent="0">
              <a:buNone/>
            </a:pPr>
            <a:r>
              <a:rPr lang="en-US" dirty="0"/>
              <a:t>These papers are classified into one of the following seven classes:</a:t>
            </a:r>
          </a:p>
          <a:p>
            <a:pPr marL="0" indent="0">
              <a:buNone/>
            </a:pPr>
            <a:r>
              <a:rPr lang="en-US" dirty="0"/>
              <a:t>	- </a:t>
            </a:r>
            <a:r>
              <a:rPr lang="en-US" dirty="0" err="1"/>
              <a:t>Case_Based</a:t>
            </a:r>
            <a:endParaRPr lang="en-US" dirty="0"/>
          </a:p>
          <a:p>
            <a:pPr marL="0" indent="0">
              <a:buNone/>
            </a:pPr>
            <a:r>
              <a:rPr lang="en-US" dirty="0"/>
              <a:t>	- </a:t>
            </a:r>
            <a:r>
              <a:rPr lang="en-US" dirty="0" err="1"/>
              <a:t>Genetic_Algorithms</a:t>
            </a:r>
            <a:endParaRPr lang="en-US" dirty="0"/>
          </a:p>
          <a:p>
            <a:pPr marL="0" indent="0">
              <a:buNone/>
            </a:pPr>
            <a:r>
              <a:rPr lang="en-US" dirty="0"/>
              <a:t>	- </a:t>
            </a:r>
            <a:r>
              <a:rPr lang="en-US" dirty="0" err="1"/>
              <a:t>Neural_Networks</a:t>
            </a:r>
            <a:endParaRPr lang="en-US" dirty="0"/>
          </a:p>
          <a:p>
            <a:pPr marL="0" indent="0">
              <a:buNone/>
            </a:pPr>
            <a:r>
              <a:rPr lang="en-US" dirty="0"/>
              <a:t>	- </a:t>
            </a:r>
            <a:r>
              <a:rPr lang="en-US" dirty="0" err="1"/>
              <a:t>Probabilistic_Methods</a:t>
            </a:r>
            <a:endParaRPr lang="en-US" dirty="0"/>
          </a:p>
          <a:p>
            <a:pPr marL="0" indent="0">
              <a:buNone/>
            </a:pPr>
            <a:r>
              <a:rPr lang="en-US" dirty="0"/>
              <a:t>	- </a:t>
            </a:r>
            <a:r>
              <a:rPr lang="en-US" dirty="0" err="1"/>
              <a:t>Reinforcement_Learning</a:t>
            </a:r>
            <a:endParaRPr lang="en-US" dirty="0"/>
          </a:p>
          <a:p>
            <a:pPr marL="0" indent="0">
              <a:buNone/>
            </a:pPr>
            <a:r>
              <a:rPr lang="en-US" dirty="0"/>
              <a:t>	- </a:t>
            </a:r>
            <a:r>
              <a:rPr lang="en-US" dirty="0" err="1"/>
              <a:t>Rule_Learning</a:t>
            </a:r>
            <a:endParaRPr lang="en-US" dirty="0"/>
          </a:p>
          <a:p>
            <a:pPr marL="0" indent="0">
              <a:buNone/>
            </a:pPr>
            <a:r>
              <a:rPr lang="en-US" dirty="0"/>
              <a:t>	- Theory</a:t>
            </a:r>
          </a:p>
        </p:txBody>
      </p:sp>
    </p:spTree>
    <p:extLst>
      <p:ext uri="{BB962C8B-B14F-4D97-AF65-F5344CB8AC3E}">
        <p14:creationId xmlns:p14="http://schemas.microsoft.com/office/powerpoint/2010/main" val="282180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75901-9C47-2F85-5654-FD8AD2989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FED0E-9ABF-4291-F04D-9FC122AECD1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4DC5F2B3-896B-9899-CC9F-859E09715514}"/>
              </a:ext>
            </a:extLst>
          </p:cNvPr>
          <p:cNvSpPr>
            <a:spLocks noGrp="1"/>
          </p:cNvSpPr>
          <p:nvPr>
            <p:ph idx="1"/>
          </p:nvPr>
        </p:nvSpPr>
        <p:spPr/>
        <p:txBody>
          <a:bodyPr/>
          <a:lstStyle/>
          <a:p>
            <a:r>
              <a:rPr lang="en-US" dirty="0"/>
              <a:t>After stemming and removing </a:t>
            </a:r>
            <a:r>
              <a:rPr lang="en-US" dirty="0" err="1"/>
              <a:t>stopwords</a:t>
            </a:r>
            <a:r>
              <a:rPr lang="en-US" dirty="0"/>
              <a:t> we were left with a vocabulary of size 1433 unique words. </a:t>
            </a:r>
          </a:p>
          <a:p>
            <a:r>
              <a:rPr lang="en-US" dirty="0"/>
              <a:t>All words with document frequency less than 10 were removed.</a:t>
            </a:r>
          </a:p>
        </p:txBody>
      </p:sp>
    </p:spTree>
    <p:extLst>
      <p:ext uri="{BB962C8B-B14F-4D97-AF65-F5344CB8AC3E}">
        <p14:creationId xmlns:p14="http://schemas.microsoft.com/office/powerpoint/2010/main" val="66707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EC11-C084-2051-431D-2CFADD03DE6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C5CD3010-2F8E-309B-BBCE-F4403C5ABFAD}"/>
              </a:ext>
            </a:extLst>
          </p:cNvPr>
          <p:cNvSpPr>
            <a:spLocks noGrp="1"/>
          </p:cNvSpPr>
          <p:nvPr>
            <p:ph idx="1"/>
          </p:nvPr>
        </p:nvSpPr>
        <p:spPr>
          <a:xfrm>
            <a:off x="838199" y="1475715"/>
            <a:ext cx="11188485" cy="5382285"/>
          </a:xfrm>
        </p:spPr>
        <p:txBody>
          <a:bodyPr>
            <a:normAutofit/>
          </a:bodyPr>
          <a:lstStyle/>
          <a:p>
            <a:pPr marL="0" indent="0">
              <a:buNone/>
            </a:pPr>
            <a:r>
              <a:rPr lang="en-US" dirty="0"/>
              <a:t>The dataset consists of two files:</a:t>
            </a:r>
          </a:p>
          <a:p>
            <a:r>
              <a:rPr lang="en-US" dirty="0" err="1"/>
              <a:t>Cora.content</a:t>
            </a:r>
            <a:r>
              <a:rPr lang="en-US" dirty="0"/>
              <a:t>: (Vertexes)</a:t>
            </a:r>
          </a:p>
          <a:p>
            <a:pPr lvl="1"/>
            <a:r>
              <a:rPr lang="en-US" dirty="0"/>
              <a:t>Matrix of &lt;</a:t>
            </a:r>
            <a:r>
              <a:rPr lang="en-US" dirty="0" err="1"/>
              <a:t>paper_id</a:t>
            </a:r>
            <a:r>
              <a:rPr lang="en-US" dirty="0"/>
              <a:t>&gt;  &lt;word attributes&gt; &lt;class label&gt;</a:t>
            </a:r>
          </a:p>
          <a:p>
            <a:pPr lvl="1"/>
            <a:r>
              <a:rPr lang="en-US" dirty="0"/>
              <a:t>Word attributes values are 0 or 1 whether each word is present</a:t>
            </a:r>
          </a:p>
          <a:p>
            <a:pPr marL="457200" lvl="1" indent="0">
              <a:buNone/>
            </a:pPr>
            <a:endParaRPr lang="en-US" dirty="0"/>
          </a:p>
          <a:p>
            <a:pPr marL="457200" lvl="1" indent="0">
              <a:buNone/>
            </a:pPr>
            <a:r>
              <a:rPr lang="en-US" dirty="0"/>
              <a:t>Example:</a:t>
            </a:r>
          </a:p>
          <a:p>
            <a:pPr marL="457200" lvl="1" indent="0">
              <a:buNone/>
            </a:pPr>
            <a:r>
              <a:rPr lang="en-US" dirty="0" err="1"/>
              <a:t>paper_id</a:t>
            </a:r>
            <a:r>
              <a:rPr lang="en-US" dirty="0"/>
              <a:t>     w1	w2	w3	… 	w1433		</a:t>
            </a:r>
            <a:r>
              <a:rPr lang="en-US" dirty="0" err="1"/>
              <a:t>Class_label</a:t>
            </a:r>
            <a:endParaRPr lang="en-US" dirty="0"/>
          </a:p>
          <a:p>
            <a:pPr marL="457200" lvl="1" indent="0">
              <a:buNone/>
            </a:pPr>
            <a:r>
              <a:rPr lang="en-US" dirty="0"/>
              <a:t>950052 	1 	0 	0  	…. 	0		</a:t>
            </a:r>
            <a:r>
              <a:rPr lang="en-US" dirty="0" err="1"/>
              <a:t>Neural_Networks</a:t>
            </a:r>
            <a:endParaRPr lang="en-US" dirty="0"/>
          </a:p>
          <a:p>
            <a:pPr marL="457200" lvl="1" indent="0">
              <a:buNone/>
            </a:pPr>
            <a:endParaRPr lang="en-US" dirty="0"/>
          </a:p>
          <a:p>
            <a:r>
              <a:rPr lang="en-US" dirty="0" err="1"/>
              <a:t>Cora.cites</a:t>
            </a:r>
            <a:r>
              <a:rPr lang="en-US" dirty="0"/>
              <a:t>: (Edges)</a:t>
            </a:r>
          </a:p>
          <a:p>
            <a:pPr lvl="1"/>
            <a:r>
              <a:rPr lang="en-US" dirty="0"/>
              <a:t>Matrix of  &lt;ID of cited paper&gt; &lt;ID of citing paper&gt;</a:t>
            </a:r>
          </a:p>
          <a:p>
            <a:pPr marL="457200" lvl="1" indent="0">
              <a:buNone/>
            </a:pPr>
            <a:r>
              <a:rPr lang="en-US" dirty="0"/>
              <a:t>Example:  		35			1033</a:t>
            </a:r>
          </a:p>
        </p:txBody>
      </p:sp>
      <p:sp>
        <p:nvSpPr>
          <p:cNvPr id="4" name="Content Placeholder 2">
            <a:extLst>
              <a:ext uri="{FF2B5EF4-FFF2-40B4-BE49-F238E27FC236}">
                <a16:creationId xmlns:a16="http://schemas.microsoft.com/office/drawing/2014/main" id="{8F63E8F7-5862-19A0-1E9B-969BE79C0373}"/>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5" name="Table 4">
            <a:extLst>
              <a:ext uri="{FF2B5EF4-FFF2-40B4-BE49-F238E27FC236}">
                <a16:creationId xmlns:a16="http://schemas.microsoft.com/office/drawing/2014/main" id="{40DA27EF-CC35-AA70-6C4C-B4F4003AFC4A}"/>
              </a:ext>
            </a:extLst>
          </p:cNvPr>
          <p:cNvGraphicFramePr>
            <a:graphicFrameLocks noGrp="1"/>
          </p:cNvGraphicFramePr>
          <p:nvPr>
            <p:extLst>
              <p:ext uri="{D42A27DB-BD31-4B8C-83A1-F6EECF244321}">
                <p14:modId xmlns:p14="http://schemas.microsoft.com/office/powerpoint/2010/main" val="2237363360"/>
              </p:ext>
            </p:extLst>
          </p:nvPr>
        </p:nvGraphicFramePr>
        <p:xfrm>
          <a:off x="6962115" y="861489"/>
          <a:ext cx="1387192" cy="756048"/>
        </p:xfrm>
        <a:graphic>
          <a:graphicData uri="http://schemas.openxmlformats.org/drawingml/2006/table">
            <a:tbl>
              <a:tblPr firstRow="1" bandRow="1">
                <a:tableStyleId>{5C22544A-7EE6-4342-B048-85BDC9FD1C3A}</a:tableStyleId>
              </a:tblPr>
              <a:tblGrid>
                <a:gridCol w="693596">
                  <a:extLst>
                    <a:ext uri="{9D8B030D-6E8A-4147-A177-3AD203B41FA5}">
                      <a16:colId xmlns:a16="http://schemas.microsoft.com/office/drawing/2014/main" val="3503886817"/>
                    </a:ext>
                  </a:extLst>
                </a:gridCol>
                <a:gridCol w="693596">
                  <a:extLst>
                    <a:ext uri="{9D8B030D-6E8A-4147-A177-3AD203B41FA5}">
                      <a16:colId xmlns:a16="http://schemas.microsoft.com/office/drawing/2014/main" val="1554324864"/>
                    </a:ext>
                  </a:extLst>
                </a:gridCol>
              </a:tblGrid>
              <a:tr h="378024">
                <a:tc>
                  <a:txBody>
                    <a:bodyPr/>
                    <a:lstStyle/>
                    <a:p>
                      <a:endParaRPr lang="en-US" dirty="0"/>
                    </a:p>
                  </a:txBody>
                  <a:tcPr/>
                </a:tc>
                <a:tc>
                  <a:txBody>
                    <a:bodyPr/>
                    <a:lstStyle/>
                    <a:p>
                      <a:endParaRPr lang="en-US"/>
                    </a:p>
                  </a:txBody>
                  <a:tcPr/>
                </a:tc>
                <a:extLst>
                  <a:ext uri="{0D108BD9-81ED-4DB2-BD59-A6C34878D82A}">
                    <a16:rowId xmlns:a16="http://schemas.microsoft.com/office/drawing/2014/main" val="2563689484"/>
                  </a:ext>
                </a:extLst>
              </a:tr>
              <a:tr h="37802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7305348"/>
                  </a:ext>
                </a:extLst>
              </a:tr>
            </a:tbl>
          </a:graphicData>
        </a:graphic>
      </p:graphicFrame>
      <p:cxnSp>
        <p:nvCxnSpPr>
          <p:cNvPr id="7" name="Straight Arrow Connector 6">
            <a:extLst>
              <a:ext uri="{FF2B5EF4-FFF2-40B4-BE49-F238E27FC236}">
                <a16:creationId xmlns:a16="http://schemas.microsoft.com/office/drawing/2014/main" id="{754191FA-5D44-8137-615B-0FB268F53A57}"/>
              </a:ext>
            </a:extLst>
          </p:cNvPr>
          <p:cNvCxnSpPr/>
          <p:nvPr/>
        </p:nvCxnSpPr>
        <p:spPr>
          <a:xfrm>
            <a:off x="8944824" y="6174463"/>
            <a:ext cx="19084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768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71001-9FD1-6359-0B20-3162E185E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65DF6-9E9A-D57B-BEE0-EB25F854ADB0}"/>
              </a:ext>
            </a:extLst>
          </p:cNvPr>
          <p:cNvSpPr>
            <a:spLocks noGrp="1"/>
          </p:cNvSpPr>
          <p:nvPr>
            <p:ph type="title"/>
          </p:nvPr>
        </p:nvSpPr>
        <p:spPr/>
        <p:txBody>
          <a:bodyPr/>
          <a:lstStyle/>
          <a:p>
            <a:r>
              <a:rPr lang="en-US" dirty="0"/>
              <a:t>Prepare the dataset</a:t>
            </a:r>
          </a:p>
        </p:txBody>
      </p:sp>
      <p:sp>
        <p:nvSpPr>
          <p:cNvPr id="3" name="Content Placeholder 2">
            <a:extLst>
              <a:ext uri="{FF2B5EF4-FFF2-40B4-BE49-F238E27FC236}">
                <a16:creationId xmlns:a16="http://schemas.microsoft.com/office/drawing/2014/main" id="{CDFB5A22-1F47-7F82-4E12-EFDE04BE1A88}"/>
              </a:ext>
            </a:extLst>
          </p:cNvPr>
          <p:cNvSpPr>
            <a:spLocks noGrp="1"/>
          </p:cNvSpPr>
          <p:nvPr>
            <p:ph idx="1"/>
          </p:nvPr>
        </p:nvSpPr>
        <p:spPr>
          <a:xfrm>
            <a:off x="838199" y="1475715"/>
            <a:ext cx="11188485" cy="5382285"/>
          </a:xfrm>
        </p:spPr>
        <p:txBody>
          <a:bodyPr>
            <a:normAutofit/>
          </a:bodyPr>
          <a:lstStyle/>
          <a:p>
            <a:pPr marL="0" indent="0">
              <a:buNone/>
            </a:pPr>
            <a:r>
              <a:rPr lang="en-US" dirty="0"/>
              <a:t>The vertexes are loaded from the “</a:t>
            </a:r>
            <a:r>
              <a:rPr lang="en-US" dirty="0" err="1"/>
              <a:t>Cora.content</a:t>
            </a:r>
            <a:r>
              <a:rPr lang="en-US" dirty="0"/>
              <a:t>” file </a:t>
            </a:r>
          </a:p>
          <a:p>
            <a:pPr marL="0" indent="0">
              <a:buNone/>
            </a:pPr>
            <a:r>
              <a:rPr lang="en-US" dirty="0"/>
              <a:t>The edges are loaded with the edges from file “</a:t>
            </a:r>
            <a:r>
              <a:rPr lang="en-US" dirty="0" err="1"/>
              <a:t>Cora.cites</a:t>
            </a:r>
            <a:r>
              <a:rPr lang="en-US" dirty="0"/>
              <a:t>” file</a:t>
            </a:r>
          </a:p>
          <a:p>
            <a:pPr marL="0" indent="0">
              <a:buNone/>
            </a:pPr>
            <a:r>
              <a:rPr lang="en-US" dirty="0"/>
              <a:t>Both are converted to a </a:t>
            </a:r>
            <a:r>
              <a:rPr lang="en-US" dirty="0" err="1"/>
              <a:t>diGraph</a:t>
            </a:r>
            <a:r>
              <a:rPr lang="en-US" dirty="0"/>
              <a:t> from the </a:t>
            </a:r>
            <a:r>
              <a:rPr lang="en-US" dirty="0" err="1"/>
              <a:t>networkxx</a:t>
            </a:r>
            <a:r>
              <a:rPr lang="en-US" dirty="0"/>
              <a:t> library</a:t>
            </a:r>
          </a:p>
          <a:p>
            <a:pPr marL="0" indent="0">
              <a:buNone/>
            </a:pPr>
            <a:r>
              <a:rPr lang="en-US" dirty="0"/>
              <a:t>Both vertexes and edges are given probability using the Alias method.</a:t>
            </a:r>
          </a:p>
        </p:txBody>
      </p:sp>
      <p:sp>
        <p:nvSpPr>
          <p:cNvPr id="4" name="Content Placeholder 2">
            <a:extLst>
              <a:ext uri="{FF2B5EF4-FFF2-40B4-BE49-F238E27FC236}">
                <a16:creationId xmlns:a16="http://schemas.microsoft.com/office/drawing/2014/main" id="{3933FFB7-C1F6-751F-8A85-5FBED969E8F2}"/>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41279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507</TotalTime>
  <Words>1067</Words>
  <Application>Microsoft Office PowerPoint</Application>
  <PresentationFormat>Widescreen</PresentationFormat>
  <Paragraphs>117</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gg sans</vt:lpstr>
      <vt:lpstr>inherit</vt:lpstr>
      <vt:lpstr>Times New Roman</vt:lpstr>
      <vt:lpstr>Office Theme</vt:lpstr>
      <vt:lpstr>Graph Embedding</vt:lpstr>
      <vt:lpstr>Introduction</vt:lpstr>
      <vt:lpstr>Problem definition</vt:lpstr>
      <vt:lpstr>Objective</vt:lpstr>
      <vt:lpstr>Examples of Graph-Embedding Usage</vt:lpstr>
      <vt:lpstr>Analyze the dataset</vt:lpstr>
      <vt:lpstr>Analyze the dataset</vt:lpstr>
      <vt:lpstr>Analyze the dataset</vt:lpstr>
      <vt:lpstr>Prepare the dataset</vt:lpstr>
      <vt:lpstr>Models used</vt:lpstr>
      <vt:lpstr>DeepWalk Model</vt:lpstr>
      <vt:lpstr>Node2Vec</vt:lpstr>
      <vt:lpstr>Create the model</vt:lpstr>
      <vt:lpstr>Fit the model</vt:lpstr>
      <vt:lpstr>Model Architecture</vt:lpstr>
      <vt:lpstr>Evaluate the model (Deepwalk)</vt:lpstr>
      <vt:lpstr>Evaluate the model (Node2Vec)</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שחר ברנסון</dc:creator>
  <cp:lastModifiedBy>שחר ברנסון</cp:lastModifiedBy>
  <cp:revision>30</cp:revision>
  <dcterms:created xsi:type="dcterms:W3CDTF">2025-01-10T06:38:55Z</dcterms:created>
  <dcterms:modified xsi:type="dcterms:W3CDTF">2025-01-18T10:23:11Z</dcterms:modified>
</cp:coreProperties>
</file>