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6" r:id="rId4"/>
    <p:sldId id="267" r:id="rId5"/>
    <p:sldId id="268" r:id="rId6"/>
    <p:sldId id="265" r:id="rId7"/>
    <p:sldId id="258" r:id="rId8"/>
    <p:sldId id="270" r:id="rId9"/>
    <p:sldId id="272" r:id="rId10"/>
    <p:sldId id="269" r:id="rId11"/>
    <p:sldId id="259" r:id="rId12"/>
    <p:sldId id="271" r:id="rId13"/>
    <p:sldId id="273" r:id="rId14"/>
    <p:sldId id="274" r:id="rId15"/>
    <p:sldId id="261" r:id="rId16"/>
    <p:sldId id="262" r:id="rId17"/>
    <p:sldId id="276"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6" d="100"/>
          <a:sy n="106"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9</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16</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17</a:t>
            </a:fld>
            <a:endParaRPr lang="en-US"/>
          </a:p>
        </p:txBody>
      </p:sp>
    </p:spTree>
    <p:extLst>
      <p:ext uri="{BB962C8B-B14F-4D97-AF65-F5344CB8AC3E}">
        <p14:creationId xmlns:p14="http://schemas.microsoft.com/office/powerpoint/2010/main" val="267232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1/19/2025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1/19/2025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pm"/><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dedekinds/Graph-Embedd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err="1"/>
              <a:t>DeepWalk</a:t>
            </a:r>
            <a:endParaRPr lang="en-US" dirty="0"/>
          </a:p>
          <a:p>
            <a:r>
              <a:rPr lang="en-US" dirty="0"/>
              <a:t>Node2Vec</a:t>
            </a:r>
          </a:p>
          <a:p>
            <a:pPr marL="457200" lvl="1" indent="0">
              <a:buNone/>
            </a:pPr>
            <a:endParaRPr lang="en-US" dirty="0"/>
          </a:p>
        </p:txBody>
      </p:sp>
      <p:pic>
        <p:nvPicPr>
          <p:cNvPr id="4"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818" y="4908500"/>
            <a:ext cx="3953164" cy="1863634"/>
          </a:xfrm>
          <a:prstGeom prst="rect">
            <a:avLst/>
          </a:prstGeom>
        </p:spPr>
      </p:pic>
      <p:pic>
        <p:nvPicPr>
          <p:cNvPr id="5"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1" y="85866"/>
            <a:ext cx="7158182" cy="477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6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err="1"/>
              <a:t>DeepWalk</a:t>
            </a:r>
            <a:r>
              <a:rPr lang="en-US" dirty="0"/>
              <a:t> Model</a:t>
            </a:r>
          </a:p>
        </p:txBody>
      </p:sp>
      <p:pic>
        <p:nvPicPr>
          <p:cNvPr id="5" name="Content Placeholder 4" descr="A screenshot of a math program&#10;&#10;Description automatically generated">
            <a:extLst>
              <a:ext uri="{FF2B5EF4-FFF2-40B4-BE49-F238E27FC236}">
                <a16:creationId xmlns:a16="http://schemas.microsoft.com/office/drawing/2014/main" id="{3A68E44D-794E-4D51-FA90-FC3554E12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6473" y="110837"/>
            <a:ext cx="3943927" cy="2862164"/>
          </a:xfrm>
        </p:spPr>
      </p:pic>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1438489"/>
            <a:ext cx="7869588" cy="50543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err="1">
                <a:solidFill>
                  <a:srgbClr val="000000"/>
                </a:solidFill>
                <a:effectLst/>
                <a:latin typeface="inherit"/>
              </a:rPr>
              <a:t>DeepWalk</a:t>
            </a:r>
            <a:r>
              <a:rPr lang="en-US" b="0" i="0" dirty="0">
                <a:solidFill>
                  <a:srgbClr val="000000"/>
                </a:solidFill>
                <a:effectLst/>
                <a:latin typeface="inherit"/>
              </a:rPr>
              <a:t> is a method that learns numerical representations of graph nodes by simulating random walks to a </a:t>
            </a:r>
            <a:r>
              <a:rPr lang="en-US" dirty="0">
                <a:solidFill>
                  <a:srgbClr val="000000"/>
                </a:solidFill>
                <a:latin typeface="inherit"/>
              </a:rPr>
              <a:t>window </a:t>
            </a:r>
            <a:r>
              <a:rPr lang="en-US" b="0" i="0" dirty="0">
                <a:solidFill>
                  <a:srgbClr val="000000"/>
                </a:solidFill>
                <a:effectLst/>
                <a:latin typeface="inherit"/>
              </a:rPr>
              <a:t>and uses a Skip-gram model to capture node relationships. </a:t>
            </a:r>
          </a:p>
          <a:p>
            <a:pPr marL="0" indent="0" algn="l" fontAlgn="base">
              <a:buNone/>
            </a:pPr>
            <a:endParaRPr lang="en-US" b="0" i="0" dirty="0">
              <a:solidFill>
                <a:srgbClr val="000000"/>
              </a:solidFill>
              <a:effectLst/>
              <a:latin typeface="inherit"/>
            </a:endParaRPr>
          </a:p>
          <a:p>
            <a:pPr marL="0" indent="0" algn="l" fontAlgn="base">
              <a:buNone/>
            </a:pPr>
            <a:r>
              <a:rPr lang="en-US" b="0" i="0" dirty="0">
                <a:effectLst/>
                <a:latin typeface="gg sans"/>
              </a:rPr>
              <a:t>The purpose of these walks is to create </a:t>
            </a:r>
            <a:br>
              <a:rPr lang="en-US" b="0" i="0" dirty="0">
                <a:effectLst/>
                <a:latin typeface="gg sans"/>
              </a:rPr>
            </a:br>
            <a:r>
              <a:rPr lang="en-US" b="0" i="0" dirty="0">
                <a:effectLst/>
                <a:latin typeface="gg sans"/>
              </a:rPr>
              <a:t>sequences of nodes </a:t>
            </a:r>
          </a:p>
          <a:p>
            <a:pPr marL="0" indent="0" algn="l" fontAlgn="base">
              <a:buNone/>
            </a:pPr>
            <a:br>
              <a:rPr lang="en-US" b="0" i="0" dirty="0">
                <a:effectLst/>
                <a:latin typeface="gg sans"/>
              </a:rPr>
            </a:br>
            <a:r>
              <a:rPr lang="en-US" b="0" i="0" dirty="0">
                <a:effectLst/>
                <a:latin typeface="gg sans"/>
              </a:rPr>
              <a:t>These sequences are used to learn node embeddings (vector representations) of the graph.</a:t>
            </a:r>
            <a:endParaRPr lang="en-US" dirty="0">
              <a:solidFill>
                <a:srgbClr val="000000"/>
              </a:solidFill>
              <a:latin typeface="inherit"/>
            </a:endParaRPr>
          </a:p>
          <a:p>
            <a:pPr marL="0" indent="0" algn="l" fontAlgn="base">
              <a:buNone/>
            </a:pPr>
            <a:endParaRPr lang="en-US" b="0" i="0" dirty="0">
              <a:solidFill>
                <a:srgbClr val="000000"/>
              </a:solidFill>
              <a:effectLst/>
              <a:latin typeface="inherit"/>
            </a:endParaRPr>
          </a:p>
          <a:p>
            <a:pPr marL="0" indent="0" algn="l" fontAlgn="base">
              <a:buNone/>
            </a:pPr>
            <a:r>
              <a:rPr lang="en-US" b="0" i="0" dirty="0">
                <a:solidFill>
                  <a:srgbClr val="000000"/>
                </a:solidFill>
                <a:effectLst/>
                <a:latin typeface="inherit"/>
              </a:rPr>
              <a:t>For tasks like classification or clustering.</a:t>
            </a:r>
          </a:p>
        </p:txBody>
      </p:sp>
      <p:pic>
        <p:nvPicPr>
          <p:cNvPr id="8" name="Picture 7" descr="A white background with black text&#10;&#10;Description automatically generated">
            <a:extLst>
              <a:ext uri="{FF2B5EF4-FFF2-40B4-BE49-F238E27FC236}">
                <a16:creationId xmlns:a16="http://schemas.microsoft.com/office/drawing/2014/main" id="{2DD0505E-A725-EB21-DBE8-0156BA815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472" y="3097780"/>
            <a:ext cx="3943927" cy="1415925"/>
          </a:xfrm>
          <a:prstGeom prst="rect">
            <a:avLst/>
          </a:prstGeom>
        </p:spPr>
      </p:pic>
      <p:sp>
        <p:nvSpPr>
          <p:cNvPr id="9" name="Rectangle 8">
            <a:extLst>
              <a:ext uri="{FF2B5EF4-FFF2-40B4-BE49-F238E27FC236}">
                <a16:creationId xmlns:a16="http://schemas.microsoft.com/office/drawing/2014/main" id="{3FC3D4ED-F141-A7F3-9F6E-89D54E57E725}"/>
              </a:ext>
            </a:extLst>
          </p:cNvPr>
          <p:cNvSpPr/>
          <p:nvPr/>
        </p:nvSpPr>
        <p:spPr>
          <a:xfrm>
            <a:off x="9203910" y="4513705"/>
            <a:ext cx="2886490" cy="830997"/>
          </a:xfrm>
          <a:prstGeom prst="rect">
            <a:avLst/>
          </a:prstGeom>
          <a:noFill/>
        </p:spPr>
        <p:txBody>
          <a:bodyPr wrap="square" lIns="91440" tIns="45720" rIns="91440" bIns="45720">
            <a:spAutoFit/>
          </a:bodyPr>
          <a:lstStyle/>
          <a:p>
            <a:pPr algn="ctr"/>
            <a:r>
              <a:rPr lang="en-US" sz="1600" dirty="0"/>
              <a:t>maximizes the co-occurrence probability among the words that appear within a window, w</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13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0" y="1594427"/>
            <a:ext cx="8562108" cy="4898448"/>
          </a:xfrm>
        </p:spPr>
        <p:txBody>
          <a:bodyPr>
            <a:normAutofit/>
          </a:bodyPr>
          <a:lstStyle/>
          <a:p>
            <a:pPr marL="0" indent="0">
              <a:buNone/>
            </a:pPr>
            <a:r>
              <a:rPr lang="en-US" b="1" i="0" dirty="0">
                <a:effectLst/>
                <a:latin typeface="gg sans"/>
              </a:rPr>
              <a:t>Node2Vec</a:t>
            </a:r>
            <a:r>
              <a:rPr lang="en-US" b="0" i="0" dirty="0">
                <a:effectLst/>
                <a:latin typeface="gg sans"/>
              </a:rPr>
              <a:t>, controls the navigation of the nodes in the random walks with two parameters p (return parameter) and q (in-out parameter) that control the bias of the random walks. </a:t>
            </a:r>
          </a:p>
          <a:p>
            <a:pPr marL="0" indent="0">
              <a:buNone/>
            </a:pPr>
            <a:endParaRPr lang="en-US" dirty="0">
              <a:latin typeface="gg sans"/>
            </a:endParaRPr>
          </a:p>
          <a:p>
            <a:pPr marL="0" indent="0">
              <a:buNone/>
            </a:pPr>
            <a:r>
              <a:rPr lang="en-US" b="0" i="0" dirty="0">
                <a:effectLst/>
                <a:latin typeface="gg sans"/>
              </a:rPr>
              <a:t>This allows Node2Vec to perform biased random walks. The algorithm can switch between exploration (broadly exploring the graph) and exploitation (focusing on nearby nodes), enabling it to capture both local and global structure in the graph.</a:t>
            </a:r>
          </a:p>
        </p:txBody>
      </p:sp>
      <p:pic>
        <p:nvPicPr>
          <p:cNvPr id="5" name="Picture 4" descr="A screenshot of a computer program&#10;&#10;Description automatically generated">
            <a:extLst>
              <a:ext uri="{FF2B5EF4-FFF2-40B4-BE49-F238E27FC236}">
                <a16:creationId xmlns:a16="http://schemas.microsoft.com/office/drawing/2014/main" id="{8E9D4C8C-1E47-4394-4C68-0A58C616A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2108" y="0"/>
            <a:ext cx="3629891" cy="3363627"/>
          </a:xfrm>
          <a:prstGeom prst="rect">
            <a:avLst/>
          </a:prstGeom>
        </p:spPr>
      </p:pic>
      <p:sp>
        <p:nvSpPr>
          <p:cNvPr id="7" name="TextBox 6">
            <a:extLst>
              <a:ext uri="{FF2B5EF4-FFF2-40B4-BE49-F238E27FC236}">
                <a16:creationId xmlns:a16="http://schemas.microsoft.com/office/drawing/2014/main" id="{8E97C5BC-5016-AF19-A6AD-1C7CAF05D9D7}"/>
              </a:ext>
            </a:extLst>
          </p:cNvPr>
          <p:cNvSpPr txBox="1"/>
          <p:nvPr/>
        </p:nvSpPr>
        <p:spPr>
          <a:xfrm>
            <a:off x="8562108" y="3261457"/>
            <a:ext cx="3694546" cy="2800767"/>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 controls the likelihood of revisiting the previous node in a random walk. A higher p value means the walk is less likely to return to the previous node, encouraging exploration of new nodes. </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 controls the tendency to explore nodes that are far from the starting node. Higher q value encourages the walk to explore nodes further away.</a:t>
            </a:r>
          </a:p>
        </p:txBody>
      </p:sp>
    </p:spTree>
    <p:extLst>
      <p:ext uri="{BB962C8B-B14F-4D97-AF65-F5344CB8AC3E}">
        <p14:creationId xmlns:p14="http://schemas.microsoft.com/office/powerpoint/2010/main" val="108441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every node in the alias graph, the script creates word2Vec random walk with custom parameters in each module.</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with the word2Vec library. It runs random walks with params.</a:t>
            </a:r>
          </a:p>
          <a:p>
            <a:pPr lvl="1"/>
            <a:r>
              <a:rPr lang="en-US" dirty="0" err="1"/>
              <a:t>vector_size</a:t>
            </a:r>
            <a:r>
              <a:rPr lang="en-US" dirty="0"/>
              <a:t> = 5  </a:t>
            </a:r>
            <a:r>
              <a:rPr lang="en-US" dirty="0">
                <a:solidFill>
                  <a:schemeClr val="bg1">
                    <a:lumMod val="50000"/>
                  </a:schemeClr>
                </a:solidFill>
              </a:rPr>
              <a:t>// representation of each node</a:t>
            </a:r>
          </a:p>
          <a:p>
            <a:pPr lvl="1"/>
            <a:r>
              <a:rPr lang="en-US" dirty="0" err="1"/>
              <a:t>skip_Gram</a:t>
            </a:r>
            <a:r>
              <a:rPr lang="en-US" dirty="0"/>
              <a:t> =1 </a:t>
            </a:r>
            <a:r>
              <a:rPr lang="en-US" dirty="0">
                <a:solidFill>
                  <a:schemeClr val="bg1">
                    <a:lumMod val="50000"/>
                  </a:schemeClr>
                </a:solidFill>
              </a:rPr>
              <a:t>// target word</a:t>
            </a:r>
          </a:p>
          <a:p>
            <a:pPr lvl="1"/>
            <a:r>
              <a:rPr lang="en-US" dirty="0"/>
              <a:t>epochs = 5 </a:t>
            </a:r>
            <a:r>
              <a:rPr lang="en-US" dirty="0">
                <a:solidFill>
                  <a:schemeClr val="bg1">
                    <a:lumMod val="50000"/>
                  </a:schemeClr>
                </a:solidFill>
              </a:rPr>
              <a:t>// iterations </a:t>
            </a:r>
            <a:endParaRPr lang="en-US" dirty="0"/>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lnSpcReduction="10000"/>
          </a:bodyPr>
          <a:lstStyle/>
          <a:p>
            <a:r>
              <a:rPr lang="en-US" dirty="0"/>
              <a:t>Create </a:t>
            </a:r>
            <a:r>
              <a:rPr lang="en-US" dirty="0" err="1"/>
              <a:t>Contex</a:t>
            </a:r>
            <a:r>
              <a:rPr lang="en-US" dirty="0"/>
              <a:t> </a:t>
            </a:r>
          </a:p>
          <a:p>
            <a:pPr lvl="1"/>
            <a:r>
              <a:rPr lang="en-US" dirty="0"/>
              <a:t>The model uses </a:t>
            </a:r>
            <a:r>
              <a:rPr lang="en-US" dirty="0" err="1"/>
              <a:t>DeepWalk</a:t>
            </a:r>
            <a:r>
              <a:rPr lang="en-US" dirty="0"/>
              <a:t>/Node2Vec random walks to do graph embedding and give context to each node.</a:t>
            </a:r>
          </a:p>
          <a:p>
            <a:endParaRPr lang="en-US" dirty="0"/>
          </a:p>
          <a:p>
            <a:r>
              <a:rPr lang="en-US" dirty="0"/>
              <a:t>Create, train, and test the </a:t>
            </a:r>
            <a:r>
              <a:rPr lang="en-US" dirty="0" err="1"/>
              <a:t>classifer</a:t>
            </a:r>
            <a:r>
              <a:rPr lang="en-US" dirty="0"/>
              <a:t>.</a:t>
            </a:r>
          </a:p>
          <a:p>
            <a:pPr lvl="1"/>
            <a:r>
              <a:rPr lang="en-US" dirty="0"/>
              <a:t>The classifier is </a:t>
            </a:r>
            <a:r>
              <a:rPr lang="en-US" dirty="0" err="1"/>
              <a:t>LogisticRegression</a:t>
            </a:r>
            <a:r>
              <a:rPr lang="en-US" dirty="0"/>
              <a:t>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903" y="46180"/>
            <a:ext cx="4834077"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p:txBody>
          <a:bodyPr>
            <a:normAutofit/>
          </a:bodyPr>
          <a:lstStyle/>
          <a:p>
            <a:r>
              <a:rPr lang="en-US" dirty="0"/>
              <a:t>Each context is taken from the word2Vec object.</a:t>
            </a:r>
          </a:p>
          <a:p>
            <a:r>
              <a:rPr lang="en-US" dirty="0"/>
              <a:t>The model splits the data to train and test datasets. </a:t>
            </a:r>
          </a:p>
          <a:p>
            <a:r>
              <a:rPr lang="en-US" dirty="0"/>
              <a:t>First 500 are taken into the training set and the following 1000 into testing set</a:t>
            </a:r>
          </a:p>
          <a:p>
            <a:r>
              <a:rPr lang="en-US" dirty="0"/>
              <a:t>The train data is fitted into the classifier </a:t>
            </a:r>
            <a:r>
              <a:rPr lang="en-US" dirty="0" err="1"/>
              <a:t>LogisticRegression</a:t>
            </a:r>
            <a:r>
              <a:rPr lang="en-US" dirty="0"/>
              <a:t> to train the model </a:t>
            </a:r>
          </a:p>
          <a:p>
            <a:r>
              <a:rPr lang="en-US" dirty="0"/>
              <a:t>The classifier is called to make the predictions on the test set.</a:t>
            </a:r>
          </a:p>
          <a:p>
            <a:r>
              <a:rPr lang="en-US" dirty="0"/>
              <a:t>The model prints the accuracy of the </a:t>
            </a:r>
            <a:r>
              <a:rPr lang="en-US" dirty="0" err="1"/>
              <a:t>alogrithm</a:t>
            </a:r>
            <a:endParaRPr lang="en-US" dirty="0"/>
          </a:p>
        </p:txBody>
      </p:sp>
    </p:spTree>
    <p:extLst>
      <p:ext uri="{BB962C8B-B14F-4D97-AF65-F5344CB8AC3E}">
        <p14:creationId xmlns:p14="http://schemas.microsoft.com/office/powerpoint/2010/main" val="2570983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177282" y="1061437"/>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1973656" y="509710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755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12736" y="1031744"/>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020066" y="4191584"/>
            <a:ext cx="5085948" cy="2399339"/>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945639" y="5920967"/>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154725" y="541397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9368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p:txBody>
          <a:bodyPr/>
          <a:lstStyle/>
          <a:p>
            <a:r>
              <a:rPr lang="en-US" dirty="0"/>
              <a:t>The Node2Vec runs have slight better scores than </a:t>
            </a:r>
            <a:r>
              <a:rPr lang="en-US" dirty="0" err="1"/>
              <a:t>DeepWalk</a:t>
            </a:r>
            <a:r>
              <a:rPr lang="en-US" dirty="0"/>
              <a:t>.                </a:t>
            </a:r>
            <a:r>
              <a:rPr lang="en-US" sz="2000" dirty="0"/>
              <a:t>(</a:t>
            </a:r>
            <a:r>
              <a:rPr lang="en-US" sz="2000" b="0" i="0" dirty="0">
                <a:effectLst/>
                <a:latin typeface="gg sans"/>
              </a:rPr>
              <a:t>Specifically, in F1 and AUC scores)</a:t>
            </a:r>
          </a:p>
          <a:p>
            <a:pPr lvl="1"/>
            <a:r>
              <a:rPr lang="en-US" dirty="0">
                <a:latin typeface="gg sans"/>
              </a:rPr>
              <a:t>Due to a wider exploration area in the graph</a:t>
            </a:r>
            <a:endParaRPr lang="en-US" dirty="0"/>
          </a:p>
          <a:p>
            <a:r>
              <a:rPr lang="en-US" dirty="0"/>
              <a:t>Scores in range of 60-70%</a:t>
            </a:r>
          </a:p>
          <a:p>
            <a:pPr lvl="1"/>
            <a:r>
              <a:rPr lang="en-US" dirty="0"/>
              <a:t>Scores low compared to other algorithms GAT or GCN. </a:t>
            </a:r>
          </a:p>
          <a:p>
            <a:pPr lvl="1"/>
            <a:r>
              <a:rPr lang="en-US" dirty="0"/>
              <a:t>This might be because of implementation of the algorithms and the used dataset in the given project</a:t>
            </a:r>
          </a:p>
        </p:txBody>
      </p:sp>
    </p:spTree>
    <p:extLst>
      <p:ext uri="{BB962C8B-B14F-4D97-AF65-F5344CB8AC3E}">
        <p14:creationId xmlns:p14="http://schemas.microsoft.com/office/powerpoint/2010/main" val="391012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p:txBody>
          <a:bodyPr/>
          <a:lstStyle/>
          <a:p>
            <a:r>
              <a:rPr lang="en-US" dirty="0" err="1"/>
              <a:t>dedekinds</a:t>
            </a:r>
            <a:r>
              <a:rPr lang="en-US" dirty="0"/>
              <a:t> (Spring 2018), </a:t>
            </a:r>
            <a:r>
              <a:rPr lang="en-US" dirty="0">
                <a:hlinkClick r:id="rId2"/>
              </a:rPr>
              <a:t>Graph-Embedding</a:t>
            </a:r>
            <a:endParaRPr lang="en-US" dirty="0"/>
          </a:p>
          <a:p>
            <a:r>
              <a:rPr lang="en-US" b="0" i="0" dirty="0" err="1">
                <a:solidFill>
                  <a:srgbClr val="1F2328"/>
                </a:solidFill>
                <a:effectLst/>
                <a:latin typeface="-apple-system"/>
              </a:rPr>
              <a:t>DeepWalk</a:t>
            </a:r>
            <a:r>
              <a:rPr lang="en-US" b="0" i="0" dirty="0">
                <a:solidFill>
                  <a:srgbClr val="1F2328"/>
                </a:solidFill>
                <a:effectLst/>
                <a:latin typeface="-apple-system"/>
              </a:rPr>
              <a:t>: Online Learning of Social Representations. Bryan </a:t>
            </a:r>
            <a:r>
              <a:rPr lang="en-US" b="0" i="0" dirty="0" err="1">
                <a:solidFill>
                  <a:srgbClr val="1F2328"/>
                </a:solidFill>
                <a:effectLst/>
                <a:latin typeface="-apple-system"/>
              </a:rPr>
              <a:t>Perozzi</a:t>
            </a:r>
            <a:r>
              <a:rPr lang="en-US" b="0" i="0" dirty="0">
                <a:solidFill>
                  <a:srgbClr val="1F2328"/>
                </a:solidFill>
                <a:effectLst/>
                <a:latin typeface="-apple-system"/>
              </a:rPr>
              <a:t>, Rami Al-</a:t>
            </a:r>
            <a:r>
              <a:rPr lang="en-US" b="0" i="0" dirty="0" err="1">
                <a:solidFill>
                  <a:srgbClr val="1F2328"/>
                </a:solidFill>
                <a:effectLst/>
                <a:latin typeface="-apple-system"/>
              </a:rPr>
              <a:t>Rfou</a:t>
            </a:r>
            <a:r>
              <a:rPr lang="en-US" b="0" i="0" dirty="0">
                <a:solidFill>
                  <a:srgbClr val="1F2328"/>
                </a:solidFill>
                <a:effectLst/>
                <a:latin typeface="-apple-system"/>
              </a:rPr>
              <a:t>, Steven </a:t>
            </a:r>
            <a:r>
              <a:rPr lang="en-US" b="0" i="0" dirty="0" err="1">
                <a:solidFill>
                  <a:srgbClr val="1F2328"/>
                </a:solidFill>
                <a:effectLst/>
                <a:latin typeface="-apple-system"/>
              </a:rPr>
              <a:t>Skiena</a:t>
            </a:r>
            <a:r>
              <a:rPr lang="en-US" b="0" i="0" dirty="0">
                <a:solidFill>
                  <a:srgbClr val="1F2328"/>
                </a:solidFill>
                <a:effectLst/>
                <a:latin typeface="-apple-system"/>
              </a:rPr>
              <a:t>. KDD 2014.</a:t>
            </a:r>
          </a:p>
          <a:p>
            <a:r>
              <a:rPr lang="en-US" b="0" i="0" dirty="0">
                <a:solidFill>
                  <a:srgbClr val="1F2328"/>
                </a:solidFill>
                <a:effectLst/>
                <a:latin typeface="-apple-system"/>
              </a:rPr>
              <a:t>node2vec: Scalable Feature Learning for Networks. Aditya Grover, Jure </a:t>
            </a:r>
            <a:r>
              <a:rPr lang="en-US" b="0" i="0" dirty="0" err="1">
                <a:solidFill>
                  <a:srgbClr val="1F2328"/>
                </a:solidFill>
                <a:effectLst/>
                <a:latin typeface="-apple-system"/>
              </a:rPr>
              <a:t>Leskovec</a:t>
            </a:r>
            <a:r>
              <a:rPr lang="en-US" b="0" i="0" dirty="0">
                <a:solidFill>
                  <a:srgbClr val="1F2328"/>
                </a:solidFill>
                <a:effectLst/>
                <a:latin typeface="-apple-system"/>
              </a:rPr>
              <a:t>. KDD 2016</a:t>
            </a:r>
          </a:p>
          <a:p>
            <a:pPr marL="0" indent="0">
              <a:buNone/>
            </a:pPr>
            <a:endParaRPr lang="en-US" dirty="0"/>
          </a:p>
          <a:p>
            <a:endParaRPr lang="en-US" dirty="0"/>
          </a:p>
        </p:txBody>
      </p:sp>
    </p:spTree>
    <p:extLst>
      <p:ext uri="{BB962C8B-B14F-4D97-AF65-F5344CB8AC3E}">
        <p14:creationId xmlns:p14="http://schemas.microsoft.com/office/powerpoint/2010/main" val="392153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spTree>
    <p:extLst>
      <p:ext uri="{BB962C8B-B14F-4D97-AF65-F5344CB8AC3E}">
        <p14:creationId xmlns:p14="http://schemas.microsoft.com/office/powerpoint/2010/main" val="295674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dirty="0"/>
              <a:t>Graph embedding represents graph data as low-dimensional vectors, capturing its structure and relationships for easier use in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rcRect l="7736" t="8191" r="6465" b="4947"/>
          <a:stretch/>
        </p:blipFill>
        <p:spPr>
          <a:xfrm>
            <a:off x="8157172" y="2753214"/>
            <a:ext cx="3929204" cy="4059855"/>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lstStyle/>
          <a:p>
            <a:pPr marL="0" indent="0">
              <a:buNone/>
            </a:pPr>
            <a:r>
              <a:rPr lang="en-US" b="0" i="0" dirty="0">
                <a:effectLst/>
                <a:latin typeface="gg sans"/>
              </a:rPr>
              <a:t>Develop a graph embedding model that can transform nodes and edges</a:t>
            </a:r>
            <a:r>
              <a:rPr lang="he-IL" b="0" i="0" dirty="0">
                <a:effectLst/>
                <a:latin typeface="gg sans"/>
              </a:rPr>
              <a:t> </a:t>
            </a:r>
            <a:r>
              <a:rPr lang="en-US" b="0" i="0" dirty="0">
                <a:effectLst/>
                <a:latin typeface="gg sans"/>
              </a:rPr>
              <a:t>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pic>
        <p:nvPicPr>
          <p:cNvPr id="5" name="Picture 4">
            <a:extLst>
              <a:ext uri="{FF2B5EF4-FFF2-40B4-BE49-F238E27FC236}">
                <a16:creationId xmlns:a16="http://schemas.microsoft.com/office/drawing/2014/main" id="{B12B5D73-E75B-9EDA-1701-8F25D2C0CF7F}"/>
              </a:ext>
            </a:extLst>
          </p:cNvPr>
          <p:cNvPicPr>
            <a:picLocks noChangeAspect="1"/>
          </p:cNvPicPr>
          <p:nvPr/>
        </p:nvPicPr>
        <p:blipFill>
          <a:blip r:embed="rId2">
            <a:extLst>
              <a:ext uri="{28A0092B-C50C-407E-A947-70E740481C1C}">
                <a14:useLocalDpi xmlns:a14="http://schemas.microsoft.com/office/drawing/2010/main" val="0"/>
              </a:ext>
            </a:extLst>
          </a:blip>
          <a:srcRect b="7895"/>
          <a:stretch/>
        </p:blipFill>
        <p:spPr>
          <a:xfrm>
            <a:off x="8800582" y="3968624"/>
            <a:ext cx="2962253" cy="2889376"/>
          </a:xfrm>
          <a:prstGeom prst="rect">
            <a:avLst/>
          </a:prstGeom>
        </p:spPr>
      </p:pic>
    </p:spTree>
    <p:extLst>
      <p:ext uri="{BB962C8B-B14F-4D97-AF65-F5344CB8AC3E}">
        <p14:creationId xmlns:p14="http://schemas.microsoft.com/office/powerpoint/2010/main" val="9018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 </a:t>
            </a:r>
            <a:r>
              <a:rPr lang="en-US" b="0" i="0" dirty="0">
                <a:effectLst/>
                <a:latin typeface="gg sans"/>
              </a:rPr>
              <a:t>citation networks to classify research papers.</a:t>
            </a:r>
            <a:endParaRPr lang="en-US" dirty="0"/>
          </a:p>
        </p:txBody>
      </p:sp>
      <p:pic>
        <p:nvPicPr>
          <p:cNvPr id="5" name="Picture 4" descr="A diagram of a network&#10;&#10;Description automatically generated">
            <a:extLst>
              <a:ext uri="{FF2B5EF4-FFF2-40B4-BE49-F238E27FC236}">
                <a16:creationId xmlns:a16="http://schemas.microsoft.com/office/drawing/2014/main" id="{37587056-3EB3-1EAC-9FE2-5C6E26DF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6098" y="4803646"/>
            <a:ext cx="3511303" cy="1822708"/>
          </a:xfrm>
          <a:prstGeom prst="rect">
            <a:avLst/>
          </a:prstGeom>
        </p:spPr>
      </p:pic>
    </p:spTree>
    <p:extLst>
      <p:ext uri="{BB962C8B-B14F-4D97-AF65-F5344CB8AC3E}">
        <p14:creationId xmlns:p14="http://schemas.microsoft.com/office/powerpoint/2010/main" val="284781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spTree>
    <p:extLst>
      <p:ext uri="{BB962C8B-B14F-4D97-AF65-F5344CB8AC3E}">
        <p14:creationId xmlns:p14="http://schemas.microsoft.com/office/powerpoint/2010/main" val="282180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spTree>
    <p:extLst>
      <p:ext uri="{BB962C8B-B14F-4D97-AF65-F5344CB8AC3E}">
        <p14:creationId xmlns:p14="http://schemas.microsoft.com/office/powerpoint/2010/main" val="66707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(Papers as Nodes)</a:t>
            </a:r>
          </a:p>
          <a:p>
            <a:pPr lvl="1"/>
            <a:r>
              <a:rPr lang="en-US" dirty="0"/>
              <a:t>Matrix of &lt;</a:t>
            </a:r>
            <a:r>
              <a:rPr lang="en-US" dirty="0" err="1"/>
              <a:t>paper_id</a:t>
            </a:r>
            <a:r>
              <a:rPr lang="en-US" dirty="0"/>
              <a:t>&gt;  &lt;word attributes&gt; &lt;class label&gt;</a:t>
            </a:r>
          </a:p>
          <a:p>
            <a:pPr lvl="1"/>
            <a:r>
              <a:rPr lang="en-US" dirty="0"/>
              <a:t>Word attribute values are 0 or 1 whether each word is present in paper</a:t>
            </a:r>
          </a:p>
          <a:p>
            <a:pPr marL="457200" lvl="1" indent="0">
              <a:buNone/>
            </a:pPr>
            <a:endParaRPr lang="en-US" dirty="0"/>
          </a:p>
          <a:p>
            <a:pPr marL="457200" lvl="1" indent="0">
              <a:buNone/>
            </a:pPr>
            <a:r>
              <a:rPr lang="en-US" dirty="0"/>
              <a:t>Example:</a:t>
            </a:r>
          </a:p>
          <a:p>
            <a:pPr marL="457200" lvl="1" indent="0">
              <a:buNone/>
            </a:pPr>
            <a:endParaRPr lang="en-US" dirty="0"/>
          </a:p>
          <a:p>
            <a:pPr marL="457200" lvl="1" indent="0">
              <a:buNone/>
            </a:pPr>
            <a:endParaRPr lang="en-US" dirty="0"/>
          </a:p>
          <a:p>
            <a:endParaRPr lang="en-US" dirty="0"/>
          </a:p>
          <a:p>
            <a:r>
              <a:rPr lang="en-US" dirty="0" err="1"/>
              <a:t>Cora.cites</a:t>
            </a:r>
            <a:r>
              <a:rPr lang="en-US" dirty="0"/>
              <a:t>: (Cites as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7" name="Straight Arrow Connector 6">
            <a:extLst>
              <a:ext uri="{FF2B5EF4-FFF2-40B4-BE49-F238E27FC236}">
                <a16:creationId xmlns:a16="http://schemas.microsoft.com/office/drawing/2014/main" id="{754191FA-5D44-8137-615B-0FB268F53A57}"/>
              </a:ext>
            </a:extLst>
          </p:cNvPr>
          <p:cNvCxnSpPr>
            <a:cxnSpLocks/>
            <a:stCxn id="8" idx="6"/>
            <a:endCxn id="11" idx="2"/>
          </p:cNvCxnSpPr>
          <p:nvPr/>
        </p:nvCxnSpPr>
        <p:spPr>
          <a:xfrm>
            <a:off x="9587621" y="5969018"/>
            <a:ext cx="10882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B6DE8CAD-902D-65EA-200E-592FF1011A53}"/>
              </a:ext>
            </a:extLst>
          </p:cNvPr>
          <p:cNvGraphicFramePr>
            <a:graphicFrameLocks noGrp="1"/>
          </p:cNvGraphicFramePr>
          <p:nvPr>
            <p:extLst>
              <p:ext uri="{D42A27DB-BD31-4B8C-83A1-F6EECF244321}">
                <p14:modId xmlns:p14="http://schemas.microsoft.com/office/powerpoint/2010/main" val="2397999315"/>
              </p:ext>
            </p:extLst>
          </p:nvPr>
        </p:nvGraphicFramePr>
        <p:xfrm>
          <a:off x="1231900" y="3998790"/>
          <a:ext cx="9621355" cy="859638"/>
        </p:xfrm>
        <a:graphic>
          <a:graphicData uri="http://schemas.openxmlformats.org/drawingml/2006/table">
            <a:tbl>
              <a:tblPr firstRow="1" bandRow="1">
                <a:tableStyleId>{5940675A-B579-460E-94D1-54222C63F5DA}</a:tableStyleId>
              </a:tblPr>
              <a:tblGrid>
                <a:gridCol w="1374479">
                  <a:extLst>
                    <a:ext uri="{9D8B030D-6E8A-4147-A177-3AD203B41FA5}">
                      <a16:colId xmlns:a16="http://schemas.microsoft.com/office/drawing/2014/main" val="2529474545"/>
                    </a:ext>
                  </a:extLst>
                </a:gridCol>
                <a:gridCol w="1374479">
                  <a:extLst>
                    <a:ext uri="{9D8B030D-6E8A-4147-A177-3AD203B41FA5}">
                      <a16:colId xmlns:a16="http://schemas.microsoft.com/office/drawing/2014/main" val="2202091731"/>
                    </a:ext>
                  </a:extLst>
                </a:gridCol>
                <a:gridCol w="1374479">
                  <a:extLst>
                    <a:ext uri="{9D8B030D-6E8A-4147-A177-3AD203B41FA5}">
                      <a16:colId xmlns:a16="http://schemas.microsoft.com/office/drawing/2014/main" val="2960007540"/>
                    </a:ext>
                  </a:extLst>
                </a:gridCol>
                <a:gridCol w="1207388">
                  <a:extLst>
                    <a:ext uri="{9D8B030D-6E8A-4147-A177-3AD203B41FA5}">
                      <a16:colId xmlns:a16="http://schemas.microsoft.com/office/drawing/2014/main" val="1732883119"/>
                    </a:ext>
                  </a:extLst>
                </a:gridCol>
                <a:gridCol w="936326">
                  <a:extLst>
                    <a:ext uri="{9D8B030D-6E8A-4147-A177-3AD203B41FA5}">
                      <a16:colId xmlns:a16="http://schemas.microsoft.com/office/drawing/2014/main" val="1799478186"/>
                    </a:ext>
                  </a:extLst>
                </a:gridCol>
                <a:gridCol w="1282999">
                  <a:extLst>
                    <a:ext uri="{9D8B030D-6E8A-4147-A177-3AD203B41FA5}">
                      <a16:colId xmlns:a16="http://schemas.microsoft.com/office/drawing/2014/main" val="1712071056"/>
                    </a:ext>
                  </a:extLst>
                </a:gridCol>
                <a:gridCol w="2071205">
                  <a:extLst>
                    <a:ext uri="{9D8B030D-6E8A-4147-A177-3AD203B41FA5}">
                      <a16:colId xmlns:a16="http://schemas.microsoft.com/office/drawing/2014/main" val="18041483"/>
                    </a:ext>
                  </a:extLst>
                </a:gridCol>
              </a:tblGrid>
              <a:tr h="380610">
                <a:tc>
                  <a:txBody>
                    <a:bodyPr/>
                    <a:lstStyle/>
                    <a:p>
                      <a:r>
                        <a:rPr lang="en-US" dirty="0" err="1"/>
                        <a:t>Paper_id</a:t>
                      </a:r>
                      <a:endParaRPr lang="en-US" dirty="0"/>
                    </a:p>
                  </a:txBody>
                  <a:tcPr/>
                </a:tc>
                <a:tc>
                  <a:txBody>
                    <a:bodyPr/>
                    <a:lstStyle/>
                    <a:p>
                      <a:r>
                        <a:rPr lang="en-US" dirty="0"/>
                        <a:t>W1</a:t>
                      </a:r>
                    </a:p>
                  </a:txBody>
                  <a:tcPr/>
                </a:tc>
                <a:tc>
                  <a:txBody>
                    <a:bodyPr/>
                    <a:lstStyle/>
                    <a:p>
                      <a:r>
                        <a:rPr lang="en-US" dirty="0"/>
                        <a:t>W2</a:t>
                      </a:r>
                    </a:p>
                  </a:txBody>
                  <a:tcPr/>
                </a:tc>
                <a:tc>
                  <a:txBody>
                    <a:bodyPr/>
                    <a:lstStyle/>
                    <a:p>
                      <a:r>
                        <a:rPr lang="en-US" dirty="0"/>
                        <a:t>W3</a:t>
                      </a:r>
                    </a:p>
                  </a:txBody>
                  <a:tcPr/>
                </a:tc>
                <a:tc>
                  <a:txBody>
                    <a:bodyPr/>
                    <a:lstStyle/>
                    <a:p>
                      <a:r>
                        <a:rPr lang="en-US" dirty="0"/>
                        <a:t>…</a:t>
                      </a:r>
                    </a:p>
                  </a:txBody>
                  <a:tcPr/>
                </a:tc>
                <a:tc>
                  <a:txBody>
                    <a:bodyPr/>
                    <a:lstStyle/>
                    <a:p>
                      <a:r>
                        <a:rPr lang="en-US" dirty="0"/>
                        <a:t>W1433</a:t>
                      </a:r>
                    </a:p>
                  </a:txBody>
                  <a:tcPr/>
                </a:tc>
                <a:tc>
                  <a:txBody>
                    <a:bodyPr/>
                    <a:lstStyle/>
                    <a:p>
                      <a:r>
                        <a:rPr lang="en-US" dirty="0" err="1"/>
                        <a:t>Class_label</a:t>
                      </a:r>
                      <a:endParaRPr lang="en-US" dirty="0"/>
                    </a:p>
                  </a:txBody>
                  <a:tcPr/>
                </a:tc>
                <a:extLst>
                  <a:ext uri="{0D108BD9-81ED-4DB2-BD59-A6C34878D82A}">
                    <a16:rowId xmlns:a16="http://schemas.microsoft.com/office/drawing/2014/main" val="1094716795"/>
                  </a:ext>
                </a:extLst>
              </a:tr>
              <a:tr h="479028">
                <a:tc>
                  <a:txBody>
                    <a:bodyPr/>
                    <a:lstStyle/>
                    <a:p>
                      <a:r>
                        <a:rPr lang="en-US" dirty="0"/>
                        <a:t>950052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a:t>
                      </a:r>
                    </a:p>
                  </a:txBody>
                  <a:tcPr/>
                </a:tc>
                <a:tc>
                  <a:txBody>
                    <a:bodyPr/>
                    <a:lstStyle/>
                    <a:p>
                      <a:r>
                        <a:rPr lang="en-US" dirty="0"/>
                        <a:t>0</a:t>
                      </a:r>
                    </a:p>
                  </a:txBody>
                  <a:tcPr/>
                </a:tc>
                <a:tc>
                  <a:txBody>
                    <a:bodyPr/>
                    <a:lstStyle/>
                    <a:p>
                      <a:r>
                        <a:rPr lang="en-US" dirty="0" err="1"/>
                        <a:t>Neural_Network</a:t>
                      </a:r>
                      <a:endParaRPr lang="en-US" dirty="0"/>
                    </a:p>
                  </a:txBody>
                  <a:tcPr/>
                </a:tc>
                <a:extLst>
                  <a:ext uri="{0D108BD9-81ED-4DB2-BD59-A6C34878D82A}">
                    <a16:rowId xmlns:a16="http://schemas.microsoft.com/office/drawing/2014/main" val="300780840"/>
                  </a:ext>
                </a:extLst>
              </a:tr>
            </a:tbl>
          </a:graphicData>
        </a:graphic>
      </p:graphicFrame>
      <p:sp>
        <p:nvSpPr>
          <p:cNvPr id="8" name="Oval 7">
            <a:extLst>
              <a:ext uri="{FF2B5EF4-FFF2-40B4-BE49-F238E27FC236}">
                <a16:creationId xmlns:a16="http://schemas.microsoft.com/office/drawing/2014/main" id="{CA4CC3AC-5EC4-B47F-2C6F-794FA4AB3CD8}"/>
              </a:ext>
            </a:extLst>
          </p:cNvPr>
          <p:cNvSpPr/>
          <p:nvPr/>
        </p:nvSpPr>
        <p:spPr>
          <a:xfrm>
            <a:off x="8836183" y="5674780"/>
            <a:ext cx="751438"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35</a:t>
            </a:r>
          </a:p>
        </p:txBody>
      </p:sp>
      <p:sp>
        <p:nvSpPr>
          <p:cNvPr id="11" name="Oval 10">
            <a:extLst>
              <a:ext uri="{FF2B5EF4-FFF2-40B4-BE49-F238E27FC236}">
                <a16:creationId xmlns:a16="http://schemas.microsoft.com/office/drawing/2014/main" id="{0F19577B-7594-4144-AAB0-1604A7378830}"/>
              </a:ext>
            </a:extLst>
          </p:cNvPr>
          <p:cNvSpPr/>
          <p:nvPr/>
        </p:nvSpPr>
        <p:spPr>
          <a:xfrm>
            <a:off x="10675876" y="5674780"/>
            <a:ext cx="966880"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1033</a:t>
            </a:r>
          </a:p>
        </p:txBody>
      </p:sp>
      <p:sp>
        <p:nvSpPr>
          <p:cNvPr id="18" name="Rectangle 17">
            <a:extLst>
              <a:ext uri="{FF2B5EF4-FFF2-40B4-BE49-F238E27FC236}">
                <a16:creationId xmlns:a16="http://schemas.microsoft.com/office/drawing/2014/main" id="{8AA44EEF-7204-5C49-D95A-D43587E6BBCA}"/>
              </a:ext>
            </a:extLst>
          </p:cNvPr>
          <p:cNvSpPr/>
          <p:nvPr/>
        </p:nvSpPr>
        <p:spPr>
          <a:xfrm>
            <a:off x="9641943" y="5587248"/>
            <a:ext cx="83965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weight</a:t>
            </a:r>
          </a:p>
        </p:txBody>
      </p:sp>
    </p:spTree>
    <p:extLst>
      <p:ext uri="{BB962C8B-B14F-4D97-AF65-F5344CB8AC3E}">
        <p14:creationId xmlns:p14="http://schemas.microsoft.com/office/powerpoint/2010/main" val="188768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838199" y="1475715"/>
            <a:ext cx="11188485" cy="5382285"/>
          </a:xfrm>
        </p:spPr>
        <p:txBody>
          <a:bodyPr>
            <a:normAutofit/>
          </a:bodyPr>
          <a:lstStyle/>
          <a:p>
            <a:pPr marL="0" indent="0">
              <a:buNone/>
            </a:pPr>
            <a:r>
              <a:rPr lang="en-US" dirty="0"/>
              <a:t>The vertexes are loaded from the “</a:t>
            </a:r>
            <a:r>
              <a:rPr lang="en-US" dirty="0" err="1"/>
              <a:t>Cora.content</a:t>
            </a:r>
            <a:r>
              <a:rPr lang="en-US" dirty="0"/>
              <a:t>” file </a:t>
            </a:r>
          </a:p>
          <a:p>
            <a:pPr marL="0" indent="0">
              <a:buNone/>
            </a:pPr>
            <a:r>
              <a:rPr lang="en-US" dirty="0"/>
              <a:t>The edges are loaded from the file “</a:t>
            </a:r>
            <a:r>
              <a:rPr lang="en-US" dirty="0" err="1"/>
              <a:t>Cora.cites</a:t>
            </a:r>
            <a:r>
              <a:rPr lang="en-US" dirty="0"/>
              <a:t>” file</a:t>
            </a:r>
          </a:p>
          <a:p>
            <a:pPr marL="0" indent="0">
              <a:buNone/>
            </a:pPr>
            <a:r>
              <a:rPr lang="en-US" dirty="0"/>
              <a:t>Both are converted to a </a:t>
            </a:r>
            <a:r>
              <a:rPr lang="en-US" dirty="0" err="1"/>
              <a:t>diGraph</a:t>
            </a:r>
            <a:r>
              <a:rPr lang="en-US" dirty="0"/>
              <a:t> from the </a:t>
            </a:r>
            <a:r>
              <a:rPr lang="en-US" dirty="0" err="1"/>
              <a:t>networkxx</a:t>
            </a:r>
            <a:r>
              <a:rPr lang="en-US" dirty="0"/>
              <a:t> library</a:t>
            </a:r>
          </a:p>
          <a:p>
            <a:pPr marL="0" indent="0">
              <a:buNone/>
            </a:pPr>
            <a:r>
              <a:rPr lang="en-US" dirty="0"/>
              <a:t>Both vertexes and edges are given probability using the Alias method.</a:t>
            </a:r>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4127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576</TotalTime>
  <Words>1101</Words>
  <Application>Microsoft Office PowerPoint</Application>
  <PresentationFormat>Widescreen</PresentationFormat>
  <Paragraphs>138</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Aptos</vt:lpstr>
      <vt:lpstr>Aptos Display</vt:lpstr>
      <vt:lpstr>Arial</vt:lpstr>
      <vt:lpstr>gg sans</vt:lpstr>
      <vt:lpstr>inherit</vt:lpstr>
      <vt:lpstr>Times New Roman</vt:lpstr>
      <vt:lpstr>Office Theme</vt:lpstr>
      <vt:lpstr>Graph Embedding</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Model Architecture</vt:lpstr>
      <vt:lpstr>Fit the model</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שחר ברנסון</dc:creator>
  <cp:lastModifiedBy>שחר ברנסון</cp:lastModifiedBy>
  <cp:revision>38</cp:revision>
  <dcterms:created xsi:type="dcterms:W3CDTF">2025-01-10T06:38:55Z</dcterms:created>
  <dcterms:modified xsi:type="dcterms:W3CDTF">2025-01-19T13:42:10Z</dcterms:modified>
</cp:coreProperties>
</file>