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6" r:id="rId4"/>
    <p:sldId id="267" r:id="rId5"/>
    <p:sldId id="268" r:id="rId6"/>
    <p:sldId id="265" r:id="rId7"/>
    <p:sldId id="258" r:id="rId8"/>
    <p:sldId id="270" r:id="rId9"/>
    <p:sldId id="269" r:id="rId10"/>
    <p:sldId id="259" r:id="rId11"/>
    <p:sldId id="271" r:id="rId12"/>
    <p:sldId id="260" r:id="rId13"/>
    <p:sldId id="261" r:id="rId14"/>
    <p:sldId id="262"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6" d="100"/>
          <a:sy n="106"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1/10/2025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1/10/2025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pm"/><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pic>
        <p:nvPicPr>
          <p:cNvPr id="5" name="Content Placeholder 4" descr="A screenshot of a math program&#10;&#10;Description automatically generated">
            <a:extLst>
              <a:ext uri="{FF2B5EF4-FFF2-40B4-BE49-F238E27FC236}">
                <a16:creationId xmlns:a16="http://schemas.microsoft.com/office/drawing/2014/main" id="{3A68E44D-794E-4D51-FA90-FC3554E12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6473" y="110837"/>
            <a:ext cx="3943927" cy="2862164"/>
          </a:xfrm>
        </p:spPr>
      </p:pic>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1438489"/>
            <a:ext cx="7869588" cy="48084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using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sequences of nodes </a:t>
            </a:r>
          </a:p>
          <a:p>
            <a:pPr marL="0" indent="0" algn="l" fontAlgn="base">
              <a:buNone/>
            </a:pP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pic>
        <p:nvPicPr>
          <p:cNvPr id="8" name="Picture 7" descr="A white background with black text&#10;&#10;Description automatically generated">
            <a:extLst>
              <a:ext uri="{FF2B5EF4-FFF2-40B4-BE49-F238E27FC236}">
                <a16:creationId xmlns:a16="http://schemas.microsoft.com/office/drawing/2014/main" id="{2DD0505E-A725-EB21-DBE8-0156BA815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472" y="3097780"/>
            <a:ext cx="3943927" cy="1415925"/>
          </a:xfrm>
          <a:prstGeom prst="rect">
            <a:avLst/>
          </a:prstGeom>
        </p:spPr>
      </p:pic>
      <p:sp>
        <p:nvSpPr>
          <p:cNvPr id="9" name="Rectangle 8">
            <a:extLst>
              <a:ext uri="{FF2B5EF4-FFF2-40B4-BE49-F238E27FC236}">
                <a16:creationId xmlns:a16="http://schemas.microsoft.com/office/drawing/2014/main" id="{3FC3D4ED-F141-A7F3-9F6E-89D54E57E725}"/>
              </a:ext>
            </a:extLst>
          </p:cNvPr>
          <p:cNvSpPr/>
          <p:nvPr/>
        </p:nvSpPr>
        <p:spPr>
          <a:xfrm>
            <a:off x="9203910" y="4513705"/>
            <a:ext cx="2886490" cy="830997"/>
          </a:xfrm>
          <a:prstGeom prst="rect">
            <a:avLst/>
          </a:prstGeom>
          <a:noFill/>
        </p:spPr>
        <p:txBody>
          <a:bodyPr wrap="square" lIns="91440" tIns="45720" rIns="91440" bIns="45720">
            <a:spAutoFit/>
          </a:bodyPr>
          <a:lstStyle/>
          <a:p>
            <a:pPr algn="ctr"/>
            <a:r>
              <a:rPr lang="en-US" sz="1600" dirty="0"/>
              <a:t>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3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pic>
        <p:nvPicPr>
          <p:cNvPr id="5" name="Picture 4" descr="A screenshot of a computer program&#10;&#10;Description automatically generated">
            <a:extLst>
              <a:ext uri="{FF2B5EF4-FFF2-40B4-BE49-F238E27FC236}">
                <a16:creationId xmlns:a16="http://schemas.microsoft.com/office/drawing/2014/main" id="{8E9D4C8C-1E47-4394-4C68-0A58C616A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8" y="0"/>
            <a:ext cx="3629891" cy="3363627"/>
          </a:xfrm>
          <a:prstGeom prst="rect">
            <a:avLst/>
          </a:prstGeom>
        </p:spPr>
      </p:pic>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001D8-BE1E-352F-94D8-CF2A226F2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2BE72-CD43-E2D6-094D-A4A969E1182E}"/>
              </a:ext>
            </a:extLst>
          </p:cNvPr>
          <p:cNvSpPr>
            <a:spLocks noGrp="1"/>
          </p:cNvSpPr>
          <p:nvPr>
            <p:ph type="title"/>
          </p:nvPr>
        </p:nvSpPr>
        <p:spPr/>
        <p:txBody>
          <a:bodyPr/>
          <a:lstStyle/>
          <a:p>
            <a:r>
              <a:rPr lang="en-US" dirty="0"/>
              <a:t>Compile the model</a:t>
            </a:r>
          </a:p>
        </p:txBody>
      </p:sp>
      <p:sp>
        <p:nvSpPr>
          <p:cNvPr id="3" name="Content Placeholder 2">
            <a:extLst>
              <a:ext uri="{FF2B5EF4-FFF2-40B4-BE49-F238E27FC236}">
                <a16:creationId xmlns:a16="http://schemas.microsoft.com/office/drawing/2014/main" id="{436B66D4-7B60-7469-5BC0-A39C0CF9267B}"/>
              </a:ext>
            </a:extLst>
          </p:cNvPr>
          <p:cNvSpPr>
            <a:spLocks noGrp="1"/>
          </p:cNvSpPr>
          <p:nvPr>
            <p:ph idx="1"/>
          </p:nvPr>
        </p:nvSpPr>
        <p:spPr/>
        <p:txBody>
          <a:bodyPr/>
          <a:lstStyle/>
          <a:p>
            <a:r>
              <a:rPr lang="en-US" dirty="0"/>
              <a:t>The model is already compiled in “output_&lt;algorithm&gt;.model” and  is loaded via Word2Vec library in the script.</a:t>
            </a:r>
          </a:p>
          <a:p>
            <a:endParaRPr lang="en-US" dirty="0"/>
          </a:p>
        </p:txBody>
      </p:sp>
    </p:spTree>
    <p:extLst>
      <p:ext uri="{BB962C8B-B14F-4D97-AF65-F5344CB8AC3E}">
        <p14:creationId xmlns:p14="http://schemas.microsoft.com/office/powerpoint/2010/main" val="17249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098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412CF-B7F7-F0BD-0685-5AF1E98E6F5D}"/>
              </a:ext>
            </a:extLst>
          </p:cNvPr>
          <p:cNvSpPr>
            <a:spLocks noGrp="1"/>
          </p:cNvSpPr>
          <p:nvPr>
            <p:ph type="title"/>
          </p:nvPr>
        </p:nvSpPr>
        <p:spPr/>
        <p:txBody>
          <a:bodyPr/>
          <a:lstStyle/>
          <a:p>
            <a:r>
              <a:rPr lang="en-US" dirty="0"/>
              <a:t>Evaluate the model</a:t>
            </a:r>
          </a:p>
        </p:txBody>
      </p:sp>
      <p:sp>
        <p:nvSpPr>
          <p:cNvPr id="3" name="Content Placeholder 2">
            <a:extLst>
              <a:ext uri="{FF2B5EF4-FFF2-40B4-BE49-F238E27FC236}">
                <a16:creationId xmlns:a16="http://schemas.microsoft.com/office/drawing/2014/main" id="{6CA09C5A-3435-F6E0-A92D-DB4DBEBDB0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9755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012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p:txBody>
      </p:sp>
    </p:spTree>
    <p:extLst>
      <p:ext uri="{BB962C8B-B14F-4D97-AF65-F5344CB8AC3E}">
        <p14:creationId xmlns:p14="http://schemas.microsoft.com/office/powerpoint/2010/main" val="392153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spTree>
    <p:extLst>
      <p:ext uri="{BB962C8B-B14F-4D97-AF65-F5344CB8AC3E}">
        <p14:creationId xmlns:p14="http://schemas.microsoft.com/office/powerpoint/2010/main" val="29567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b="0" i="0" dirty="0">
                <a:effectLst/>
                <a:latin typeface="gg sans"/>
              </a:rPr>
              <a:t>Graph embedding is a technique used to represent graph-structured data in a lower-dimensional vector space while preserving its inherent structural and relational information. </a:t>
            </a:r>
            <a:br>
              <a:rPr lang="en-US" b="0" i="0" dirty="0">
                <a:effectLst/>
                <a:latin typeface="gg sans"/>
              </a:rPr>
            </a:br>
            <a:r>
              <a:rPr lang="en-US" b="0" i="0" dirty="0">
                <a:effectLst/>
                <a:latin typeface="gg sans"/>
              </a:rPr>
              <a:t>This representation enables efficient processing and use in downstream machine learning tasks.</a:t>
            </a:r>
          </a:p>
        </p:txBody>
      </p:sp>
    </p:spTree>
    <p:extLst>
      <p:ext uri="{BB962C8B-B14F-4D97-AF65-F5344CB8AC3E}">
        <p14:creationId xmlns:p14="http://schemas.microsoft.com/office/powerpoint/2010/main" val="202775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dirty="0"/>
              <a:t>To </a:t>
            </a:r>
            <a:r>
              <a:rPr lang="en-US" b="0" i="0" dirty="0">
                <a:effectLst/>
                <a:latin typeface="gg sans"/>
              </a:rPr>
              <a:t>develop a graph embedding model that can transform nodes, edges, or entire subgraphs 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spTree>
    <p:extLst>
      <p:ext uri="{BB962C8B-B14F-4D97-AF65-F5344CB8AC3E}">
        <p14:creationId xmlns:p14="http://schemas.microsoft.com/office/powerpoint/2010/main" val="901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Uses </a:t>
            </a:r>
            <a:r>
              <a:rPr lang="en-US" b="0" i="0" dirty="0">
                <a:effectLst/>
                <a:latin typeface="gg sans"/>
              </a:rPr>
              <a:t>citation networks to classify research papers.</a:t>
            </a:r>
            <a:endParaRPr lang="en-US" dirty="0"/>
          </a:p>
        </p:txBody>
      </p:sp>
    </p:spTree>
    <p:extLst>
      <p:ext uri="{BB962C8B-B14F-4D97-AF65-F5344CB8AC3E}">
        <p14:creationId xmlns:p14="http://schemas.microsoft.com/office/powerpoint/2010/main" val="28478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825625"/>
            <a:ext cx="11188485" cy="4769361"/>
          </a:xfrm>
        </p:spPr>
        <p:txBody>
          <a:bodyPr>
            <a:normAutofit/>
          </a:bodyPr>
          <a:lstStyle/>
          <a:p>
            <a:pPr marL="0" indent="0">
              <a:buNone/>
            </a:pPr>
            <a:r>
              <a:rPr lang="en-US" dirty="0"/>
              <a:t>The dataset consists of two files:</a:t>
            </a:r>
          </a:p>
          <a:p>
            <a:r>
              <a:rPr lang="en-US" dirty="0" err="1"/>
              <a:t>Cora.content</a:t>
            </a:r>
            <a:r>
              <a:rPr lang="en-US" dirty="0"/>
              <a:t>: (Vertexes)</a:t>
            </a:r>
          </a:p>
          <a:p>
            <a:pPr lvl="1"/>
            <a:r>
              <a:rPr lang="en-US" dirty="0"/>
              <a:t>Matrix of &lt;</a:t>
            </a:r>
            <a:r>
              <a:rPr lang="en-US" dirty="0" err="1"/>
              <a:t>paper_id</a:t>
            </a:r>
            <a:r>
              <a:rPr lang="en-US" dirty="0"/>
              <a:t>&gt;  &lt;word attributes&gt; &lt;class label&gt;</a:t>
            </a:r>
          </a:p>
          <a:p>
            <a:pPr lvl="1"/>
            <a:r>
              <a:rPr lang="en-US" dirty="0"/>
              <a:t>Word attributes values are 0 or 1 whether each word is present</a:t>
            </a:r>
          </a:p>
          <a:p>
            <a:pPr marL="457200" lvl="1" indent="0">
              <a:buNone/>
            </a:pPr>
            <a:endParaRPr lang="en-US" dirty="0"/>
          </a:p>
          <a:p>
            <a:pPr marL="457200" lvl="1" indent="0">
              <a:buNone/>
            </a:pPr>
            <a:r>
              <a:rPr lang="en-US" dirty="0"/>
              <a:t>Example:</a:t>
            </a:r>
          </a:p>
          <a:p>
            <a:pPr marL="457200" lvl="1" indent="0">
              <a:buNone/>
            </a:pPr>
            <a:r>
              <a:rPr lang="en-US" dirty="0" err="1"/>
              <a:t>paper_id</a:t>
            </a:r>
            <a:r>
              <a:rPr lang="en-US" dirty="0"/>
              <a:t>     w1	w2	w3	… 	w1433		</a:t>
            </a:r>
            <a:r>
              <a:rPr lang="en-US" dirty="0" err="1"/>
              <a:t>Class_label</a:t>
            </a:r>
            <a:endParaRPr lang="en-US" dirty="0"/>
          </a:p>
          <a:p>
            <a:pPr marL="457200" lvl="1" indent="0">
              <a:buNone/>
            </a:pPr>
            <a:r>
              <a:rPr lang="en-US" dirty="0"/>
              <a:t>950052 	1 	0 	0  	…. 	0		</a:t>
            </a:r>
            <a:r>
              <a:rPr lang="en-US" dirty="0" err="1"/>
              <a:t>Neural_Networks</a:t>
            </a:r>
            <a:endParaRPr lang="en-US" dirty="0"/>
          </a:p>
          <a:p>
            <a:pPr marL="457200" lvl="1" indent="0">
              <a:buNone/>
            </a:pPr>
            <a:endParaRPr lang="en-US" dirty="0"/>
          </a:p>
          <a:p>
            <a:r>
              <a:rPr lang="en-US" dirty="0" err="1"/>
              <a:t>Cora.cites</a:t>
            </a:r>
            <a:r>
              <a:rPr lang="en-US" dirty="0"/>
              <a:t>: (Edges)</a:t>
            </a:r>
          </a:p>
          <a:p>
            <a:pPr lvl="1"/>
            <a:r>
              <a:rPr lang="en-US" dirty="0"/>
              <a:t>&lt;ID of cited paper&gt; &lt;ID of citing paper&gt;</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876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0" y="3429000"/>
            <a:ext cx="6954982" cy="3278777"/>
          </a:xfrm>
          <a:prstGeom prst="rect">
            <a:avLst/>
          </a:prstGeom>
        </p:spPr>
      </p:pic>
    </p:spTree>
    <p:extLst>
      <p:ext uri="{BB962C8B-B14F-4D97-AF65-F5344CB8AC3E}">
        <p14:creationId xmlns:p14="http://schemas.microsoft.com/office/powerpoint/2010/main" val="409866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190</TotalTime>
  <Words>662</Words>
  <Application>Microsoft Office PowerPoint</Application>
  <PresentationFormat>Widescreen</PresentationFormat>
  <Paragraphs>72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gg sans</vt:lpstr>
      <vt:lpstr>inherit</vt:lpstr>
      <vt:lpstr>Office Theme</vt:lpstr>
      <vt:lpstr>Graph Embedding</vt:lpstr>
      <vt:lpstr>Introduction</vt:lpstr>
      <vt:lpstr>Problem definition</vt:lpstr>
      <vt:lpstr>Objective</vt:lpstr>
      <vt:lpstr>Examples of Graph-Embedding Usage</vt:lpstr>
      <vt:lpstr>Analyze the dataset</vt:lpstr>
      <vt:lpstr>Prepare the dataset</vt:lpstr>
      <vt:lpstr>Prepare the dataset</vt:lpstr>
      <vt:lpstr>Models used</vt:lpstr>
      <vt:lpstr>DeepWalk Model</vt:lpstr>
      <vt:lpstr>Node2Vec</vt:lpstr>
      <vt:lpstr>Compile the model</vt:lpstr>
      <vt:lpstr>Fit the model</vt:lpstr>
      <vt:lpstr>Evaluate the model</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13</cp:revision>
  <dcterms:created xsi:type="dcterms:W3CDTF">2025-01-10T06:38:55Z</dcterms:created>
  <dcterms:modified xsi:type="dcterms:W3CDTF">2025-01-10T10:09:26Z</dcterms:modified>
</cp:coreProperties>
</file>