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67" r:id="rId5"/>
    <p:sldId id="268" r:id="rId6"/>
    <p:sldId id="265" r:id="rId7"/>
    <p:sldId id="258" r:id="rId8"/>
    <p:sldId id="270" r:id="rId9"/>
    <p:sldId id="272" r:id="rId10"/>
    <p:sldId id="269" r:id="rId11"/>
    <p:sldId id="259" r:id="rId12"/>
    <p:sldId id="271" r:id="rId13"/>
    <p:sldId id="273" r:id="rId14"/>
    <p:sldId id="274" r:id="rId15"/>
    <p:sldId id="261" r:id="rId16"/>
    <p:sldId id="262" r:id="rId17"/>
    <p:sldId id="276"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9</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16</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17</a:t>
            </a:fld>
            <a:endParaRPr lang="en-US"/>
          </a:p>
        </p:txBody>
      </p:sp>
    </p:spTree>
    <p:extLst>
      <p:ext uri="{BB962C8B-B14F-4D97-AF65-F5344CB8AC3E}">
        <p14:creationId xmlns:p14="http://schemas.microsoft.com/office/powerpoint/2010/main" val="267232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p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pic>
        <p:nvPicPr>
          <p:cNvPr id="5" name="Content Placeholder 4" descr="A screenshot of a math program&#10;&#10;Description automatically generated">
            <a:extLst>
              <a:ext uri="{FF2B5EF4-FFF2-40B4-BE49-F238E27FC236}">
                <a16:creationId xmlns:a16="http://schemas.microsoft.com/office/drawing/2014/main" id="{3A68E44D-794E-4D51-FA90-FC3554E12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473" y="110837"/>
            <a:ext cx="3943927" cy="2862164"/>
          </a:xfrm>
        </p:spPr>
      </p:pic>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1438489"/>
            <a:ext cx="7869588" cy="50543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pic>
        <p:nvPicPr>
          <p:cNvPr id="8" name="Picture 7" descr="A white background with black text&#10;&#10;Description automatically generated">
            <a:extLst>
              <a:ext uri="{FF2B5EF4-FFF2-40B4-BE49-F238E27FC236}">
                <a16:creationId xmlns:a16="http://schemas.microsoft.com/office/drawing/2014/main" id="{2DD0505E-A725-EB21-DBE8-0156BA815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472" y="3097780"/>
            <a:ext cx="3943927" cy="1415925"/>
          </a:xfrm>
          <a:prstGeom prst="rect">
            <a:avLst/>
          </a:prstGeom>
        </p:spPr>
      </p:pic>
      <p:sp>
        <p:nvSpPr>
          <p:cNvPr id="9" name="Rectangle 8">
            <a:extLst>
              <a:ext uri="{FF2B5EF4-FFF2-40B4-BE49-F238E27FC236}">
                <a16:creationId xmlns:a16="http://schemas.microsoft.com/office/drawing/2014/main" id="{3FC3D4ED-F141-A7F3-9F6E-89D54E57E725}"/>
              </a:ext>
            </a:extLst>
          </p:cNvPr>
          <p:cNvSpPr/>
          <p:nvPr/>
        </p:nvSpPr>
        <p:spPr>
          <a:xfrm>
            <a:off x="9203910" y="4513705"/>
            <a:ext cx="2886490" cy="830997"/>
          </a:xfrm>
          <a:prstGeom prst="rect">
            <a:avLst/>
          </a:prstGeom>
          <a:noFill/>
        </p:spPr>
        <p:txBody>
          <a:bodyPr wrap="square" lIns="91440" tIns="45720" rIns="91440" bIns="45720">
            <a:spAutoFit/>
          </a:bodyPr>
          <a:lstStyle/>
          <a:p>
            <a:pPr algn="ctr"/>
            <a:r>
              <a:rPr lang="en-US" sz="1600" dirty="0"/>
              <a:t>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3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pic>
        <p:nvPicPr>
          <p:cNvPr id="5" name="Picture 4" descr="A screenshot of a computer program&#10;&#10;Description automatically generated">
            <a:extLst>
              <a:ext uri="{FF2B5EF4-FFF2-40B4-BE49-F238E27FC236}">
                <a16:creationId xmlns:a16="http://schemas.microsoft.com/office/drawing/2014/main" id="{8E9D4C8C-1E47-4394-4C68-0A58C616A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8" y="0"/>
            <a:ext cx="3629891" cy="3363627"/>
          </a:xfrm>
          <a:prstGeom prst="rect">
            <a:avLst/>
          </a:prstGeom>
        </p:spPr>
      </p:pic>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every node in the alias graph, the script creates word2Vec random walk with custom parameters in each module.</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5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lnSpcReduction="10000"/>
          </a:bodyPr>
          <a:lstStyle/>
          <a:p>
            <a:r>
              <a:rPr lang="en-US" dirty="0"/>
              <a:t>Create </a:t>
            </a:r>
            <a:r>
              <a:rPr lang="en-US" dirty="0" err="1"/>
              <a:t>Contex</a:t>
            </a:r>
            <a:r>
              <a:rPr lang="en-US" dirty="0"/>
              <a:t> </a:t>
            </a:r>
          </a:p>
          <a:p>
            <a:pPr lvl="1"/>
            <a:r>
              <a:rPr lang="en-US" dirty="0"/>
              <a:t>The model uses </a:t>
            </a:r>
            <a:r>
              <a:rPr lang="en-US" dirty="0" err="1"/>
              <a:t>DeepWalk</a:t>
            </a:r>
            <a:r>
              <a:rPr lang="en-US" dirty="0"/>
              <a:t>/Node2Vec random walks to do graph embedding and give context to each node.</a:t>
            </a:r>
          </a:p>
          <a:p>
            <a:endParaRPr lang="en-US" dirty="0"/>
          </a:p>
          <a:p>
            <a:r>
              <a:rPr lang="en-US" dirty="0"/>
              <a:t>Create, train, and test the </a:t>
            </a:r>
            <a:r>
              <a:rPr lang="en-US" dirty="0" err="1"/>
              <a:t>classifer</a:t>
            </a:r>
            <a:r>
              <a:rPr lang="en-US" dirty="0"/>
              <a:t>.</a:t>
            </a:r>
          </a:p>
          <a:p>
            <a:pPr lvl="1"/>
            <a:r>
              <a:rPr lang="en-US" dirty="0"/>
              <a:t>The classifier is </a:t>
            </a:r>
            <a:r>
              <a:rPr lang="en-US" dirty="0" err="1"/>
              <a:t>LogisticRegression</a:t>
            </a:r>
            <a:r>
              <a:rPr lang="en-US" dirty="0"/>
              <a:t>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normAutofit/>
          </a:bodyPr>
          <a:lstStyle/>
          <a:p>
            <a:r>
              <a:rPr lang="en-US" dirty="0"/>
              <a:t>Each context is taken from the word2Vec object.</a:t>
            </a:r>
          </a:p>
          <a:p>
            <a:r>
              <a:rPr lang="en-US" dirty="0"/>
              <a:t>The model splits the data to train and test datasets. </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classifier is called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slight better scores than </a:t>
            </a:r>
            <a:r>
              <a:rPr lang="en-US" dirty="0" err="1"/>
              <a:t>DeepWalk</a:t>
            </a:r>
            <a:r>
              <a:rPr lang="en-US" dirty="0"/>
              <a:t>.                </a:t>
            </a:r>
            <a:r>
              <a:rPr lang="en-US" sz="2000" dirty="0"/>
              <a:t>(</a:t>
            </a:r>
            <a:r>
              <a:rPr lang="en-US" sz="2000" b="0" i="0" dirty="0">
                <a:effectLst/>
                <a:latin typeface="gg sans"/>
              </a:rPr>
              <a:t>Specifically, in F1 and AUC scores)</a:t>
            </a:r>
          </a:p>
          <a:p>
            <a:pPr lvl="1"/>
            <a:r>
              <a:rPr lang="en-US" dirty="0">
                <a:latin typeface="gg sans"/>
              </a:rPr>
              <a:t>Due to a wider exploration area in the graph</a:t>
            </a:r>
            <a:endParaRPr lang="en-US" dirty="0"/>
          </a:p>
          <a:p>
            <a:r>
              <a:rPr lang="en-US" dirty="0"/>
              <a:t>Scores in range of 60-70%</a:t>
            </a:r>
          </a:p>
          <a:p>
            <a:pPr lvl="1"/>
            <a:r>
              <a:rPr lang="en-US" dirty="0"/>
              <a:t>Scores low compared to other algorithms GAT or GCN. </a:t>
            </a:r>
          </a:p>
          <a:p>
            <a:pPr lvl="1"/>
            <a:r>
              <a:rPr lang="en-US" dirty="0"/>
              <a:t>This might be because of implementation of the algorithms and the used dataset in the given project</a:t>
            </a:r>
          </a:p>
        </p:txBody>
      </p:sp>
    </p:spTree>
    <p:extLst>
      <p:ext uri="{BB962C8B-B14F-4D97-AF65-F5344CB8AC3E}">
        <p14:creationId xmlns:p14="http://schemas.microsoft.com/office/powerpoint/2010/main" val="391012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a:p>
            <a:r>
              <a:rPr lang="en-US" b="0" i="0" dirty="0" err="1">
                <a:solidFill>
                  <a:srgbClr val="1F2328"/>
                </a:solidFill>
                <a:effectLst/>
                <a:latin typeface="-apple-system"/>
              </a:rPr>
              <a:t>DeepWalk</a:t>
            </a:r>
            <a:r>
              <a:rPr lang="en-US" b="0" i="0" dirty="0">
                <a:solidFill>
                  <a:srgbClr val="1F2328"/>
                </a:solidFill>
                <a:effectLst/>
                <a:latin typeface="-apple-system"/>
              </a:rPr>
              <a:t>: Online Learning of Social Representations. Bryan </a:t>
            </a:r>
            <a:r>
              <a:rPr lang="en-US" b="0" i="0" dirty="0" err="1">
                <a:solidFill>
                  <a:srgbClr val="1F2328"/>
                </a:solidFill>
                <a:effectLst/>
                <a:latin typeface="-apple-system"/>
              </a:rPr>
              <a:t>Perozzi</a:t>
            </a:r>
            <a:r>
              <a:rPr lang="en-US" b="0" i="0" dirty="0">
                <a:solidFill>
                  <a:srgbClr val="1F2328"/>
                </a:solidFill>
                <a:effectLst/>
                <a:latin typeface="-apple-system"/>
              </a:rPr>
              <a:t>, Rami Al-</a:t>
            </a:r>
            <a:r>
              <a:rPr lang="en-US" b="0" i="0" dirty="0" err="1">
                <a:solidFill>
                  <a:srgbClr val="1F2328"/>
                </a:solidFill>
                <a:effectLst/>
                <a:latin typeface="-apple-system"/>
              </a:rPr>
              <a:t>Rfou</a:t>
            </a:r>
            <a:r>
              <a:rPr lang="en-US" b="0" i="0" dirty="0">
                <a:solidFill>
                  <a:srgbClr val="1F2328"/>
                </a:solidFill>
                <a:effectLst/>
                <a:latin typeface="-apple-system"/>
              </a:rPr>
              <a:t>, Steven </a:t>
            </a:r>
            <a:r>
              <a:rPr lang="en-US" b="0" i="0" dirty="0" err="1">
                <a:solidFill>
                  <a:srgbClr val="1F2328"/>
                </a:solidFill>
                <a:effectLst/>
                <a:latin typeface="-apple-system"/>
              </a:rPr>
              <a:t>Skiena</a:t>
            </a:r>
            <a:r>
              <a:rPr lang="en-US" b="0" i="0" dirty="0">
                <a:solidFill>
                  <a:srgbClr val="1F2328"/>
                </a:solidFill>
                <a:effectLst/>
                <a:latin typeface="-apple-system"/>
              </a:rPr>
              <a:t>. KDD 2014.</a:t>
            </a:r>
          </a:p>
          <a:p>
            <a:r>
              <a:rPr lang="en-US" b="0" i="0" dirty="0">
                <a:solidFill>
                  <a:srgbClr val="1F2328"/>
                </a:solidFill>
                <a:effectLst/>
                <a:latin typeface="-apple-system"/>
              </a:rPr>
              <a:t>node2vec: Scalable Feature Learning for Networks. Aditya Grover, Jure </a:t>
            </a:r>
            <a:r>
              <a:rPr lang="en-US" b="0" i="0" dirty="0" err="1">
                <a:solidFill>
                  <a:srgbClr val="1F2328"/>
                </a:solidFill>
                <a:effectLst/>
                <a:latin typeface="-apple-system"/>
              </a:rPr>
              <a:t>Leskovec</a:t>
            </a:r>
            <a:r>
              <a:rPr lang="en-US" b="0" i="0" dirty="0">
                <a:solidFill>
                  <a:srgbClr val="1F2328"/>
                </a:solidFill>
                <a:effectLst/>
                <a:latin typeface="-apple-system"/>
              </a:rPr>
              <a:t>. KDD 2016</a:t>
            </a:r>
          </a:p>
          <a:p>
            <a:pPr marL="0" indent="0">
              <a:buNone/>
            </a:pPr>
            <a:endParaRPr lang="en-US" dirty="0"/>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spTree>
    <p:extLst>
      <p:ext uri="{BB962C8B-B14F-4D97-AF65-F5344CB8AC3E}">
        <p14:creationId xmlns:p14="http://schemas.microsoft.com/office/powerpoint/2010/main" val="29567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157172" y="2753214"/>
            <a:ext cx="3929204" cy="4059855"/>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5" name="Picture 4" descr="A diagram of a network&#10;&#10;Description automatically generated">
            <a:extLst>
              <a:ext uri="{FF2B5EF4-FFF2-40B4-BE49-F238E27FC236}">
                <a16:creationId xmlns:a16="http://schemas.microsoft.com/office/drawing/2014/main" id="{37587056-3EB3-1EAC-9FE2-5C6E26DF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098" y="4803646"/>
            <a:ext cx="3511303" cy="1822708"/>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397999315"/>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r>
                        <a:rPr lang="en-US" dirty="0" err="1"/>
                        <a:t>Paper_id</a:t>
                      </a:r>
                      <a:endParaRPr lang="en-US" dirty="0"/>
                    </a:p>
                  </a:txBody>
                  <a:tcPr/>
                </a:tc>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W1433</a:t>
                      </a:r>
                    </a:p>
                  </a:txBody>
                  <a:tcPr/>
                </a:tc>
                <a:tc>
                  <a:txBody>
                    <a:bodyPr/>
                    <a:lstStyle/>
                    <a:p>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r>
                        <a:rPr lang="en-US" dirty="0"/>
                        <a:t>950052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from the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599</TotalTime>
  <Words>1101</Words>
  <Application>Microsoft Office PowerPoint</Application>
  <PresentationFormat>Widescreen</PresentationFormat>
  <Paragraphs>138</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Aptos</vt:lpstr>
      <vt:lpstr>Aptos Display</vt:lpstr>
      <vt:lpstr>Arial</vt:lpstr>
      <vt:lpstr>gg sans</vt:lpstr>
      <vt:lpstr>inherit</vt:lpstr>
      <vt:lpstr>Times New Roman</vt:lpstr>
      <vt:lpstr>Office Theme</vt:lpstr>
      <vt:lpstr>Graph Embedding</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39</cp:revision>
  <dcterms:created xsi:type="dcterms:W3CDTF">2025-01-10T06:38:55Z</dcterms:created>
  <dcterms:modified xsi:type="dcterms:W3CDTF">2025-01-19T16:10:15Z</dcterms:modified>
</cp:coreProperties>
</file>