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1" r:id="rId3"/>
    <p:sldId id="259" r:id="rId4"/>
    <p:sldId id="282" r:id="rId5"/>
    <p:sldId id="260" r:id="rId6"/>
    <p:sldId id="261" r:id="rId7"/>
    <p:sldId id="263" r:id="rId8"/>
    <p:sldId id="264" r:id="rId9"/>
    <p:sldId id="266" r:id="rId10"/>
    <p:sldId id="267" r:id="rId11"/>
    <p:sldId id="269" r:id="rId12"/>
    <p:sldId id="270" r:id="rId13"/>
    <p:sldId id="283" r:id="rId14"/>
    <p:sldId id="272" r:id="rId15"/>
    <p:sldId id="284" r:id="rId16"/>
    <p:sldId id="271" r:id="rId17"/>
    <p:sldId id="287" r:id="rId18"/>
    <p:sldId id="286" r:id="rId19"/>
    <p:sldId id="273" r:id="rId20"/>
    <p:sldId id="274" r:id="rId21"/>
    <p:sldId id="275" r:id="rId22"/>
    <p:sldId id="276" r:id="rId23"/>
    <p:sldId id="285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סגנון ביניים 1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2BC56A-1233-4A77-A1D4-DC956E1E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D6AD2DE-62F1-4A88-AB06-ECD0B7F06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B6AE75-A2BB-45B4-93C4-E3FC3ACB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05-EBBE-4CB3-B81C-DAFD2C163EA9}" type="datetimeFigureOut">
              <a:rPr lang="he-IL" smtClean="0"/>
              <a:t>כ'/סיון/תשפ"א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53C979D-9157-4A2A-88F6-15CA9176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24B090-86C0-4CE9-BBFE-3EA720EC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F840-C103-4995-9846-29D2A26F1A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36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180224-712E-476F-9F4A-A045392E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036F75-B3FB-4EE4-A94E-A5824EFAD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A40576-07A7-4B5A-B514-DDCA5C84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05-EBBE-4CB3-B81C-DAFD2C163EA9}" type="datetimeFigureOut">
              <a:rPr lang="he-IL" smtClean="0"/>
              <a:t>כ'/סיון/תשפ"א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B5BBD5-C3E4-4EED-A744-19D25115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4514122-3E44-4D05-A1AE-2C6C6C8F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F840-C103-4995-9846-29D2A26F1A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215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79D2D71-DFF9-4C87-8827-64F123ACD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557CB54-F0BE-4F38-9D11-A4C4C44AD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E0595C-ED33-4FDA-B6B1-952AE281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05-EBBE-4CB3-B81C-DAFD2C163EA9}" type="datetimeFigureOut">
              <a:rPr lang="he-IL" smtClean="0"/>
              <a:t>כ'/סיון/תשפ"א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4A60DB-ACC3-4D43-9FE5-C4CB0923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2BE0C9-1509-4896-8936-57BD9B54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F840-C103-4995-9846-29D2A26F1A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134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BAB518-D104-45BC-B247-482F6FF0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F0ADFF-AB32-4E0C-9DD5-5497EB26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E4AB5A-9286-4057-9FB6-DA57A0F3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05-EBBE-4CB3-B81C-DAFD2C163EA9}" type="datetimeFigureOut">
              <a:rPr lang="he-IL" smtClean="0"/>
              <a:t>כ'/סיון/תשפ"א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98E5AB-5D18-47C4-959D-20902F32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6AE5B85-D912-409F-88B1-B102D02A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F840-C103-4995-9846-29D2A26F1A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39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79F5F0-5633-4D9B-BF37-E7BD303B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67F1631-EDC8-4FD5-8F60-57B9DE4FE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5FB385-17FE-4882-A14F-61BF4420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05-EBBE-4CB3-B81C-DAFD2C163EA9}" type="datetimeFigureOut">
              <a:rPr lang="he-IL" smtClean="0"/>
              <a:t>כ'/סיון/תשפ"א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4E2A84-F749-4FD7-A32B-E64B7D24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6B39A3E-399F-4602-A30B-109AC738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F840-C103-4995-9846-29D2A26F1A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320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C7A189-759E-4691-A33A-C998C179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EB3254-E7E6-4AFF-8459-646EBCCE2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FFD6038-F545-4351-8457-53A1269C7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7E96876-30D6-461E-8E3F-9DEE73F7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05-EBBE-4CB3-B81C-DAFD2C163EA9}" type="datetimeFigureOut">
              <a:rPr lang="he-IL" smtClean="0"/>
              <a:t>כ'/סיון/תשפ"א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6E236C3-2ACA-49DC-953A-054F196D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55F93E-7ADE-442A-918C-35D85010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F840-C103-4995-9846-29D2A26F1A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691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A6D9E6-D737-4777-8889-73A5095F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40FA6F9-5337-469A-A827-769D4E5CE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D9A7E67-D1D7-4891-B883-B67045C58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598492A-6E7E-4378-8DC5-50CA105EB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5D95077-A159-4AAB-AB45-082AEB0F9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D8431E1-80B6-4291-BAAD-77CCDD02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05-EBBE-4CB3-B81C-DAFD2C163EA9}" type="datetimeFigureOut">
              <a:rPr lang="he-IL" smtClean="0"/>
              <a:t>כ'/סיון/תשפ"א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082D1D7-A420-4C4A-B540-C6360C74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8CBCD23-6847-439E-BFAC-35777994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F840-C103-4995-9846-29D2A26F1A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60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93D260-C5D8-40E0-BC46-1E1B33FD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63A74A6-C8DB-49FE-BFB4-97C037E1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05-EBBE-4CB3-B81C-DAFD2C163EA9}" type="datetimeFigureOut">
              <a:rPr lang="he-IL" smtClean="0"/>
              <a:t>כ'/סיון/תשפ"א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06A0C47-30AE-42DC-9A01-F05F0E11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E5EA9C3-B251-4294-946E-50F26456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F840-C103-4995-9846-29D2A26F1A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020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FEF0239-4082-4BAA-B9FA-6A2FC75C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05-EBBE-4CB3-B81C-DAFD2C163EA9}" type="datetimeFigureOut">
              <a:rPr lang="he-IL" smtClean="0"/>
              <a:t>כ'/סיון/תשפ"א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972F61E-A5F7-4AF2-BE9D-16C18C66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5BC5334-31ED-4D84-A965-3DE87279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F840-C103-4995-9846-29D2A26F1A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125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052B03-A601-4BF6-AA99-B645D269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A35D1F-A4E5-4295-AEA5-BABDEC452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DB5B8EE-F6A1-4BCB-8770-EB67F9CF5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303274C-2033-486E-A35D-03D70759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05-EBBE-4CB3-B81C-DAFD2C163EA9}" type="datetimeFigureOut">
              <a:rPr lang="he-IL" smtClean="0"/>
              <a:t>כ'/סיון/תשפ"א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C7A64A-065F-43CD-B65B-23C38183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1705AF1-0EE9-4D03-AEF1-136E216D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F840-C103-4995-9846-29D2A26F1A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90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D1EB48-4FA7-42FB-80F2-CF5560D8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0FD7C4A-656E-4977-AE6A-A9992DCE0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C05EFFB-A262-4BC2-9D3A-822A52BE4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83F46E-AE3B-4563-A34D-1B05B838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F305-EBBE-4CB3-B81C-DAFD2C163EA9}" type="datetimeFigureOut">
              <a:rPr lang="he-IL" smtClean="0"/>
              <a:t>כ'/סיון/תשפ"א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CA8EA46-319D-4A88-AE78-AEDC52D6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92E7A84-FEA5-43E2-B832-2306D7C3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F840-C103-4995-9846-29D2A26F1A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00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AAF2FB7-4FCE-4CC8-AB9F-C97BE6A4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5E2F66C-A6D2-4AC1-B8F5-CD80EF5CA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68AC53-668B-4096-AEA7-516191D54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9F305-EBBE-4CB3-B81C-DAFD2C163EA9}" type="datetimeFigureOut">
              <a:rPr lang="he-IL" smtClean="0"/>
              <a:t>כ'/סיון/תשפ"א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1F3613-51CF-4449-9691-A8E272E0A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91F220-644F-42AF-8497-B5EA9E23A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0F840-C103-4995-9846-29D2A26F1A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1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3410E70B-0DC5-44F1-834B-E499D41E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552450"/>
            <a:ext cx="120967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1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BC566AA-6A75-40DF-83D7-6382FF127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3FB3A20-648C-4CA7-B06B-55170635BA97}"/>
              </a:ext>
            </a:extLst>
          </p:cNvPr>
          <p:cNvSpPr txBox="1"/>
          <p:nvPr/>
        </p:nvSpPr>
        <p:spPr>
          <a:xfrm>
            <a:off x="351815" y="105851"/>
            <a:ext cx="750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Use Cases Summary </a:t>
            </a:r>
            <a:endParaRPr lang="he-IL" sz="3600" b="1" u="sng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E519755-75D3-4276-9B1D-DAD7BE79CC86}"/>
              </a:ext>
            </a:extLst>
          </p:cNvPr>
          <p:cNvSpPr txBox="1"/>
          <p:nvPr/>
        </p:nvSpPr>
        <p:spPr>
          <a:xfrm>
            <a:off x="585280" y="752182"/>
            <a:ext cx="6172200" cy="87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Glossary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79214BCB-F63D-453F-B1FD-D6E0EC6F7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08219"/>
              </p:ext>
            </p:extLst>
          </p:nvPr>
        </p:nvGraphicFramePr>
        <p:xfrm>
          <a:off x="1037400" y="1245460"/>
          <a:ext cx="6501536" cy="3958247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759396">
                  <a:extLst>
                    <a:ext uri="{9D8B030D-6E8A-4147-A177-3AD203B41FA5}">
                      <a16:colId xmlns:a16="http://schemas.microsoft.com/office/drawing/2014/main" val="3625248133"/>
                    </a:ext>
                  </a:extLst>
                </a:gridCol>
                <a:gridCol w="4742140">
                  <a:extLst>
                    <a:ext uri="{9D8B030D-6E8A-4147-A177-3AD203B41FA5}">
                      <a16:colId xmlns:a16="http://schemas.microsoft.com/office/drawing/2014/main" val="1982486387"/>
                    </a:ext>
                  </a:extLst>
                </a:gridCol>
              </a:tblGrid>
              <a:tr h="516742"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Use Case UC-5: Visualizing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777035"/>
                  </a:ext>
                </a:extLst>
              </a:tr>
              <a:tr h="455587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Related Requirments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REQ05,REQ06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7235811"/>
                  </a:ext>
                </a:extLst>
              </a:tr>
              <a:tr h="465942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Initiating 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KIBANA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274902"/>
                  </a:ext>
                </a:extLst>
              </a:tr>
              <a:tr h="722946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Actor’s Goal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מציגה את המידע על גבי </a:t>
                      </a:r>
                      <a:r>
                        <a:rPr lang="en-US" sz="1200">
                          <a:effectLst/>
                        </a:rPr>
                        <a:t>dashboard</a:t>
                      </a:r>
                      <a:r>
                        <a:rPr lang="he-IL" sz="1200">
                          <a:effectLst/>
                        </a:rPr>
                        <a:t> מאפשרת ויזואליזציה של המידע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436359"/>
                  </a:ext>
                </a:extLst>
              </a:tr>
              <a:tr h="621255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עיבוד הנתונים: אנליזה וחיפוש </a:t>
                      </a:r>
                      <a:r>
                        <a:rPr lang="en-US" sz="1200" dirty="0">
                          <a:effectLst/>
                        </a:rPr>
                        <a:t>UC-4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0925569"/>
                  </a:ext>
                </a:extLst>
              </a:tr>
              <a:tr h="424525"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Flow of Events </a:t>
                      </a:r>
                      <a:r>
                        <a:rPr lang="en-US" sz="1400" dirty="0" err="1">
                          <a:effectLst/>
                        </a:rPr>
                        <a:t>fo</a:t>
                      </a:r>
                      <a:r>
                        <a:rPr lang="en-US" sz="1400" dirty="0">
                          <a:effectLst/>
                        </a:rPr>
                        <a:t> Main Success Scenario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915040"/>
                  </a:ext>
                </a:extLst>
              </a:tr>
              <a:tr h="751250">
                <a:tc gridSpan="2"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Kibana get the analyzed data from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ElasticSearch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Kibana visualize the analyzed data in different ways.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57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83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BC566AA-6A75-40DF-83D7-6382FF127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3FB3A20-648C-4CA7-B06B-55170635BA97}"/>
              </a:ext>
            </a:extLst>
          </p:cNvPr>
          <p:cNvSpPr txBox="1"/>
          <p:nvPr/>
        </p:nvSpPr>
        <p:spPr>
          <a:xfrm>
            <a:off x="1032751" y="691440"/>
            <a:ext cx="750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Traceability Matrix </a:t>
            </a:r>
            <a:endParaRPr lang="he-IL" sz="3600" b="1" u="sng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3F27E087-17E1-48EF-AC5B-40C7B235C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30557"/>
              </p:ext>
            </p:extLst>
          </p:nvPr>
        </p:nvGraphicFramePr>
        <p:xfrm>
          <a:off x="1032750" y="1792421"/>
          <a:ext cx="7984789" cy="379125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64615">
                  <a:extLst>
                    <a:ext uri="{9D8B030D-6E8A-4147-A177-3AD203B41FA5}">
                      <a16:colId xmlns:a16="http://schemas.microsoft.com/office/drawing/2014/main" val="701820707"/>
                    </a:ext>
                  </a:extLst>
                </a:gridCol>
                <a:gridCol w="918237">
                  <a:extLst>
                    <a:ext uri="{9D8B030D-6E8A-4147-A177-3AD203B41FA5}">
                      <a16:colId xmlns:a16="http://schemas.microsoft.com/office/drawing/2014/main" val="2038566388"/>
                    </a:ext>
                  </a:extLst>
                </a:gridCol>
                <a:gridCol w="1140954">
                  <a:extLst>
                    <a:ext uri="{9D8B030D-6E8A-4147-A177-3AD203B41FA5}">
                      <a16:colId xmlns:a16="http://schemas.microsoft.com/office/drawing/2014/main" val="1214246265"/>
                    </a:ext>
                  </a:extLst>
                </a:gridCol>
                <a:gridCol w="1078384">
                  <a:extLst>
                    <a:ext uri="{9D8B030D-6E8A-4147-A177-3AD203B41FA5}">
                      <a16:colId xmlns:a16="http://schemas.microsoft.com/office/drawing/2014/main" val="2815468161"/>
                    </a:ext>
                  </a:extLst>
                </a:gridCol>
                <a:gridCol w="1201635">
                  <a:extLst>
                    <a:ext uri="{9D8B030D-6E8A-4147-A177-3AD203B41FA5}">
                      <a16:colId xmlns:a16="http://schemas.microsoft.com/office/drawing/2014/main" val="1736065680"/>
                    </a:ext>
                  </a:extLst>
                </a:gridCol>
                <a:gridCol w="1140010">
                  <a:extLst>
                    <a:ext uri="{9D8B030D-6E8A-4147-A177-3AD203B41FA5}">
                      <a16:colId xmlns:a16="http://schemas.microsoft.com/office/drawing/2014/main" val="2871722954"/>
                    </a:ext>
                  </a:extLst>
                </a:gridCol>
                <a:gridCol w="1140954">
                  <a:extLst>
                    <a:ext uri="{9D8B030D-6E8A-4147-A177-3AD203B41FA5}">
                      <a16:colId xmlns:a16="http://schemas.microsoft.com/office/drawing/2014/main" val="3268872690"/>
                    </a:ext>
                  </a:extLst>
                </a:gridCol>
              </a:tblGrid>
              <a:tr h="534986">
                <a:tc>
                  <a:txBody>
                    <a:bodyPr/>
                    <a:lstStyle/>
                    <a:p>
                      <a:pPr marL="457200" lvl="0" algn="l" rtl="1"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</a:rPr>
                        <a:t>REQS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73050" lvl="0" indent="-98425" algn="r" rtl="1"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</a:rPr>
                        <a:t>PW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4625" lvl="0" indent="0" algn="ctr" rtl="1"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</a:rPr>
                        <a:t>UC01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7313" lvl="0" indent="0" algn="ctr" rtl="1"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</a:rPr>
                        <a:t>UC02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7313" lvl="0" indent="0" algn="ctr" rtl="1"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</a:rPr>
                        <a:t>UC03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7313" lvl="0" indent="0" algn="ctr" rtl="1"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</a:rPr>
                        <a:t>UC04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7313" lvl="0" indent="0" algn="ct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UC05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361331"/>
                  </a:ext>
                </a:extLst>
              </a:tr>
              <a:tr h="422796">
                <a:tc>
                  <a:txBody>
                    <a:bodyPr/>
                    <a:lstStyle/>
                    <a:p>
                      <a:pPr marL="4572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REQ01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9329690"/>
                  </a:ext>
                </a:extLst>
              </a:tr>
              <a:tr h="422796">
                <a:tc>
                  <a:txBody>
                    <a:bodyPr/>
                    <a:lstStyle/>
                    <a:p>
                      <a:pPr marL="4572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REQ02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481346"/>
                  </a:ext>
                </a:extLst>
              </a:tr>
              <a:tr h="493460">
                <a:tc>
                  <a:txBody>
                    <a:bodyPr/>
                    <a:lstStyle/>
                    <a:p>
                      <a:pPr marL="4572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REQ03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020591"/>
                  </a:ext>
                </a:extLst>
              </a:tr>
              <a:tr h="422796">
                <a:tc>
                  <a:txBody>
                    <a:bodyPr/>
                    <a:lstStyle/>
                    <a:p>
                      <a:pPr marL="4572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REQ04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9271600"/>
                  </a:ext>
                </a:extLst>
              </a:tr>
              <a:tr h="422796">
                <a:tc>
                  <a:txBody>
                    <a:bodyPr/>
                    <a:lstStyle/>
                    <a:p>
                      <a:pPr marL="4572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REQ05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160371"/>
                  </a:ext>
                </a:extLst>
              </a:tr>
              <a:tr h="422796">
                <a:tc>
                  <a:txBody>
                    <a:bodyPr/>
                    <a:lstStyle/>
                    <a:p>
                      <a:pPr marL="4572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REQ06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4355686"/>
                  </a:ext>
                </a:extLst>
              </a:tr>
              <a:tr h="321494">
                <a:tc gridSpan="2">
                  <a:txBody>
                    <a:bodyPr/>
                    <a:lstStyle/>
                    <a:p>
                      <a:pPr marL="4572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Max PW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715854"/>
                  </a:ext>
                </a:extLst>
              </a:tr>
              <a:tr h="327335">
                <a:tc gridSpan="2">
                  <a:txBody>
                    <a:bodyPr/>
                    <a:lstStyle/>
                    <a:p>
                      <a:pPr marL="4572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Total PW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75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77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BC566AA-6A75-40DF-83D7-6382FF127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3FB3A20-648C-4CA7-B06B-55170635BA97}"/>
              </a:ext>
            </a:extLst>
          </p:cNvPr>
          <p:cNvSpPr txBox="1"/>
          <p:nvPr/>
        </p:nvSpPr>
        <p:spPr>
          <a:xfrm>
            <a:off x="1032751" y="691440"/>
            <a:ext cx="750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High-Level SW</a:t>
            </a:r>
            <a:endParaRPr lang="he-IL" sz="3600" b="1" u="sng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1B2CF40E-3B4C-4545-919A-2DE0040838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50" y="1752599"/>
            <a:ext cx="95612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0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45219E-C5BE-4348-B19C-CEBA4F30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77193C-3C6A-458E-922E-9C68201F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C33D15-298F-4C3A-AF4C-4F58AB675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" r="496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A30B706-0552-4C8A-B3CF-6E641D7C2F9F}"/>
              </a:ext>
            </a:extLst>
          </p:cNvPr>
          <p:cNvSpPr txBox="1"/>
          <p:nvPr/>
        </p:nvSpPr>
        <p:spPr>
          <a:xfrm>
            <a:off x="3297197" y="2729865"/>
            <a:ext cx="5597605" cy="34470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ln w="190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  <a:cs typeface="Arial" panose="020B0604020202020204" pitchFamily="34" charset="0"/>
              </a:rPr>
              <a:t>Data Design</a:t>
            </a:r>
          </a:p>
          <a:p>
            <a:pPr algn="ctr"/>
            <a:endParaRPr lang="he-IL" sz="6600" b="1" dirty="0">
              <a:ln w="19050">
                <a:solidFill>
                  <a:schemeClr val="tx1"/>
                </a:solidFill>
              </a:ln>
              <a:noFill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8000" b="1" dirty="0">
              <a:ln w="19050">
                <a:solidFill>
                  <a:schemeClr val="tx1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936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BC566AA-6A75-40DF-83D7-6382FF127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3FB3A20-648C-4CA7-B06B-55170635BA97}"/>
              </a:ext>
            </a:extLst>
          </p:cNvPr>
          <p:cNvSpPr txBox="1"/>
          <p:nvPr/>
        </p:nvSpPr>
        <p:spPr>
          <a:xfrm>
            <a:off x="1032751" y="691440"/>
            <a:ext cx="750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ERD</a:t>
            </a:r>
            <a:endParaRPr lang="he-IL" sz="3600" b="1" u="sng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8872EC3-2AB7-45C2-8900-1042F1ED5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520" y="1337771"/>
            <a:ext cx="7099993" cy="52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4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45219E-C5BE-4348-B19C-CEBA4F30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77193C-3C6A-458E-922E-9C68201F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C33D15-298F-4C3A-AF4C-4F58AB675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" r="496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A30B706-0552-4C8A-B3CF-6E641D7C2F9F}"/>
              </a:ext>
            </a:extLst>
          </p:cNvPr>
          <p:cNvSpPr txBox="1"/>
          <p:nvPr/>
        </p:nvSpPr>
        <p:spPr>
          <a:xfrm>
            <a:off x="3209648" y="2668022"/>
            <a:ext cx="5597605" cy="45550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ln w="190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  <a:cs typeface="Arial" panose="020B0604020202020204" pitchFamily="34" charset="0"/>
              </a:rPr>
              <a:t>Object Design</a:t>
            </a:r>
            <a:endParaRPr lang="he-IL" sz="7200" b="1" dirty="0">
              <a:ln w="19050">
                <a:solidFill>
                  <a:schemeClr val="tx1"/>
                </a:solidFill>
              </a:ln>
              <a:noFill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7200" b="1" dirty="0">
              <a:ln w="19050">
                <a:solidFill>
                  <a:schemeClr val="tx1"/>
                </a:solidFill>
              </a:ln>
              <a:noFill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he-IL" sz="6600" b="1" dirty="0">
              <a:ln w="19050">
                <a:solidFill>
                  <a:schemeClr val="tx1"/>
                </a:solidFill>
              </a:ln>
              <a:noFill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8000" b="1" dirty="0">
              <a:ln w="19050">
                <a:solidFill>
                  <a:schemeClr val="tx1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43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BC566AA-6A75-40DF-83D7-6382FF127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3FB3A20-648C-4CA7-B06B-55170635BA97}"/>
              </a:ext>
            </a:extLst>
          </p:cNvPr>
          <p:cNvSpPr txBox="1"/>
          <p:nvPr/>
        </p:nvSpPr>
        <p:spPr>
          <a:xfrm>
            <a:off x="1032752" y="584436"/>
            <a:ext cx="750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Dynamic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Modeling</a:t>
            </a:r>
            <a:endParaRPr lang="he-IL" sz="3600" b="1" u="sng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911599B5-FD27-4FF2-A7FD-8868269B9D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352551"/>
            <a:ext cx="11582400" cy="53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69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429E-6990-418B-9220-F9061BC0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EC54-5D61-4211-BFC1-CB80CBEA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140C328-E6F4-4D05-B20A-080D95EDF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E14A6F0-14BC-4E5D-BD70-1691CBB35677}"/>
              </a:ext>
            </a:extLst>
          </p:cNvPr>
          <p:cNvSpPr txBox="1"/>
          <p:nvPr/>
        </p:nvSpPr>
        <p:spPr>
          <a:xfrm>
            <a:off x="1032752" y="584436"/>
            <a:ext cx="750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Dynamic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Modeling</a:t>
            </a:r>
            <a:endParaRPr lang="he-IL" sz="3600" b="1" u="sng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F93644A-44AE-45AD-AAFB-D5C83F882C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" y="1340528"/>
            <a:ext cx="9934130" cy="53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9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429E-6990-418B-9220-F9061BC0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EC54-5D61-4211-BFC1-CB80CBEA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140C328-E6F4-4D05-B20A-080D95EDF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E14A6F0-14BC-4E5D-BD70-1691CBB35677}"/>
              </a:ext>
            </a:extLst>
          </p:cNvPr>
          <p:cNvSpPr txBox="1"/>
          <p:nvPr/>
        </p:nvSpPr>
        <p:spPr>
          <a:xfrm>
            <a:off x="1032752" y="584436"/>
            <a:ext cx="750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Dynamic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Modeling</a:t>
            </a:r>
            <a:endParaRPr lang="he-IL" sz="3600" b="1" u="sng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E3CE615-8D03-4787-BF7F-E91EC23A10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2" y="1340528"/>
            <a:ext cx="10055458" cy="54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9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BC566AA-6A75-40DF-83D7-6382FF127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3FB3A20-648C-4CA7-B06B-55170635BA97}"/>
              </a:ext>
            </a:extLst>
          </p:cNvPr>
          <p:cNvSpPr txBox="1"/>
          <p:nvPr/>
        </p:nvSpPr>
        <p:spPr>
          <a:xfrm>
            <a:off x="1032752" y="584436"/>
            <a:ext cx="750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Static Object Modeling</a:t>
            </a:r>
            <a:endParaRPr lang="he-IL" sz="3600" b="1" u="sng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9F6D4E5-7F7B-4F0B-A95E-6EBFF77579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04900" y="1390650"/>
            <a:ext cx="99726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9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45219E-C5BE-4348-B19C-CEBA4F30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77193C-3C6A-458E-922E-9C68201F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C33D15-298F-4C3A-AF4C-4F58AB675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" r="496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A30B706-0552-4C8A-B3CF-6E641D7C2F9F}"/>
              </a:ext>
            </a:extLst>
          </p:cNvPr>
          <p:cNvSpPr txBox="1"/>
          <p:nvPr/>
        </p:nvSpPr>
        <p:spPr>
          <a:xfrm>
            <a:off x="2875187" y="2677855"/>
            <a:ext cx="5931809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b="1" dirty="0">
                <a:ln w="19050">
                  <a:solidFill>
                    <a:schemeClr val="tx1"/>
                  </a:solidFill>
                </a:ln>
                <a:noFill/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endParaRPr lang="he-IL" sz="8000" b="1" dirty="0">
              <a:ln w="19050">
                <a:solidFill>
                  <a:schemeClr val="tx1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841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BC566AA-6A75-40DF-83D7-6382FF127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3FB3A20-648C-4CA7-B06B-55170635BA97}"/>
              </a:ext>
            </a:extLst>
          </p:cNvPr>
          <p:cNvSpPr txBox="1"/>
          <p:nvPr/>
        </p:nvSpPr>
        <p:spPr>
          <a:xfrm>
            <a:off x="1032752" y="584436"/>
            <a:ext cx="750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User Interface Design</a:t>
            </a:r>
            <a:endParaRPr lang="he-IL" sz="3600" b="1" u="sng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6E511D8-186C-4EC9-8765-4AA9D956DD2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52" y="1647040"/>
            <a:ext cx="10115146" cy="4744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04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BC566AA-6A75-40DF-83D7-6382FF127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3FB3A20-648C-4CA7-B06B-55170635BA97}"/>
              </a:ext>
            </a:extLst>
          </p:cNvPr>
          <p:cNvSpPr txBox="1"/>
          <p:nvPr/>
        </p:nvSpPr>
        <p:spPr>
          <a:xfrm>
            <a:off x="1032752" y="584436"/>
            <a:ext cx="750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User Interface Design</a:t>
            </a:r>
            <a:endParaRPr lang="he-IL" sz="3600" b="1" u="sng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13DDB65-C7DE-428C-ABE7-7A587C726CD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52" y="1473700"/>
            <a:ext cx="10056780" cy="4878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170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BC566AA-6A75-40DF-83D7-6382FF127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3FB3A20-648C-4CA7-B06B-55170635BA97}"/>
              </a:ext>
            </a:extLst>
          </p:cNvPr>
          <p:cNvSpPr txBox="1"/>
          <p:nvPr/>
        </p:nvSpPr>
        <p:spPr>
          <a:xfrm>
            <a:off x="945203" y="574709"/>
            <a:ext cx="750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Refined Project Plan</a:t>
            </a:r>
            <a:endParaRPr lang="he-IL" sz="3600" b="1" u="sng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5B137-41ED-4613-BC61-D95384EF1D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221041"/>
            <a:ext cx="11963400" cy="55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0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3A15C9-4BA8-465A-BBFA-8B876C3D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542C7AA-F920-4933-A2A5-D50686EAA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9397CD8-DB12-4034-9C46-DF85963F8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8" r="26523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46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BC566AA-6A75-40DF-83D7-6382FF127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3FB3A20-648C-4CA7-B06B-55170635BA97}"/>
              </a:ext>
            </a:extLst>
          </p:cNvPr>
          <p:cNvSpPr txBox="1"/>
          <p:nvPr/>
        </p:nvSpPr>
        <p:spPr>
          <a:xfrm>
            <a:off x="4789819" y="522431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 and Overview</a:t>
            </a:r>
            <a:endParaRPr lang="he-IL" sz="3600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D4D251C-ADDE-49EA-92CA-43B6B7073C94}"/>
              </a:ext>
            </a:extLst>
          </p:cNvPr>
          <p:cNvSpPr txBox="1"/>
          <p:nvPr/>
        </p:nvSpPr>
        <p:spPr>
          <a:xfrm>
            <a:off x="5447490" y="845596"/>
            <a:ext cx="643273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endParaRPr lang="he-IL" sz="2400" dirty="0"/>
          </a:p>
          <a:p>
            <a:r>
              <a:rPr lang="he-IL" sz="2400" u="sng" dirty="0"/>
              <a:t>מטרות</a:t>
            </a:r>
            <a:r>
              <a:rPr lang="he-IL" sz="2400" dirty="0"/>
              <a:t>: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he-IL" sz="2400" dirty="0"/>
              <a:t> הגדרת תהליכי איסוף של המידע מהמכונות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he-IL" sz="2400" dirty="0"/>
              <a:t> ביצוע כריה של המידע על פי הגדרה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he-IL" sz="2400" dirty="0"/>
              <a:t> ביצוע פעולות עיבוד על המידע לצורך קבלת תצורת אחידה ושמירתו במאגר מידע מרכזי לצורך חקר בהמשך</a:t>
            </a:r>
          </a:p>
          <a:p>
            <a:endParaRPr lang="he-IL" sz="240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8ACAF8D-0FFA-45BF-B24E-35FBD167F416}"/>
              </a:ext>
            </a:extLst>
          </p:cNvPr>
          <p:cNvSpPr txBox="1"/>
          <p:nvPr/>
        </p:nvSpPr>
        <p:spPr>
          <a:xfrm>
            <a:off x="3148526" y="4095387"/>
            <a:ext cx="8731702" cy="286232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endParaRPr lang="he-IL" sz="2400" dirty="0"/>
          </a:p>
          <a:p>
            <a:r>
              <a:rPr lang="he-IL" sz="2400" u="sng" dirty="0"/>
              <a:t>חלקי המערכת: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PARSER </a:t>
            </a:r>
            <a:endParaRPr lang="he-IL" sz="2400" dirty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Elastic Search </a:t>
            </a:r>
            <a:endParaRPr lang="he-IL" sz="2400" dirty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Kibana </a:t>
            </a:r>
            <a:endParaRPr lang="he-IL" sz="2400" dirty="0"/>
          </a:p>
          <a:p>
            <a:endParaRPr lang="he-IL" sz="2400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7F25EE21-7CBE-40A1-9FBB-ABEF5D3E9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36" r="-2" b="-2"/>
          <a:stretch/>
        </p:blipFill>
        <p:spPr>
          <a:xfrm>
            <a:off x="67605" y="199417"/>
            <a:ext cx="4369900" cy="6459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864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45219E-C5BE-4348-B19C-CEBA4F30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77193C-3C6A-458E-922E-9C68201F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C33D15-298F-4C3A-AF4C-4F58AB675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" r="496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A30B706-0552-4C8A-B3CF-6E641D7C2F9F}"/>
              </a:ext>
            </a:extLst>
          </p:cNvPr>
          <p:cNvSpPr txBox="1"/>
          <p:nvPr/>
        </p:nvSpPr>
        <p:spPr>
          <a:xfrm>
            <a:off x="3297197" y="1806536"/>
            <a:ext cx="5597605" cy="43704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  <a:cs typeface="Arial" panose="020B0604020202020204" pitchFamily="34" charset="0"/>
              </a:rPr>
              <a:t>Requirement Specification Essence</a:t>
            </a:r>
            <a:endParaRPr lang="he-IL" sz="6600" b="1" dirty="0">
              <a:ln w="19050">
                <a:solidFill>
                  <a:schemeClr val="tx1"/>
                </a:solidFill>
              </a:ln>
              <a:noFill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8000" b="1" dirty="0">
              <a:ln w="19050">
                <a:solidFill>
                  <a:schemeClr val="tx1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426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BC566AA-6A75-40DF-83D7-6382FF127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3FB3A20-648C-4CA7-B06B-55170635BA97}"/>
              </a:ext>
            </a:extLst>
          </p:cNvPr>
          <p:cNvSpPr txBox="1"/>
          <p:nvPr/>
        </p:nvSpPr>
        <p:spPr>
          <a:xfrm>
            <a:off x="632297" y="611689"/>
            <a:ext cx="750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Requirements Definitions Summary</a:t>
            </a:r>
            <a:endParaRPr lang="he-IL" sz="3600" b="1" u="sng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7C67B2D4-5DA2-46DA-98E4-F3899C838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57316"/>
              </p:ext>
            </p:extLst>
          </p:nvPr>
        </p:nvGraphicFramePr>
        <p:xfrm>
          <a:off x="1786647" y="1529817"/>
          <a:ext cx="8618706" cy="3711981"/>
        </p:xfrm>
        <a:graphic>
          <a:graphicData uri="http://schemas.openxmlformats.org/drawingml/2006/table">
            <a:tbl>
              <a:tblPr rtl="1"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4816513">
                  <a:extLst>
                    <a:ext uri="{9D8B030D-6E8A-4147-A177-3AD203B41FA5}">
                      <a16:colId xmlns:a16="http://schemas.microsoft.com/office/drawing/2014/main" val="3987358722"/>
                    </a:ext>
                  </a:extLst>
                </a:gridCol>
                <a:gridCol w="1348624">
                  <a:extLst>
                    <a:ext uri="{9D8B030D-6E8A-4147-A177-3AD203B41FA5}">
                      <a16:colId xmlns:a16="http://schemas.microsoft.com/office/drawing/2014/main" val="139230630"/>
                    </a:ext>
                  </a:extLst>
                </a:gridCol>
                <a:gridCol w="2453569">
                  <a:extLst>
                    <a:ext uri="{9D8B030D-6E8A-4147-A177-3AD203B41FA5}">
                      <a16:colId xmlns:a16="http://schemas.microsoft.com/office/drawing/2014/main" val="2777703691"/>
                    </a:ext>
                  </a:extLst>
                </a:gridCol>
              </a:tblGrid>
              <a:tr h="635723"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Requirement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Identifier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963723"/>
                  </a:ext>
                </a:extLst>
              </a:tr>
              <a:tr h="441473">
                <a:tc>
                  <a:txBody>
                    <a:bodyPr/>
                    <a:lstStyle/>
                    <a:p>
                      <a:pPr algn="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התחברות למסד הנתונים על מנת לשלוף את הדו"חות הלא מעובדים.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REQ01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0455297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algn="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שליפת הדוחות לפי המכונות.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REQ02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9216585"/>
                  </a:ext>
                </a:extLst>
              </a:tr>
              <a:tr h="447472">
                <a:tc>
                  <a:txBody>
                    <a:bodyPr/>
                    <a:lstStyle/>
                    <a:p>
                      <a:pPr algn="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המרת הלוגים לפורמט </a:t>
                      </a:r>
                      <a:r>
                        <a:rPr lang="en-US" sz="1200" dirty="0">
                          <a:effectLst/>
                        </a:rPr>
                        <a:t>CSV</a:t>
                      </a:r>
                      <a:r>
                        <a:rPr lang="he-IL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REQ03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710260"/>
                  </a:ext>
                </a:extLst>
              </a:tr>
              <a:tr h="437745">
                <a:tc>
                  <a:txBody>
                    <a:bodyPr/>
                    <a:lstStyle/>
                    <a:p>
                      <a:pPr algn="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הכנסת קבצי ה </a:t>
                      </a:r>
                      <a:r>
                        <a:rPr lang="en-US" sz="1200" dirty="0">
                          <a:effectLst/>
                        </a:rPr>
                        <a:t>CSV</a:t>
                      </a:r>
                      <a:r>
                        <a:rPr lang="he-IL" sz="1200" dirty="0">
                          <a:effectLst/>
                        </a:rPr>
                        <a:t> ל</a:t>
                      </a:r>
                      <a:r>
                        <a:rPr lang="en-US" sz="1200" dirty="0">
                          <a:effectLst/>
                        </a:rPr>
                        <a:t>Elasticsearch</a:t>
                      </a:r>
                      <a:r>
                        <a:rPr lang="he-IL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REQ04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735852"/>
                  </a:ext>
                </a:extLst>
              </a:tr>
              <a:tr h="437745">
                <a:tc>
                  <a:txBody>
                    <a:bodyPr/>
                    <a:lstStyle/>
                    <a:p>
                      <a:pPr algn="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עיבוד הנתונים: אנליזה וחיפוש.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5</a:t>
                      </a:r>
                      <a:r>
                        <a:rPr lang="en-US" sz="1200">
                          <a:effectLst/>
                        </a:rPr>
                        <a:t>REQ0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4328269"/>
                  </a:ext>
                </a:extLst>
              </a:tr>
              <a:tr h="440526">
                <a:tc>
                  <a:txBody>
                    <a:bodyPr/>
                    <a:lstStyle/>
                    <a:p>
                      <a:pPr algn="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הצגת הנתונים ב </a:t>
                      </a:r>
                      <a:r>
                        <a:rPr lang="en-US" sz="1200" dirty="0">
                          <a:effectLst/>
                        </a:rPr>
                        <a:t>Kibana</a:t>
                      </a:r>
                      <a:r>
                        <a:rPr lang="he-IL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6</a:t>
                      </a:r>
                      <a:r>
                        <a:rPr lang="en-US" sz="1200">
                          <a:effectLst/>
                        </a:rPr>
                        <a:t>REQ0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7425816"/>
                  </a:ext>
                </a:extLst>
              </a:tr>
              <a:tr h="453008">
                <a:tc>
                  <a:txBody>
                    <a:bodyPr/>
                    <a:lstStyle/>
                    <a:p>
                      <a:pPr algn="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הרחבת המערכת למגוון רחב יותר של סוגי לוגים.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  7</a:t>
                      </a:r>
                      <a:r>
                        <a:rPr lang="en-US" sz="1200" dirty="0">
                          <a:effectLst/>
                        </a:rPr>
                        <a:t>REQ0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283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97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BC566AA-6A75-40DF-83D7-6382FF127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3FB3A20-648C-4CA7-B06B-55170635BA97}"/>
              </a:ext>
            </a:extLst>
          </p:cNvPr>
          <p:cNvSpPr txBox="1"/>
          <p:nvPr/>
        </p:nvSpPr>
        <p:spPr>
          <a:xfrm>
            <a:off x="632297" y="611689"/>
            <a:ext cx="750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Use Cases Summary </a:t>
            </a:r>
            <a:endParaRPr lang="he-IL" sz="3600" b="1" u="sng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A729835F-3766-4F10-ACE5-EDD15B0C5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96029"/>
              </p:ext>
            </p:extLst>
          </p:nvPr>
        </p:nvGraphicFramePr>
        <p:xfrm>
          <a:off x="1781782" y="1986441"/>
          <a:ext cx="8628435" cy="3628415"/>
        </p:xfrm>
        <a:graphic>
          <a:graphicData uri="http://schemas.openxmlformats.org/drawingml/2006/table">
            <a:tbl>
              <a:tblPr rtl="1" firstRow="1" firstCol="1" bandRow="1">
                <a:tableStyleId>{7DF18680-E054-41AD-8BC1-D1AEF772440D}</a:tableStyleId>
              </a:tblPr>
              <a:tblGrid>
                <a:gridCol w="2643444">
                  <a:extLst>
                    <a:ext uri="{9D8B030D-6E8A-4147-A177-3AD203B41FA5}">
                      <a16:colId xmlns:a16="http://schemas.microsoft.com/office/drawing/2014/main" val="375906872"/>
                    </a:ext>
                  </a:extLst>
                </a:gridCol>
                <a:gridCol w="4846855">
                  <a:extLst>
                    <a:ext uri="{9D8B030D-6E8A-4147-A177-3AD203B41FA5}">
                      <a16:colId xmlns:a16="http://schemas.microsoft.com/office/drawing/2014/main" val="2326981064"/>
                    </a:ext>
                  </a:extLst>
                </a:gridCol>
                <a:gridCol w="1138136">
                  <a:extLst>
                    <a:ext uri="{9D8B030D-6E8A-4147-A177-3AD203B41FA5}">
                      <a16:colId xmlns:a16="http://schemas.microsoft.com/office/drawing/2014/main" val="3101601525"/>
                    </a:ext>
                  </a:extLst>
                </a:gridCol>
              </a:tblGrid>
              <a:tr h="586360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Use Case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Actor’s Goal (what the actor intends to accomplish)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Actor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032388"/>
                  </a:ext>
                </a:extLst>
              </a:tr>
              <a:tr h="622459">
                <a:tc>
                  <a:txBody>
                    <a:bodyPr/>
                    <a:lstStyle/>
                    <a:p>
                      <a:pPr algn="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התחברות ל </a:t>
                      </a:r>
                      <a:r>
                        <a:rPr lang="en-US" sz="1200" dirty="0">
                          <a:effectLst/>
                        </a:rPr>
                        <a:t>DB</a:t>
                      </a:r>
                      <a:r>
                        <a:rPr lang="he-IL" sz="1200" dirty="0">
                          <a:effectLst/>
                        </a:rPr>
                        <a:t> (1-</a:t>
                      </a:r>
                      <a:r>
                        <a:rPr lang="en-US" sz="1200" dirty="0">
                          <a:effectLst/>
                        </a:rPr>
                        <a:t>UC</a:t>
                      </a:r>
                      <a:r>
                        <a:rPr lang="he-IL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התחברות למסד הנתונים ושליפת דף </a:t>
                      </a:r>
                      <a:r>
                        <a:rPr lang="en-US" sz="1200">
                          <a:effectLst/>
                        </a:rPr>
                        <a:t>HTML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Parser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797825"/>
                  </a:ext>
                </a:extLst>
              </a:tr>
              <a:tr h="604899">
                <a:tc>
                  <a:txBody>
                    <a:bodyPr/>
                    <a:lstStyle/>
                    <a:p>
                      <a:pPr algn="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המרה ( 2</a:t>
                      </a:r>
                      <a:r>
                        <a:rPr lang="en-US" sz="1200">
                          <a:effectLst/>
                        </a:rPr>
                        <a:t>UC-</a:t>
                      </a:r>
                      <a:r>
                        <a:rPr lang="he-IL" sz="1200">
                          <a:effectLst/>
                        </a:rPr>
                        <a:t>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 המרת הלוג מדף </a:t>
                      </a:r>
                      <a:r>
                        <a:rPr lang="en-US" sz="1200" dirty="0">
                          <a:effectLst/>
                        </a:rPr>
                        <a:t>HTML</a:t>
                      </a:r>
                      <a:r>
                        <a:rPr lang="he-IL" sz="1200" dirty="0">
                          <a:effectLst/>
                        </a:rPr>
                        <a:t> לפורמט </a:t>
                      </a:r>
                      <a:r>
                        <a:rPr lang="en-US" sz="1200" dirty="0">
                          <a:effectLst/>
                        </a:rPr>
                        <a:t>CSV</a:t>
                      </a:r>
                      <a:r>
                        <a:rPr lang="he-IL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Parser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22677"/>
                  </a:ext>
                </a:extLst>
              </a:tr>
              <a:tr h="604899">
                <a:tc>
                  <a:txBody>
                    <a:bodyPr/>
                    <a:lstStyle/>
                    <a:p>
                      <a:pPr algn="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הכנסה ל</a:t>
                      </a:r>
                      <a:r>
                        <a:rPr lang="en-US" sz="1200">
                          <a:effectLst/>
                        </a:rPr>
                        <a:t>ELK (UC-3)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העברת קובץ ה</a:t>
                      </a:r>
                      <a:r>
                        <a:rPr lang="en-US" sz="1200">
                          <a:effectLst/>
                        </a:rPr>
                        <a:t>CSV</a:t>
                      </a:r>
                      <a:r>
                        <a:rPr lang="he-IL" sz="1200">
                          <a:effectLst/>
                        </a:rPr>
                        <a:t> ל</a:t>
                      </a:r>
                      <a:r>
                        <a:rPr lang="en-US" sz="1200">
                          <a:effectLst/>
                        </a:rPr>
                        <a:t> elastic search</a:t>
                      </a:r>
                      <a:r>
                        <a:rPr lang="he-IL" sz="1200">
                          <a:effectLst/>
                        </a:rPr>
                        <a:t>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Parser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9616182"/>
                  </a:ext>
                </a:extLst>
              </a:tr>
              <a:tr h="604899">
                <a:tc>
                  <a:txBody>
                    <a:bodyPr/>
                    <a:lstStyle/>
                    <a:p>
                      <a:pPr algn="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ניתוח מידע </a:t>
                      </a:r>
                      <a:r>
                        <a:rPr lang="en-US" sz="1200" dirty="0">
                          <a:effectLst/>
                        </a:rPr>
                        <a:t> (UC-4)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חיפוש ואנליזה בזמן אמת של המידע מהלוגים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Elastic Search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084061"/>
                  </a:ext>
                </a:extLst>
              </a:tr>
              <a:tr h="604899">
                <a:tc>
                  <a:txBody>
                    <a:bodyPr/>
                    <a:lstStyle/>
                    <a:p>
                      <a:pPr algn="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ויזואליזציה (</a:t>
                      </a:r>
                      <a:r>
                        <a:rPr lang="en-US" sz="1200" dirty="0">
                          <a:effectLst/>
                        </a:rPr>
                        <a:t> UC-5</a:t>
                      </a:r>
                      <a:r>
                        <a:rPr lang="he-IL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מציגה את המידע על גבי </a:t>
                      </a:r>
                      <a:r>
                        <a:rPr lang="en-US" sz="1200" dirty="0">
                          <a:effectLst/>
                        </a:rPr>
                        <a:t>dashboard</a:t>
                      </a:r>
                      <a:r>
                        <a:rPr lang="he-IL" sz="1200" dirty="0">
                          <a:effectLst/>
                        </a:rPr>
                        <a:t> מאפשרת </a:t>
                      </a:r>
                      <a:r>
                        <a:rPr lang="en-US" sz="1200" dirty="0">
                          <a:effectLst/>
                        </a:rPr>
                        <a:t>visualization</a:t>
                      </a:r>
                      <a:r>
                        <a:rPr lang="he-IL" sz="1200" dirty="0">
                          <a:effectLst/>
                        </a:rPr>
                        <a:t> של המידע.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Kibana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3446150"/>
                  </a:ext>
                </a:extLst>
              </a:tr>
            </a:tbl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E519755-75D3-4276-9B1D-DAD7BE79CC86}"/>
              </a:ext>
            </a:extLst>
          </p:cNvPr>
          <p:cNvSpPr txBox="1"/>
          <p:nvPr/>
        </p:nvSpPr>
        <p:spPr>
          <a:xfrm>
            <a:off x="1781782" y="1409592"/>
            <a:ext cx="617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Actor Table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7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BC566AA-6A75-40DF-83D7-6382FF127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3FB3A20-648C-4CA7-B06B-55170635BA97}"/>
              </a:ext>
            </a:extLst>
          </p:cNvPr>
          <p:cNvSpPr txBox="1"/>
          <p:nvPr/>
        </p:nvSpPr>
        <p:spPr>
          <a:xfrm>
            <a:off x="632297" y="611689"/>
            <a:ext cx="750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Use Cases Summary </a:t>
            </a:r>
            <a:endParaRPr lang="he-IL" sz="3600" b="1" u="sng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E519755-75D3-4276-9B1D-DAD7BE79CC86}"/>
              </a:ext>
            </a:extLst>
          </p:cNvPr>
          <p:cNvSpPr txBox="1"/>
          <p:nvPr/>
        </p:nvSpPr>
        <p:spPr>
          <a:xfrm>
            <a:off x="1781782" y="1409592"/>
            <a:ext cx="6172200" cy="87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latin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Cases Diagram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46CCFF89-0CC6-4D73-8F25-EF86AECA14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86" y="1961598"/>
            <a:ext cx="6742231" cy="478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6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BC566AA-6A75-40DF-83D7-6382FF127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3FB3A20-648C-4CA7-B06B-55170635BA97}"/>
              </a:ext>
            </a:extLst>
          </p:cNvPr>
          <p:cNvSpPr txBox="1"/>
          <p:nvPr/>
        </p:nvSpPr>
        <p:spPr>
          <a:xfrm>
            <a:off x="351815" y="105851"/>
            <a:ext cx="750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Use Cases Summary </a:t>
            </a:r>
            <a:endParaRPr lang="he-IL" sz="3600" b="1" u="sng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E519755-75D3-4276-9B1D-DAD7BE79CC86}"/>
              </a:ext>
            </a:extLst>
          </p:cNvPr>
          <p:cNvSpPr txBox="1"/>
          <p:nvPr/>
        </p:nvSpPr>
        <p:spPr>
          <a:xfrm>
            <a:off x="585280" y="752182"/>
            <a:ext cx="6172200" cy="87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Glossary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0775C545-5D57-4448-84D1-EF45AE471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91793"/>
              </p:ext>
            </p:extLst>
          </p:nvPr>
        </p:nvGraphicFramePr>
        <p:xfrm>
          <a:off x="421828" y="1258020"/>
          <a:ext cx="5744185" cy="413110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554447">
                  <a:extLst>
                    <a:ext uri="{9D8B030D-6E8A-4147-A177-3AD203B41FA5}">
                      <a16:colId xmlns:a16="http://schemas.microsoft.com/office/drawing/2014/main" val="3370566338"/>
                    </a:ext>
                  </a:extLst>
                </a:gridCol>
                <a:gridCol w="4189738">
                  <a:extLst>
                    <a:ext uri="{9D8B030D-6E8A-4147-A177-3AD203B41FA5}">
                      <a16:colId xmlns:a16="http://schemas.microsoft.com/office/drawing/2014/main" val="1353598351"/>
                    </a:ext>
                  </a:extLst>
                </a:gridCol>
              </a:tblGrid>
              <a:tr h="505157"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Use Case UC-1: Login into the Database and </a:t>
                      </a:r>
                      <a:r>
                        <a:rPr lang="en-US" sz="1400" dirty="0" err="1">
                          <a:effectLst/>
                        </a:rPr>
                        <a:t>retireving</a:t>
                      </a:r>
                      <a:r>
                        <a:rPr lang="en-US" sz="1400" dirty="0">
                          <a:effectLst/>
                        </a:rPr>
                        <a:t> HTML pages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82272"/>
                  </a:ext>
                </a:extLst>
              </a:tr>
              <a:tr h="425693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Related Requirments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REQ01, REQ02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141397"/>
                  </a:ext>
                </a:extLst>
              </a:tr>
              <a:tr h="404205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Initiating Actor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Parser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77879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Actor’s Goal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התחברות למסד הנתונים ושליפת דף </a:t>
                      </a:r>
                      <a:r>
                        <a:rPr lang="en-US" sz="1200" dirty="0">
                          <a:effectLst/>
                        </a:rPr>
                        <a:t>HTML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4571717"/>
                  </a:ext>
                </a:extLst>
              </a:tr>
              <a:tr h="448135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Preconditions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קבלת הפרמטרים של מסד הנתונים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2382115"/>
                  </a:ext>
                </a:extLst>
              </a:tr>
              <a:tr h="463786"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Flow of Events for Main Success Scenario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40811"/>
                  </a:ext>
                </a:extLst>
              </a:tr>
              <a:tr h="1427271">
                <a:tc gridSpan="2"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System try to establish connection with the DB.</a:t>
                      </a: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connection is established.</a:t>
                      </a: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Running query to  extract the  information, and retrieve the result.</a:t>
                      </a: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System get the HTML page from the DB. 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64008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3E07EE86-0C03-40E5-B913-BA45BFD37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11840"/>
              </p:ext>
            </p:extLst>
          </p:nvPr>
        </p:nvGraphicFramePr>
        <p:xfrm>
          <a:off x="6488349" y="1258020"/>
          <a:ext cx="5603132" cy="521537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144301">
                  <a:extLst>
                    <a:ext uri="{9D8B030D-6E8A-4147-A177-3AD203B41FA5}">
                      <a16:colId xmlns:a16="http://schemas.microsoft.com/office/drawing/2014/main" val="3184487714"/>
                    </a:ext>
                  </a:extLst>
                </a:gridCol>
                <a:gridCol w="4458831">
                  <a:extLst>
                    <a:ext uri="{9D8B030D-6E8A-4147-A177-3AD203B41FA5}">
                      <a16:colId xmlns:a16="http://schemas.microsoft.com/office/drawing/2014/main" val="3208125429"/>
                    </a:ext>
                  </a:extLst>
                </a:gridCol>
              </a:tblGrid>
              <a:tr h="460366"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Use Case UC-2: </a:t>
                      </a:r>
                      <a:r>
                        <a:rPr lang="en-US" sz="1400" dirty="0" err="1">
                          <a:effectLst/>
                        </a:rPr>
                        <a:t>Convertion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484886"/>
                  </a:ext>
                </a:extLst>
              </a:tr>
              <a:tr h="549654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Related </a:t>
                      </a:r>
                      <a:r>
                        <a:rPr lang="en-US" sz="1200" dirty="0" err="1">
                          <a:effectLst/>
                        </a:rPr>
                        <a:t>Requirments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REQ03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1948134"/>
                  </a:ext>
                </a:extLst>
              </a:tr>
              <a:tr h="428587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Initiating Actor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Parser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839431"/>
                  </a:ext>
                </a:extLst>
              </a:tr>
              <a:tr h="508323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Actor’s Goal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המרת הלוג מדף </a:t>
                      </a:r>
                      <a:r>
                        <a:rPr lang="en-US" sz="1200">
                          <a:effectLst/>
                        </a:rPr>
                        <a:t>HTML</a:t>
                      </a:r>
                      <a:r>
                        <a:rPr lang="he-IL" sz="1200">
                          <a:effectLst/>
                        </a:rPr>
                        <a:t> לפורמט </a:t>
                      </a:r>
                      <a:r>
                        <a:rPr lang="en-US" sz="1200">
                          <a:effectLst/>
                        </a:rPr>
                        <a:t>CSV</a:t>
                      </a:r>
                      <a:r>
                        <a:rPr lang="he-IL" sz="1200">
                          <a:effectLst/>
                        </a:rPr>
                        <a:t>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8858989"/>
                  </a:ext>
                </a:extLst>
              </a:tr>
              <a:tr h="536678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חיבור עם מסד הנתונים </a:t>
                      </a:r>
                      <a:r>
                        <a:rPr lang="en-US" sz="1200" dirty="0">
                          <a:effectLst/>
                        </a:rPr>
                        <a:t>REQ01</a:t>
                      </a:r>
                      <a:r>
                        <a:rPr lang="he-IL" sz="1200" dirty="0">
                          <a:effectLst/>
                        </a:rPr>
                        <a:t>, שליפת המידע מבסיס הנתונים</a:t>
                      </a:r>
                      <a:r>
                        <a:rPr lang="en-US" sz="1200" dirty="0">
                          <a:effectLst/>
                        </a:rPr>
                        <a:t> REQ02 </a:t>
                      </a:r>
                      <a:r>
                        <a:rPr lang="he-IL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047422"/>
                  </a:ext>
                </a:extLst>
              </a:tr>
              <a:tr h="450067"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Flow of Events </a:t>
                      </a:r>
                      <a:r>
                        <a:rPr lang="en-US" sz="1400" dirty="0" err="1">
                          <a:effectLst/>
                        </a:rPr>
                        <a:t>fo</a:t>
                      </a:r>
                      <a:r>
                        <a:rPr lang="en-US" sz="1400" dirty="0">
                          <a:effectLst/>
                        </a:rPr>
                        <a:t> Main Success Scenario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22016"/>
                  </a:ext>
                </a:extLst>
              </a:tr>
              <a:tr h="1087110">
                <a:tc gridSpan="2"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parser take the input (HTML page) and extract the information from the HTML tags and enters it into a data table.</a:t>
                      </a: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Turning the data table object into a CSV format.</a:t>
                      </a: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Saving the CSV format object as a CSV file.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3892"/>
                  </a:ext>
                </a:extLst>
              </a:tr>
              <a:tr h="382693"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Flow of Events for Main Failure Scenario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917243"/>
                  </a:ext>
                </a:extLst>
              </a:tr>
              <a:tr h="811894">
                <a:tc gridSpan="2"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HTML tags are not valid and the parser will extract none-valid information.</a:t>
                      </a: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data table won’t convert to CSV format.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85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23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BC566AA-6A75-40DF-83D7-6382FF127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3FB3A20-648C-4CA7-B06B-55170635BA97}"/>
              </a:ext>
            </a:extLst>
          </p:cNvPr>
          <p:cNvSpPr txBox="1"/>
          <p:nvPr/>
        </p:nvSpPr>
        <p:spPr>
          <a:xfrm>
            <a:off x="351815" y="105851"/>
            <a:ext cx="750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sng" dirty="0">
                <a:ln>
                  <a:solidFill>
                    <a:srgbClr val="0070C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Use Cases Summary </a:t>
            </a:r>
            <a:endParaRPr lang="he-IL" sz="3600" b="1" u="sng" dirty="0">
              <a:ln>
                <a:solidFill>
                  <a:srgbClr val="0070C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E519755-75D3-4276-9B1D-DAD7BE79CC86}"/>
              </a:ext>
            </a:extLst>
          </p:cNvPr>
          <p:cNvSpPr txBox="1"/>
          <p:nvPr/>
        </p:nvSpPr>
        <p:spPr>
          <a:xfrm>
            <a:off x="585280" y="752182"/>
            <a:ext cx="6172200" cy="87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Glossary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700E1F82-7069-46EE-9359-2651733F5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25660"/>
              </p:ext>
            </p:extLst>
          </p:nvPr>
        </p:nvGraphicFramePr>
        <p:xfrm>
          <a:off x="379160" y="1284963"/>
          <a:ext cx="5267960" cy="364209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494422817"/>
                    </a:ext>
                  </a:extLst>
                </a:gridCol>
                <a:gridCol w="3842385">
                  <a:extLst>
                    <a:ext uri="{9D8B030D-6E8A-4147-A177-3AD203B41FA5}">
                      <a16:colId xmlns:a16="http://schemas.microsoft.com/office/drawing/2014/main" val="2632369470"/>
                    </a:ext>
                  </a:extLst>
                </a:gridCol>
              </a:tblGrid>
              <a:tr h="473503"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Use Case UC-3: Insert the CSV to the Elastic Search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870612"/>
                  </a:ext>
                </a:extLst>
              </a:tr>
              <a:tr h="428017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Related Requirments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REQ04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0230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Initiating Actor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Parser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397205"/>
                  </a:ext>
                </a:extLst>
              </a:tr>
              <a:tr h="406693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Actor’s Goal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400">
                          <a:effectLst/>
                        </a:rPr>
                        <a:t>העברת קובץ ה</a:t>
                      </a:r>
                      <a:r>
                        <a:rPr lang="en-US" sz="1400">
                          <a:effectLst/>
                        </a:rPr>
                        <a:t>CSV</a:t>
                      </a:r>
                      <a:r>
                        <a:rPr lang="he-IL" sz="1400">
                          <a:effectLst/>
                        </a:rPr>
                        <a:t> ל</a:t>
                      </a:r>
                      <a:r>
                        <a:rPr lang="en-US" sz="1400">
                          <a:effectLst/>
                        </a:rPr>
                        <a:t> elastic search</a:t>
                      </a:r>
                      <a:r>
                        <a:rPr lang="he-IL" sz="1400">
                          <a:effectLst/>
                        </a:rPr>
                        <a:t>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5293169"/>
                  </a:ext>
                </a:extLst>
              </a:tr>
              <a:tr h="527163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Preconditions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400" dirty="0">
                          <a:effectLst/>
                        </a:rPr>
                        <a:t>המרת הקובץ ה </a:t>
                      </a:r>
                      <a:r>
                        <a:rPr lang="en-US" sz="1400" dirty="0">
                          <a:effectLst/>
                        </a:rPr>
                        <a:t>HTML</a:t>
                      </a:r>
                      <a:r>
                        <a:rPr lang="he-IL" sz="1400" dirty="0">
                          <a:effectLst/>
                        </a:rPr>
                        <a:t> לפורמט </a:t>
                      </a:r>
                      <a:r>
                        <a:rPr lang="en-US" sz="1400" dirty="0">
                          <a:effectLst/>
                        </a:rPr>
                        <a:t>CSV UC-2 ---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74433"/>
                  </a:ext>
                </a:extLst>
              </a:tr>
              <a:tr h="406693"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Flow of Events </a:t>
                      </a:r>
                      <a:r>
                        <a:rPr lang="en-US" sz="1400" dirty="0" err="1">
                          <a:effectLst/>
                        </a:rPr>
                        <a:t>fo</a:t>
                      </a:r>
                      <a:r>
                        <a:rPr lang="en-US" sz="1400" dirty="0">
                          <a:effectLst/>
                        </a:rPr>
                        <a:t> Main Success Scenario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912014"/>
                  </a:ext>
                </a:extLst>
              </a:tr>
              <a:tr h="761712">
                <a:tc gridSpan="2"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The system take the path to the folder where the CSV files are located.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The system insert the csv files to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elasticsearch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42982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47687F1D-BF3D-4481-98D3-25CD25BA0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159642"/>
              </p:ext>
            </p:extLst>
          </p:nvPr>
        </p:nvGraphicFramePr>
        <p:xfrm>
          <a:off x="5853239" y="1284963"/>
          <a:ext cx="6172201" cy="350422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426699">
                  <a:extLst>
                    <a:ext uri="{9D8B030D-6E8A-4147-A177-3AD203B41FA5}">
                      <a16:colId xmlns:a16="http://schemas.microsoft.com/office/drawing/2014/main" val="3056260977"/>
                    </a:ext>
                  </a:extLst>
                </a:gridCol>
                <a:gridCol w="4745502">
                  <a:extLst>
                    <a:ext uri="{9D8B030D-6E8A-4147-A177-3AD203B41FA5}">
                      <a16:colId xmlns:a16="http://schemas.microsoft.com/office/drawing/2014/main" val="671380377"/>
                    </a:ext>
                  </a:extLst>
                </a:gridCol>
              </a:tblGrid>
              <a:tr h="438795"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Use Case UC-4: Data Search &amp; Analysis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45590"/>
                  </a:ext>
                </a:extLst>
              </a:tr>
              <a:tr h="417816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Related </a:t>
                      </a:r>
                      <a:r>
                        <a:rPr lang="en-US" sz="1200" dirty="0" err="1">
                          <a:effectLst/>
                        </a:rPr>
                        <a:t>Requirments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REQ05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396022"/>
                  </a:ext>
                </a:extLst>
              </a:tr>
              <a:tr h="47115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Initiating Actor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ElasticSearch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175281"/>
                  </a:ext>
                </a:extLst>
              </a:tr>
              <a:tr h="354305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Actor’s Goal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עיבוד הנתונים כלומר מבצעת חיפוש וניתוח (אנליזה) של הנתונים שהתקבלו </a:t>
                      </a:r>
                      <a:r>
                        <a:rPr lang="he-IL" sz="1200" dirty="0" err="1">
                          <a:effectLst/>
                        </a:rPr>
                        <a:t>כקבצי</a:t>
                      </a:r>
                      <a:r>
                        <a:rPr lang="he-IL" sz="12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CSV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867298"/>
                  </a:ext>
                </a:extLst>
              </a:tr>
              <a:tr h="531455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העברת קבצי ה </a:t>
                      </a:r>
                      <a:r>
                        <a:rPr lang="en-US" sz="1200" dirty="0">
                          <a:effectLst/>
                        </a:rPr>
                        <a:t>CSV</a:t>
                      </a:r>
                      <a:r>
                        <a:rPr lang="he-IL" sz="1200" dirty="0">
                          <a:effectLst/>
                        </a:rPr>
                        <a:t> מה – </a:t>
                      </a:r>
                      <a:r>
                        <a:rPr lang="en-US" sz="1200" dirty="0">
                          <a:effectLst/>
                        </a:rPr>
                        <a:t>PARSER</a:t>
                      </a:r>
                      <a:r>
                        <a:rPr lang="he-IL" sz="1200" dirty="0">
                          <a:effectLst/>
                        </a:rPr>
                        <a:t> ל- </a:t>
                      </a:r>
                      <a:r>
                        <a:rPr lang="en-US" sz="1200" dirty="0">
                          <a:effectLst/>
                        </a:rPr>
                        <a:t> UC-3 – ELK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732674"/>
                  </a:ext>
                </a:extLst>
              </a:tr>
              <a:tr h="395766"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Flow of Events for Main Success Scenario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30250"/>
                  </a:ext>
                </a:extLst>
              </a:tr>
              <a:tr h="883478">
                <a:tc gridSpan="2"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parser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succefully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inserts the CSV files to ELK</a:t>
                      </a: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ELK get the data process it and analyze.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371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714</Words>
  <Application>Microsoft Office PowerPoint</Application>
  <PresentationFormat>Widescreen</PresentationFormat>
  <Paragraphs>206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אפרת בנימין</dc:creator>
  <cp:lastModifiedBy>שחר כדורי</cp:lastModifiedBy>
  <cp:revision>20</cp:revision>
  <dcterms:created xsi:type="dcterms:W3CDTF">2021-05-15T10:36:29Z</dcterms:created>
  <dcterms:modified xsi:type="dcterms:W3CDTF">2021-05-31T12:23:29Z</dcterms:modified>
</cp:coreProperties>
</file>