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83" r:id="rId2"/>
    <p:sldId id="260" r:id="rId3"/>
    <p:sldId id="257" r:id="rId4"/>
    <p:sldId id="262" r:id="rId5"/>
    <p:sldId id="259" r:id="rId6"/>
    <p:sldId id="264" r:id="rId7"/>
    <p:sldId id="265" r:id="rId8"/>
    <p:sldId id="266" r:id="rId9"/>
    <p:sldId id="267" r:id="rId10"/>
    <p:sldId id="268" r:id="rId11"/>
    <p:sldId id="269" r:id="rId12"/>
    <p:sldId id="270" r:id="rId13"/>
    <p:sldId id="271" r:id="rId14"/>
    <p:sldId id="272" r:id="rId15"/>
    <p:sldId id="273" r:id="rId16"/>
    <p:sldId id="281" r:id="rId17"/>
    <p:sldId id="275" r:id="rId18"/>
    <p:sldId id="274" r:id="rId19"/>
    <p:sldId id="276" r:id="rId20"/>
    <p:sldId id="279" r:id="rId21"/>
    <p:sldId id="280" r:id="rId22"/>
    <p:sldId id="285" r:id="rId23"/>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סגנון בהיר 1 - הדגשה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סגנון בהיר 2 - הדגשה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סגנון ביניים 4 - הדגשה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016" autoAdjust="0"/>
    <p:restoredTop sz="94660"/>
  </p:normalViewPr>
  <p:slideViewPr>
    <p:cSldViewPr snapToGrid="0" showGuides="1">
      <p:cViewPr varScale="1">
        <p:scale>
          <a:sx n="86" d="100"/>
          <a:sy n="86" d="100"/>
        </p:scale>
        <p:origin x="470"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42CFD61-1985-4039-A2F6-93CE06152A4C}"/>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C567ED75-5722-4A02-A80F-6F9B3400C5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9BDEB420-2561-41E4-8809-E1DD737B5DA3}"/>
              </a:ext>
            </a:extLst>
          </p:cNvPr>
          <p:cNvSpPr>
            <a:spLocks noGrp="1"/>
          </p:cNvSpPr>
          <p:nvPr>
            <p:ph type="dt" sz="half" idx="10"/>
          </p:nvPr>
        </p:nvSpPr>
        <p:spPr/>
        <p:txBody>
          <a:bodyPr/>
          <a:lstStyle/>
          <a:p>
            <a:fld id="{C16EB27A-8556-46B5-B38F-B014A38AD46D}" type="datetimeFigureOut">
              <a:rPr lang="he-IL" smtClean="0"/>
              <a:t>י"ד/אלול/תשפ"א</a:t>
            </a:fld>
            <a:endParaRPr lang="he-IL"/>
          </a:p>
        </p:txBody>
      </p:sp>
      <p:sp>
        <p:nvSpPr>
          <p:cNvPr id="5" name="מציין מיקום של כותרת תחתונה 4">
            <a:extLst>
              <a:ext uri="{FF2B5EF4-FFF2-40B4-BE49-F238E27FC236}">
                <a16:creationId xmlns:a16="http://schemas.microsoft.com/office/drawing/2014/main" id="{E4EA52FE-632E-4307-9CAC-B2FC0B5CF6B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FCBF2046-DDF6-4EC7-97EA-310234B479B1}"/>
              </a:ext>
            </a:extLst>
          </p:cNvPr>
          <p:cNvSpPr>
            <a:spLocks noGrp="1"/>
          </p:cNvSpPr>
          <p:nvPr>
            <p:ph type="sldNum" sz="quarter" idx="12"/>
          </p:nvPr>
        </p:nvSpPr>
        <p:spPr/>
        <p:txBody>
          <a:bodyPr/>
          <a:lstStyle/>
          <a:p>
            <a:fld id="{4583710E-A01D-4B57-9F73-6D7475817D66}" type="slidenum">
              <a:rPr lang="he-IL" smtClean="0"/>
              <a:t>‹#›</a:t>
            </a:fld>
            <a:endParaRPr lang="he-IL"/>
          </a:p>
        </p:txBody>
      </p:sp>
    </p:spTree>
    <p:extLst>
      <p:ext uri="{BB962C8B-B14F-4D97-AF65-F5344CB8AC3E}">
        <p14:creationId xmlns:p14="http://schemas.microsoft.com/office/powerpoint/2010/main" val="1109822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23DF446-282E-4FE7-A2F3-4CAC29EBEE12}"/>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8D888326-9C22-4098-A5A7-1B6952AC1BDB}"/>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2AED7D3-73C8-459C-8BE8-5D9D0CC3D525}"/>
              </a:ext>
            </a:extLst>
          </p:cNvPr>
          <p:cNvSpPr>
            <a:spLocks noGrp="1"/>
          </p:cNvSpPr>
          <p:nvPr>
            <p:ph type="dt" sz="half" idx="10"/>
          </p:nvPr>
        </p:nvSpPr>
        <p:spPr/>
        <p:txBody>
          <a:bodyPr/>
          <a:lstStyle/>
          <a:p>
            <a:fld id="{C16EB27A-8556-46B5-B38F-B014A38AD46D}" type="datetimeFigureOut">
              <a:rPr lang="he-IL" smtClean="0"/>
              <a:t>י"ד/אלול/תשפ"א</a:t>
            </a:fld>
            <a:endParaRPr lang="he-IL"/>
          </a:p>
        </p:txBody>
      </p:sp>
      <p:sp>
        <p:nvSpPr>
          <p:cNvPr id="5" name="מציין מיקום של כותרת תחתונה 4">
            <a:extLst>
              <a:ext uri="{FF2B5EF4-FFF2-40B4-BE49-F238E27FC236}">
                <a16:creationId xmlns:a16="http://schemas.microsoft.com/office/drawing/2014/main" id="{F2030CE2-A3AD-49DD-8321-15F202A56427}"/>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47333D2-0855-46DA-97A4-FB1086732D10}"/>
              </a:ext>
            </a:extLst>
          </p:cNvPr>
          <p:cNvSpPr>
            <a:spLocks noGrp="1"/>
          </p:cNvSpPr>
          <p:nvPr>
            <p:ph type="sldNum" sz="quarter" idx="12"/>
          </p:nvPr>
        </p:nvSpPr>
        <p:spPr/>
        <p:txBody>
          <a:bodyPr/>
          <a:lstStyle/>
          <a:p>
            <a:fld id="{4583710E-A01D-4B57-9F73-6D7475817D66}" type="slidenum">
              <a:rPr lang="he-IL" smtClean="0"/>
              <a:t>‹#›</a:t>
            </a:fld>
            <a:endParaRPr lang="he-IL"/>
          </a:p>
        </p:txBody>
      </p:sp>
    </p:spTree>
    <p:extLst>
      <p:ext uri="{BB962C8B-B14F-4D97-AF65-F5344CB8AC3E}">
        <p14:creationId xmlns:p14="http://schemas.microsoft.com/office/powerpoint/2010/main" val="4093814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76611F6B-B975-4F07-8ED5-8E0C6094E4A3}"/>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9A806167-431A-49B2-A221-630DE406E195}"/>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704BF660-94AA-470F-8D95-083F32FBDCA8}"/>
              </a:ext>
            </a:extLst>
          </p:cNvPr>
          <p:cNvSpPr>
            <a:spLocks noGrp="1"/>
          </p:cNvSpPr>
          <p:nvPr>
            <p:ph type="dt" sz="half" idx="10"/>
          </p:nvPr>
        </p:nvSpPr>
        <p:spPr/>
        <p:txBody>
          <a:bodyPr/>
          <a:lstStyle/>
          <a:p>
            <a:fld id="{C16EB27A-8556-46B5-B38F-B014A38AD46D}" type="datetimeFigureOut">
              <a:rPr lang="he-IL" smtClean="0"/>
              <a:t>י"ד/אלול/תשפ"א</a:t>
            </a:fld>
            <a:endParaRPr lang="he-IL"/>
          </a:p>
        </p:txBody>
      </p:sp>
      <p:sp>
        <p:nvSpPr>
          <p:cNvPr id="5" name="מציין מיקום של כותרת תחתונה 4">
            <a:extLst>
              <a:ext uri="{FF2B5EF4-FFF2-40B4-BE49-F238E27FC236}">
                <a16:creationId xmlns:a16="http://schemas.microsoft.com/office/drawing/2014/main" id="{BD1E7408-D2B7-4921-8A92-CC9DE1373954}"/>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6671BFC3-DDC6-4AE2-A9DE-B4BAF8775592}"/>
              </a:ext>
            </a:extLst>
          </p:cNvPr>
          <p:cNvSpPr>
            <a:spLocks noGrp="1"/>
          </p:cNvSpPr>
          <p:nvPr>
            <p:ph type="sldNum" sz="quarter" idx="12"/>
          </p:nvPr>
        </p:nvSpPr>
        <p:spPr/>
        <p:txBody>
          <a:bodyPr/>
          <a:lstStyle/>
          <a:p>
            <a:fld id="{4583710E-A01D-4B57-9F73-6D7475817D66}" type="slidenum">
              <a:rPr lang="he-IL" smtClean="0"/>
              <a:t>‹#›</a:t>
            </a:fld>
            <a:endParaRPr lang="he-IL"/>
          </a:p>
        </p:txBody>
      </p:sp>
    </p:spTree>
    <p:extLst>
      <p:ext uri="{BB962C8B-B14F-4D97-AF65-F5344CB8AC3E}">
        <p14:creationId xmlns:p14="http://schemas.microsoft.com/office/powerpoint/2010/main" val="1539699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1BA4745-2B9C-4A85-9F26-18A0D3498965}"/>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D7633AB2-F207-42A4-94C7-114C78D365C8}"/>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4F4A4EA-AF0A-47EB-BDB1-5DC8BB55DC98}"/>
              </a:ext>
            </a:extLst>
          </p:cNvPr>
          <p:cNvSpPr>
            <a:spLocks noGrp="1"/>
          </p:cNvSpPr>
          <p:nvPr>
            <p:ph type="dt" sz="half" idx="10"/>
          </p:nvPr>
        </p:nvSpPr>
        <p:spPr/>
        <p:txBody>
          <a:bodyPr/>
          <a:lstStyle/>
          <a:p>
            <a:fld id="{C16EB27A-8556-46B5-B38F-B014A38AD46D}" type="datetimeFigureOut">
              <a:rPr lang="he-IL" smtClean="0"/>
              <a:t>י"ד/אלול/תשפ"א</a:t>
            </a:fld>
            <a:endParaRPr lang="he-IL"/>
          </a:p>
        </p:txBody>
      </p:sp>
      <p:sp>
        <p:nvSpPr>
          <p:cNvPr id="5" name="מציין מיקום של כותרת תחתונה 4">
            <a:extLst>
              <a:ext uri="{FF2B5EF4-FFF2-40B4-BE49-F238E27FC236}">
                <a16:creationId xmlns:a16="http://schemas.microsoft.com/office/drawing/2014/main" id="{0995829C-3462-4535-959E-98D6CD2DF3E8}"/>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CAAC170-4FF3-453B-9F90-27EC62D0DCA9}"/>
              </a:ext>
            </a:extLst>
          </p:cNvPr>
          <p:cNvSpPr>
            <a:spLocks noGrp="1"/>
          </p:cNvSpPr>
          <p:nvPr>
            <p:ph type="sldNum" sz="quarter" idx="12"/>
          </p:nvPr>
        </p:nvSpPr>
        <p:spPr/>
        <p:txBody>
          <a:bodyPr/>
          <a:lstStyle/>
          <a:p>
            <a:fld id="{4583710E-A01D-4B57-9F73-6D7475817D66}" type="slidenum">
              <a:rPr lang="he-IL" smtClean="0"/>
              <a:t>‹#›</a:t>
            </a:fld>
            <a:endParaRPr lang="he-IL"/>
          </a:p>
        </p:txBody>
      </p:sp>
    </p:spTree>
    <p:extLst>
      <p:ext uri="{BB962C8B-B14F-4D97-AF65-F5344CB8AC3E}">
        <p14:creationId xmlns:p14="http://schemas.microsoft.com/office/powerpoint/2010/main" val="121594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4D6412C-AC21-40D8-8B51-ACEAD14C851C}"/>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03991447-5226-449A-BD3D-5114749248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F03B5D8E-C76B-4B6D-99E5-6E495A7F6EFC}"/>
              </a:ext>
            </a:extLst>
          </p:cNvPr>
          <p:cNvSpPr>
            <a:spLocks noGrp="1"/>
          </p:cNvSpPr>
          <p:nvPr>
            <p:ph type="dt" sz="half" idx="10"/>
          </p:nvPr>
        </p:nvSpPr>
        <p:spPr/>
        <p:txBody>
          <a:bodyPr/>
          <a:lstStyle/>
          <a:p>
            <a:fld id="{C16EB27A-8556-46B5-B38F-B014A38AD46D}" type="datetimeFigureOut">
              <a:rPr lang="he-IL" smtClean="0"/>
              <a:t>י"ד/אלול/תשפ"א</a:t>
            </a:fld>
            <a:endParaRPr lang="he-IL"/>
          </a:p>
        </p:txBody>
      </p:sp>
      <p:sp>
        <p:nvSpPr>
          <p:cNvPr id="5" name="מציין מיקום של כותרת תחתונה 4">
            <a:extLst>
              <a:ext uri="{FF2B5EF4-FFF2-40B4-BE49-F238E27FC236}">
                <a16:creationId xmlns:a16="http://schemas.microsoft.com/office/drawing/2014/main" id="{5134F801-F887-4813-94A0-CED952A233F7}"/>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ECDAD56-5C56-4898-8F57-74B019856EF1}"/>
              </a:ext>
            </a:extLst>
          </p:cNvPr>
          <p:cNvSpPr>
            <a:spLocks noGrp="1"/>
          </p:cNvSpPr>
          <p:nvPr>
            <p:ph type="sldNum" sz="quarter" idx="12"/>
          </p:nvPr>
        </p:nvSpPr>
        <p:spPr/>
        <p:txBody>
          <a:bodyPr/>
          <a:lstStyle/>
          <a:p>
            <a:fld id="{4583710E-A01D-4B57-9F73-6D7475817D66}" type="slidenum">
              <a:rPr lang="he-IL" smtClean="0"/>
              <a:t>‹#›</a:t>
            </a:fld>
            <a:endParaRPr lang="he-IL"/>
          </a:p>
        </p:txBody>
      </p:sp>
    </p:spTree>
    <p:extLst>
      <p:ext uri="{BB962C8B-B14F-4D97-AF65-F5344CB8AC3E}">
        <p14:creationId xmlns:p14="http://schemas.microsoft.com/office/powerpoint/2010/main" val="4065363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924C6CD-7418-4307-BC9F-7847D3BAC1BE}"/>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DED2EB1-4E57-41AA-9F22-6CEE927DA46D}"/>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F8C09B0A-358C-4972-B2A8-1906800EAB50}"/>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3AEAE083-D1BD-46DE-A610-17AF246568B2}"/>
              </a:ext>
            </a:extLst>
          </p:cNvPr>
          <p:cNvSpPr>
            <a:spLocks noGrp="1"/>
          </p:cNvSpPr>
          <p:nvPr>
            <p:ph type="dt" sz="half" idx="10"/>
          </p:nvPr>
        </p:nvSpPr>
        <p:spPr/>
        <p:txBody>
          <a:bodyPr/>
          <a:lstStyle/>
          <a:p>
            <a:fld id="{C16EB27A-8556-46B5-B38F-B014A38AD46D}" type="datetimeFigureOut">
              <a:rPr lang="he-IL" smtClean="0"/>
              <a:t>י"ד/אלול/תשפ"א</a:t>
            </a:fld>
            <a:endParaRPr lang="he-IL"/>
          </a:p>
        </p:txBody>
      </p:sp>
      <p:sp>
        <p:nvSpPr>
          <p:cNvPr id="6" name="מציין מיקום של כותרת תחתונה 5">
            <a:extLst>
              <a:ext uri="{FF2B5EF4-FFF2-40B4-BE49-F238E27FC236}">
                <a16:creationId xmlns:a16="http://schemas.microsoft.com/office/drawing/2014/main" id="{F32858F9-A4FC-44DA-A76E-5A2CDAE49A64}"/>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F8134DE4-FE40-4A45-85F8-478A491E0CC4}"/>
              </a:ext>
            </a:extLst>
          </p:cNvPr>
          <p:cNvSpPr>
            <a:spLocks noGrp="1"/>
          </p:cNvSpPr>
          <p:nvPr>
            <p:ph type="sldNum" sz="quarter" idx="12"/>
          </p:nvPr>
        </p:nvSpPr>
        <p:spPr/>
        <p:txBody>
          <a:bodyPr/>
          <a:lstStyle/>
          <a:p>
            <a:fld id="{4583710E-A01D-4B57-9F73-6D7475817D66}" type="slidenum">
              <a:rPr lang="he-IL" smtClean="0"/>
              <a:t>‹#›</a:t>
            </a:fld>
            <a:endParaRPr lang="he-IL"/>
          </a:p>
        </p:txBody>
      </p:sp>
    </p:spTree>
    <p:extLst>
      <p:ext uri="{BB962C8B-B14F-4D97-AF65-F5344CB8AC3E}">
        <p14:creationId xmlns:p14="http://schemas.microsoft.com/office/powerpoint/2010/main" val="835604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864F168-266B-4691-8022-2742D8ACB3D4}"/>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D9C14D8-A748-421D-9B4D-7EFDFC3B54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09A86206-EA9B-4038-9B53-2684AF95DB23}"/>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AED79090-61F5-4665-B1D0-365FC0EE4A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7BC008BB-D155-437F-9E39-65F0B578CA1F}"/>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EBF4C3BC-76C8-4D32-92C3-724B230BE450}"/>
              </a:ext>
            </a:extLst>
          </p:cNvPr>
          <p:cNvSpPr>
            <a:spLocks noGrp="1"/>
          </p:cNvSpPr>
          <p:nvPr>
            <p:ph type="dt" sz="half" idx="10"/>
          </p:nvPr>
        </p:nvSpPr>
        <p:spPr/>
        <p:txBody>
          <a:bodyPr/>
          <a:lstStyle/>
          <a:p>
            <a:fld id="{C16EB27A-8556-46B5-B38F-B014A38AD46D}" type="datetimeFigureOut">
              <a:rPr lang="he-IL" smtClean="0"/>
              <a:t>י"ד/אלול/תשפ"א</a:t>
            </a:fld>
            <a:endParaRPr lang="he-IL"/>
          </a:p>
        </p:txBody>
      </p:sp>
      <p:sp>
        <p:nvSpPr>
          <p:cNvPr id="8" name="מציין מיקום של כותרת תחתונה 7">
            <a:extLst>
              <a:ext uri="{FF2B5EF4-FFF2-40B4-BE49-F238E27FC236}">
                <a16:creationId xmlns:a16="http://schemas.microsoft.com/office/drawing/2014/main" id="{BC6CA98B-B6E6-4C77-A8BE-7FF79C72BCD6}"/>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7F5949DF-1894-46DA-B8D3-BEA4ADCF1046}"/>
              </a:ext>
            </a:extLst>
          </p:cNvPr>
          <p:cNvSpPr>
            <a:spLocks noGrp="1"/>
          </p:cNvSpPr>
          <p:nvPr>
            <p:ph type="sldNum" sz="quarter" idx="12"/>
          </p:nvPr>
        </p:nvSpPr>
        <p:spPr/>
        <p:txBody>
          <a:bodyPr/>
          <a:lstStyle/>
          <a:p>
            <a:fld id="{4583710E-A01D-4B57-9F73-6D7475817D66}" type="slidenum">
              <a:rPr lang="he-IL" smtClean="0"/>
              <a:t>‹#›</a:t>
            </a:fld>
            <a:endParaRPr lang="he-IL"/>
          </a:p>
        </p:txBody>
      </p:sp>
    </p:spTree>
    <p:extLst>
      <p:ext uri="{BB962C8B-B14F-4D97-AF65-F5344CB8AC3E}">
        <p14:creationId xmlns:p14="http://schemas.microsoft.com/office/powerpoint/2010/main" val="201784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4987777-4A42-46E7-9E55-F87ECD86A46D}"/>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F96DF917-1080-4032-AB0E-2334A78E23B6}"/>
              </a:ext>
            </a:extLst>
          </p:cNvPr>
          <p:cNvSpPr>
            <a:spLocks noGrp="1"/>
          </p:cNvSpPr>
          <p:nvPr>
            <p:ph type="dt" sz="half" idx="10"/>
          </p:nvPr>
        </p:nvSpPr>
        <p:spPr/>
        <p:txBody>
          <a:bodyPr/>
          <a:lstStyle/>
          <a:p>
            <a:fld id="{C16EB27A-8556-46B5-B38F-B014A38AD46D}" type="datetimeFigureOut">
              <a:rPr lang="he-IL" smtClean="0"/>
              <a:t>י"ד/אלול/תשפ"א</a:t>
            </a:fld>
            <a:endParaRPr lang="he-IL"/>
          </a:p>
        </p:txBody>
      </p:sp>
      <p:sp>
        <p:nvSpPr>
          <p:cNvPr id="4" name="מציין מיקום של כותרת תחתונה 3">
            <a:extLst>
              <a:ext uri="{FF2B5EF4-FFF2-40B4-BE49-F238E27FC236}">
                <a16:creationId xmlns:a16="http://schemas.microsoft.com/office/drawing/2014/main" id="{83FD996C-1119-408A-8BCF-90E116138E63}"/>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9AB28244-AD05-4BCD-B584-5C6302EB4CB0}"/>
              </a:ext>
            </a:extLst>
          </p:cNvPr>
          <p:cNvSpPr>
            <a:spLocks noGrp="1"/>
          </p:cNvSpPr>
          <p:nvPr>
            <p:ph type="sldNum" sz="quarter" idx="12"/>
          </p:nvPr>
        </p:nvSpPr>
        <p:spPr/>
        <p:txBody>
          <a:bodyPr/>
          <a:lstStyle/>
          <a:p>
            <a:fld id="{4583710E-A01D-4B57-9F73-6D7475817D66}" type="slidenum">
              <a:rPr lang="he-IL" smtClean="0"/>
              <a:t>‹#›</a:t>
            </a:fld>
            <a:endParaRPr lang="he-IL"/>
          </a:p>
        </p:txBody>
      </p:sp>
    </p:spTree>
    <p:extLst>
      <p:ext uri="{BB962C8B-B14F-4D97-AF65-F5344CB8AC3E}">
        <p14:creationId xmlns:p14="http://schemas.microsoft.com/office/powerpoint/2010/main" val="3850758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CE16E783-3274-4F05-BABA-53F5B1C7E301}"/>
              </a:ext>
            </a:extLst>
          </p:cNvPr>
          <p:cNvSpPr>
            <a:spLocks noGrp="1"/>
          </p:cNvSpPr>
          <p:nvPr>
            <p:ph type="dt" sz="half" idx="10"/>
          </p:nvPr>
        </p:nvSpPr>
        <p:spPr/>
        <p:txBody>
          <a:bodyPr/>
          <a:lstStyle/>
          <a:p>
            <a:fld id="{C16EB27A-8556-46B5-B38F-B014A38AD46D}" type="datetimeFigureOut">
              <a:rPr lang="he-IL" smtClean="0"/>
              <a:t>י"ד/אלול/תשפ"א</a:t>
            </a:fld>
            <a:endParaRPr lang="he-IL"/>
          </a:p>
        </p:txBody>
      </p:sp>
      <p:sp>
        <p:nvSpPr>
          <p:cNvPr id="3" name="מציין מיקום של כותרת תחתונה 2">
            <a:extLst>
              <a:ext uri="{FF2B5EF4-FFF2-40B4-BE49-F238E27FC236}">
                <a16:creationId xmlns:a16="http://schemas.microsoft.com/office/drawing/2014/main" id="{EB5FF764-5868-40FD-82E9-F1641C5AAD85}"/>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5625CA36-DD04-439F-8267-B509470699DA}"/>
              </a:ext>
            </a:extLst>
          </p:cNvPr>
          <p:cNvSpPr>
            <a:spLocks noGrp="1"/>
          </p:cNvSpPr>
          <p:nvPr>
            <p:ph type="sldNum" sz="quarter" idx="12"/>
          </p:nvPr>
        </p:nvSpPr>
        <p:spPr/>
        <p:txBody>
          <a:bodyPr/>
          <a:lstStyle/>
          <a:p>
            <a:fld id="{4583710E-A01D-4B57-9F73-6D7475817D66}" type="slidenum">
              <a:rPr lang="he-IL" smtClean="0"/>
              <a:t>‹#›</a:t>
            </a:fld>
            <a:endParaRPr lang="he-IL"/>
          </a:p>
        </p:txBody>
      </p:sp>
    </p:spTree>
    <p:extLst>
      <p:ext uri="{BB962C8B-B14F-4D97-AF65-F5344CB8AC3E}">
        <p14:creationId xmlns:p14="http://schemas.microsoft.com/office/powerpoint/2010/main" val="4286462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F854866-704C-431F-B1FB-EF4AA00722D7}"/>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6B6EDD22-7A76-4EC8-82C0-65CD9438BC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B73AA168-A5D2-480A-A368-A2D368C7B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076116B5-2939-4B0F-AF08-A1918C523DA0}"/>
              </a:ext>
            </a:extLst>
          </p:cNvPr>
          <p:cNvSpPr>
            <a:spLocks noGrp="1"/>
          </p:cNvSpPr>
          <p:nvPr>
            <p:ph type="dt" sz="half" idx="10"/>
          </p:nvPr>
        </p:nvSpPr>
        <p:spPr/>
        <p:txBody>
          <a:bodyPr/>
          <a:lstStyle/>
          <a:p>
            <a:fld id="{C16EB27A-8556-46B5-B38F-B014A38AD46D}" type="datetimeFigureOut">
              <a:rPr lang="he-IL" smtClean="0"/>
              <a:t>י"ד/אלול/תשפ"א</a:t>
            </a:fld>
            <a:endParaRPr lang="he-IL"/>
          </a:p>
        </p:txBody>
      </p:sp>
      <p:sp>
        <p:nvSpPr>
          <p:cNvPr id="6" name="מציין מיקום של כותרת תחתונה 5">
            <a:extLst>
              <a:ext uri="{FF2B5EF4-FFF2-40B4-BE49-F238E27FC236}">
                <a16:creationId xmlns:a16="http://schemas.microsoft.com/office/drawing/2014/main" id="{19C9CA44-099D-44C6-8861-B1ED6F858028}"/>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A23AD9FD-45D8-4CF1-BA5C-656B21DAA3CB}"/>
              </a:ext>
            </a:extLst>
          </p:cNvPr>
          <p:cNvSpPr>
            <a:spLocks noGrp="1"/>
          </p:cNvSpPr>
          <p:nvPr>
            <p:ph type="sldNum" sz="quarter" idx="12"/>
          </p:nvPr>
        </p:nvSpPr>
        <p:spPr/>
        <p:txBody>
          <a:bodyPr/>
          <a:lstStyle/>
          <a:p>
            <a:fld id="{4583710E-A01D-4B57-9F73-6D7475817D66}" type="slidenum">
              <a:rPr lang="he-IL" smtClean="0"/>
              <a:t>‹#›</a:t>
            </a:fld>
            <a:endParaRPr lang="he-IL"/>
          </a:p>
        </p:txBody>
      </p:sp>
    </p:spTree>
    <p:extLst>
      <p:ext uri="{BB962C8B-B14F-4D97-AF65-F5344CB8AC3E}">
        <p14:creationId xmlns:p14="http://schemas.microsoft.com/office/powerpoint/2010/main" val="3218123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9BC9070-DB89-45E3-B2C2-7A241D15B967}"/>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C4A3B5DF-2E5F-4A1B-9925-D678C0CC41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B220FE23-89E6-44D7-8DE6-FAA9887AC4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EDF89AFE-9538-432F-BB92-07D39111EA0B}"/>
              </a:ext>
            </a:extLst>
          </p:cNvPr>
          <p:cNvSpPr>
            <a:spLocks noGrp="1"/>
          </p:cNvSpPr>
          <p:nvPr>
            <p:ph type="dt" sz="half" idx="10"/>
          </p:nvPr>
        </p:nvSpPr>
        <p:spPr/>
        <p:txBody>
          <a:bodyPr/>
          <a:lstStyle/>
          <a:p>
            <a:fld id="{C16EB27A-8556-46B5-B38F-B014A38AD46D}" type="datetimeFigureOut">
              <a:rPr lang="he-IL" smtClean="0"/>
              <a:t>י"ד/אלול/תשפ"א</a:t>
            </a:fld>
            <a:endParaRPr lang="he-IL"/>
          </a:p>
        </p:txBody>
      </p:sp>
      <p:sp>
        <p:nvSpPr>
          <p:cNvPr id="6" name="מציין מיקום של כותרת תחתונה 5">
            <a:extLst>
              <a:ext uri="{FF2B5EF4-FFF2-40B4-BE49-F238E27FC236}">
                <a16:creationId xmlns:a16="http://schemas.microsoft.com/office/drawing/2014/main" id="{205C0736-72C9-4412-B1AB-14BFA7D83E93}"/>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CB8D1ACA-575F-4EE5-AC3A-ECE4C0DA44E5}"/>
              </a:ext>
            </a:extLst>
          </p:cNvPr>
          <p:cNvSpPr>
            <a:spLocks noGrp="1"/>
          </p:cNvSpPr>
          <p:nvPr>
            <p:ph type="sldNum" sz="quarter" idx="12"/>
          </p:nvPr>
        </p:nvSpPr>
        <p:spPr/>
        <p:txBody>
          <a:bodyPr/>
          <a:lstStyle/>
          <a:p>
            <a:fld id="{4583710E-A01D-4B57-9F73-6D7475817D66}" type="slidenum">
              <a:rPr lang="he-IL" smtClean="0"/>
              <a:t>‹#›</a:t>
            </a:fld>
            <a:endParaRPr lang="he-IL"/>
          </a:p>
        </p:txBody>
      </p:sp>
    </p:spTree>
    <p:extLst>
      <p:ext uri="{BB962C8B-B14F-4D97-AF65-F5344CB8AC3E}">
        <p14:creationId xmlns:p14="http://schemas.microsoft.com/office/powerpoint/2010/main" val="3535196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790C75E1-24D4-4736-8257-2F1EB6E0D985}"/>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DB28E6A-9894-4691-96BE-91C11B69AB69}"/>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37A0CAF-5DFC-40DD-869F-39E3177AC56B}"/>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C16EB27A-8556-46B5-B38F-B014A38AD46D}" type="datetimeFigureOut">
              <a:rPr lang="he-IL" smtClean="0"/>
              <a:t>י"ד/אלול/תשפ"א</a:t>
            </a:fld>
            <a:endParaRPr lang="he-IL"/>
          </a:p>
        </p:txBody>
      </p:sp>
      <p:sp>
        <p:nvSpPr>
          <p:cNvPr id="5" name="מציין מיקום של כותרת תחתונה 4">
            <a:extLst>
              <a:ext uri="{FF2B5EF4-FFF2-40B4-BE49-F238E27FC236}">
                <a16:creationId xmlns:a16="http://schemas.microsoft.com/office/drawing/2014/main" id="{A115D8EB-5F7F-4ED2-B998-F9FCF1DA70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624B4FE4-DA17-4182-B647-8829018D4145}"/>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4583710E-A01D-4B57-9F73-6D7475817D66}" type="slidenum">
              <a:rPr lang="he-IL" smtClean="0"/>
              <a:t>‹#›</a:t>
            </a:fld>
            <a:endParaRPr lang="he-IL"/>
          </a:p>
        </p:txBody>
      </p:sp>
    </p:spTree>
    <p:extLst>
      <p:ext uri="{BB962C8B-B14F-4D97-AF65-F5344CB8AC3E}">
        <p14:creationId xmlns:p14="http://schemas.microsoft.com/office/powerpoint/2010/main" val="887712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3410E70B-0DC5-44F1-834B-E499D41E0AA2}"/>
              </a:ext>
            </a:extLst>
          </p:cNvPr>
          <p:cNvPicPr>
            <a:picLocks noChangeAspect="1"/>
          </p:cNvPicPr>
          <p:nvPr/>
        </p:nvPicPr>
        <p:blipFill>
          <a:blip r:embed="rId2"/>
          <a:stretch>
            <a:fillRect/>
          </a:stretch>
        </p:blipFill>
        <p:spPr>
          <a:xfrm>
            <a:off x="95250" y="552450"/>
            <a:ext cx="12096750" cy="5753100"/>
          </a:xfrm>
          <a:prstGeom prst="rect">
            <a:avLst/>
          </a:prstGeom>
        </p:spPr>
      </p:pic>
      <p:sp>
        <p:nvSpPr>
          <p:cNvPr id="3" name="מלבן 2">
            <a:extLst>
              <a:ext uri="{FF2B5EF4-FFF2-40B4-BE49-F238E27FC236}">
                <a16:creationId xmlns:a16="http://schemas.microsoft.com/office/drawing/2014/main" id="{779EE9DD-F70B-4F86-BEDF-B137E87C7B81}"/>
              </a:ext>
            </a:extLst>
          </p:cNvPr>
          <p:cNvSpPr/>
          <p:nvPr/>
        </p:nvSpPr>
        <p:spPr>
          <a:xfrm>
            <a:off x="4399280" y="4866640"/>
            <a:ext cx="3291840" cy="944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תיבת טקסט 4">
            <a:extLst>
              <a:ext uri="{FF2B5EF4-FFF2-40B4-BE49-F238E27FC236}">
                <a16:creationId xmlns:a16="http://schemas.microsoft.com/office/drawing/2014/main" id="{6CFE9467-9FB7-482D-8CD2-55D9EFAD6292}"/>
              </a:ext>
            </a:extLst>
          </p:cNvPr>
          <p:cNvSpPr txBox="1"/>
          <p:nvPr/>
        </p:nvSpPr>
        <p:spPr>
          <a:xfrm>
            <a:off x="5171440" y="3943697"/>
            <a:ext cx="4785360" cy="1384995"/>
          </a:xfrm>
          <a:prstGeom prst="rect">
            <a:avLst/>
          </a:prstGeom>
          <a:noFill/>
        </p:spPr>
        <p:txBody>
          <a:bodyPr wrap="square" rtlCol="1">
            <a:spAutoFit/>
          </a:bodyPr>
          <a:lstStyle/>
          <a:p>
            <a:r>
              <a:rPr lang="he-IL" sz="2800" dirty="0">
                <a:ln w="3175">
                  <a:solidFill>
                    <a:schemeClr val="tx1"/>
                  </a:solidFill>
                </a:ln>
                <a:solidFill>
                  <a:schemeClr val="bg2">
                    <a:lumMod val="25000"/>
                  </a:schemeClr>
                </a:solidFill>
              </a:rPr>
              <a:t>מבצעים: שקד אברהם</a:t>
            </a:r>
          </a:p>
          <a:p>
            <a:r>
              <a:rPr lang="he-IL" sz="2800" dirty="0">
                <a:ln w="3175">
                  <a:solidFill>
                    <a:schemeClr val="tx1"/>
                  </a:solidFill>
                </a:ln>
                <a:solidFill>
                  <a:schemeClr val="bg2">
                    <a:lumMod val="25000"/>
                  </a:schemeClr>
                </a:solidFill>
              </a:rPr>
              <a:t>             שחר כדורי</a:t>
            </a:r>
          </a:p>
          <a:p>
            <a:r>
              <a:rPr lang="he-IL" sz="2800" dirty="0">
                <a:ln w="3175">
                  <a:solidFill>
                    <a:schemeClr val="tx1"/>
                  </a:solidFill>
                </a:ln>
                <a:solidFill>
                  <a:schemeClr val="bg2">
                    <a:lumMod val="25000"/>
                  </a:schemeClr>
                </a:solidFill>
              </a:rPr>
              <a:t>מנחה:    מר' תמיר דרשר</a:t>
            </a:r>
          </a:p>
        </p:txBody>
      </p:sp>
    </p:spTree>
    <p:extLst>
      <p:ext uri="{BB962C8B-B14F-4D97-AF65-F5344CB8AC3E}">
        <p14:creationId xmlns:p14="http://schemas.microsoft.com/office/powerpoint/2010/main" val="3088613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C3E77E86-011D-4550-AC8F-00671BED4CD2}"/>
              </a:ext>
            </a:extLst>
          </p:cNvPr>
          <p:cNvSpPr>
            <a:spLocks noGrp="1"/>
          </p:cNvSpPr>
          <p:nvPr>
            <p:ph type="title"/>
          </p:nvPr>
        </p:nvSpPr>
        <p:spPr>
          <a:xfrm>
            <a:off x="635000" y="344805"/>
            <a:ext cx="10515600" cy="1325563"/>
          </a:xfrm>
        </p:spPr>
        <p:txBody>
          <a:bodyPr/>
          <a:lstStyle/>
          <a:p>
            <a:r>
              <a:rPr lang="he-IL" sz="3200" dirty="0">
                <a:ln w="3175">
                  <a:solidFill>
                    <a:schemeClr val="tx1"/>
                  </a:solidFill>
                </a:ln>
                <a:solidFill>
                  <a:schemeClr val="bg2">
                    <a:lumMod val="25000"/>
                  </a:schemeClr>
                </a:solidFill>
                <a:latin typeface="+mn-lt"/>
                <a:ea typeface="+mn-ea"/>
                <a:cs typeface="+mn-cs"/>
              </a:rPr>
              <a:t>האם הדוח תקין?</a:t>
            </a:r>
          </a:p>
        </p:txBody>
      </p:sp>
      <p:pic>
        <p:nvPicPr>
          <p:cNvPr id="4" name="מציין מיקום תוכן 3">
            <a:extLst>
              <a:ext uri="{FF2B5EF4-FFF2-40B4-BE49-F238E27FC236}">
                <a16:creationId xmlns:a16="http://schemas.microsoft.com/office/drawing/2014/main" id="{CDC0822B-1F9D-4C60-84A8-04ECC024371E}"/>
              </a:ext>
            </a:extLst>
          </p:cNvPr>
          <p:cNvPicPr>
            <a:picLocks noGrp="1"/>
          </p:cNvPicPr>
          <p:nvPr>
            <p:ph idx="1"/>
          </p:nvPr>
        </p:nvPicPr>
        <p:blipFill>
          <a:blip r:embed="rId2"/>
          <a:stretch>
            <a:fillRect/>
          </a:stretch>
        </p:blipFill>
        <p:spPr>
          <a:xfrm>
            <a:off x="243840" y="3429000"/>
            <a:ext cx="2854960" cy="3271520"/>
          </a:xfrm>
          <a:prstGeom prst="rect">
            <a:avLst/>
          </a:prstGeom>
        </p:spPr>
      </p:pic>
      <p:sp>
        <p:nvSpPr>
          <p:cNvPr id="7" name="מציין מיקום תוכן 2">
            <a:extLst>
              <a:ext uri="{FF2B5EF4-FFF2-40B4-BE49-F238E27FC236}">
                <a16:creationId xmlns:a16="http://schemas.microsoft.com/office/drawing/2014/main" id="{B932B8C2-D500-40A5-BE82-DD8700851177}"/>
              </a:ext>
            </a:extLst>
          </p:cNvPr>
          <p:cNvSpPr txBox="1">
            <a:spLocks/>
          </p:cNvSpPr>
          <p:nvPr/>
        </p:nvSpPr>
        <p:spPr>
          <a:xfrm>
            <a:off x="3749040" y="1825625"/>
            <a:ext cx="7604760" cy="4026535"/>
          </a:xfrm>
          <a:prstGeom prst="rect">
            <a:avLst/>
          </a:prstGeom>
        </p:spPr>
        <p:txBody>
          <a:bodyPr vert="horz" lIns="91440" tIns="45720" rIns="91440" bIns="45720" rtlCol="1">
            <a:normAutofit fontScale="62500" lnSpcReduction="2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lnSpc>
                <a:spcPct val="107000"/>
              </a:lnSpc>
              <a:spcAft>
                <a:spcPts val="800"/>
              </a:spcAft>
              <a:buFont typeface="Wingdings" panose="05000000000000000000" pitchFamily="2" charset="2"/>
              <a:buChar char="v"/>
            </a:pPr>
            <a:r>
              <a:rPr lang="he-IL" sz="4500" b="1" dirty="0">
                <a:solidFill>
                  <a:srgbClr val="000000"/>
                </a:solidFill>
                <a:effectLst/>
                <a:latin typeface="Times New Roman" panose="02020603050405020304" pitchFamily="18" charset="0"/>
                <a:ea typeface="Times New Roman" panose="02020603050405020304" pitchFamily="18" charset="0"/>
              </a:rPr>
              <a:t>דוח תקין</a:t>
            </a:r>
            <a:r>
              <a:rPr lang="he-IL" sz="4500" dirty="0">
                <a:solidFill>
                  <a:srgbClr val="000000"/>
                </a:solidFill>
                <a:effectLst/>
                <a:latin typeface="Times New Roman" panose="02020603050405020304" pitchFamily="18" charset="0"/>
                <a:ea typeface="Times New Roman" panose="02020603050405020304" pitchFamily="18" charset="0"/>
              </a:rPr>
              <a:t> הוא דוח שלם המכיל את כל המידע שהמכונה אספה בזמן הפעלתה. ע"י שליפה והמרה ניתן יהיה להפיק ממנו מידע.</a:t>
            </a:r>
            <a:endParaRPr lang="en-US" sz="4500" dirty="0">
              <a:effectLst/>
              <a:latin typeface="Arial" panose="020B0604020202020204" pitchFamily="34" charset="0"/>
              <a:ea typeface="Arial" panose="020B0604020202020204" pitchFamily="34" charset="0"/>
            </a:endParaRPr>
          </a:p>
          <a:p>
            <a:pPr algn="r" rtl="1">
              <a:lnSpc>
                <a:spcPct val="107000"/>
              </a:lnSpc>
              <a:spcAft>
                <a:spcPts val="800"/>
              </a:spcAft>
              <a:buFont typeface="Wingdings" panose="05000000000000000000" pitchFamily="2" charset="2"/>
              <a:buChar char="v"/>
            </a:pPr>
            <a:r>
              <a:rPr lang="he-IL" sz="4500" b="1" dirty="0">
                <a:solidFill>
                  <a:srgbClr val="000000"/>
                </a:solidFill>
                <a:effectLst/>
                <a:latin typeface="Times New Roman" panose="02020603050405020304" pitchFamily="18" charset="0"/>
                <a:ea typeface="Times New Roman" panose="02020603050405020304" pitchFamily="18" charset="0"/>
              </a:rPr>
              <a:t>דוח לא תקין</a:t>
            </a:r>
            <a:r>
              <a:rPr lang="he-IL" sz="4500" dirty="0">
                <a:solidFill>
                  <a:srgbClr val="000000"/>
                </a:solidFill>
                <a:effectLst/>
                <a:latin typeface="Times New Roman" panose="02020603050405020304" pitchFamily="18" charset="0"/>
                <a:ea typeface="Times New Roman" panose="02020603050405020304" pitchFamily="18" charset="0"/>
              </a:rPr>
              <a:t> הוא דוח לא שלם שבזמן הפעלת המכונה ואיסוף המידע התגלתה תקלה כלשהי שגרמה לכשל במכונה. כשל זה מונע את השלמה הדוח ולכן לא מתאפשרת שליפה והמרה של הדוח. לדוגמא הפסקת חשמל.</a:t>
            </a:r>
            <a:endParaRPr lang="en-US" sz="4500" dirty="0">
              <a:effectLst/>
              <a:latin typeface="Arial" panose="020B0604020202020204" pitchFamily="34" charset="0"/>
              <a:ea typeface="Arial" panose="020B0604020202020204" pitchFamily="34" charset="0"/>
            </a:endParaRPr>
          </a:p>
          <a:p>
            <a:pPr marL="0" indent="0">
              <a:buNone/>
            </a:pPr>
            <a:r>
              <a:rPr lang="he-IL" sz="1800" dirty="0">
                <a:solidFill>
                  <a:srgbClr val="000000"/>
                </a:solidFill>
                <a:effectLst/>
                <a:latin typeface="Times New Roman" panose="02020603050405020304" pitchFamily="18" charset="0"/>
                <a:ea typeface="Times New Roman" panose="02020603050405020304" pitchFamily="18" charset="0"/>
                <a:cs typeface="David" panose="020E0502060401010101" pitchFamily="34" charset="-79"/>
              </a:rPr>
              <a:t> </a:t>
            </a:r>
            <a:br>
              <a:rPr lang="en-US" dirty="0">
                <a:latin typeface="Arial" panose="020B0604020202020204" pitchFamily="34" charset="0"/>
                <a:ea typeface="Arial" panose="020B0604020202020204" pitchFamily="34" charset="0"/>
                <a:cs typeface="Arial" panose="020B0604020202020204" pitchFamily="34" charset="0"/>
              </a:rPr>
            </a:br>
            <a:endParaRPr lang="he-IL" dirty="0"/>
          </a:p>
        </p:txBody>
      </p:sp>
      <p:sp>
        <p:nvSpPr>
          <p:cNvPr id="3" name="יהלום 2">
            <a:extLst>
              <a:ext uri="{FF2B5EF4-FFF2-40B4-BE49-F238E27FC236}">
                <a16:creationId xmlns:a16="http://schemas.microsoft.com/office/drawing/2014/main" id="{4958DBE9-D96B-44B0-B903-A1F52CDBAFCD}"/>
              </a:ext>
            </a:extLst>
          </p:cNvPr>
          <p:cNvSpPr/>
          <p:nvPr/>
        </p:nvSpPr>
        <p:spPr>
          <a:xfrm>
            <a:off x="1969008" y="4480560"/>
            <a:ext cx="414528" cy="170688"/>
          </a:xfrm>
          <a:prstGeom prst="diamond">
            <a:avLst/>
          </a:prstGeom>
          <a:noFill/>
          <a:ln>
            <a:solidFill>
              <a:schemeClr val="accent4">
                <a:lumMod val="60000"/>
                <a:lumOff val="40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מלבן: פינות מעוגלות 7">
            <a:extLst>
              <a:ext uri="{FF2B5EF4-FFF2-40B4-BE49-F238E27FC236}">
                <a16:creationId xmlns:a16="http://schemas.microsoft.com/office/drawing/2014/main" id="{F90F12E8-6A7A-4836-AEF1-87F82C1E7F8C}"/>
              </a:ext>
            </a:extLst>
          </p:cNvPr>
          <p:cNvSpPr/>
          <p:nvPr/>
        </p:nvSpPr>
        <p:spPr>
          <a:xfrm>
            <a:off x="132080" y="182880"/>
            <a:ext cx="11927840" cy="6471920"/>
          </a:xfrm>
          <a:prstGeom prst="roundRect">
            <a:avLst/>
          </a:prstGeom>
          <a:noFill/>
          <a:ln w="19050"/>
          <a:effectLst>
            <a:glow rad="63500">
              <a:schemeClr val="accent3">
                <a:satMod val="175000"/>
                <a:alpha val="40000"/>
              </a:scheme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301038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C3E77E86-011D-4550-AC8F-00671BED4CD2}"/>
              </a:ext>
            </a:extLst>
          </p:cNvPr>
          <p:cNvSpPr>
            <a:spLocks noGrp="1"/>
          </p:cNvSpPr>
          <p:nvPr>
            <p:ph type="title"/>
          </p:nvPr>
        </p:nvSpPr>
        <p:spPr>
          <a:xfrm>
            <a:off x="635000" y="344805"/>
            <a:ext cx="10515600" cy="1325563"/>
          </a:xfrm>
        </p:spPr>
        <p:txBody>
          <a:bodyPr/>
          <a:lstStyle/>
          <a:p>
            <a:r>
              <a:rPr lang="he-IL" sz="3200" dirty="0">
                <a:ln w="3175">
                  <a:solidFill>
                    <a:schemeClr val="tx1"/>
                  </a:solidFill>
                </a:ln>
                <a:solidFill>
                  <a:schemeClr val="bg2">
                    <a:lumMod val="25000"/>
                  </a:schemeClr>
                </a:solidFill>
                <a:latin typeface="+mn-lt"/>
                <a:ea typeface="+mn-ea"/>
                <a:cs typeface="+mn-cs"/>
              </a:rPr>
              <a:t>ביצוע טרנספורמציה </a:t>
            </a:r>
          </a:p>
        </p:txBody>
      </p:sp>
      <p:pic>
        <p:nvPicPr>
          <p:cNvPr id="4" name="מציין מיקום תוכן 3">
            <a:extLst>
              <a:ext uri="{FF2B5EF4-FFF2-40B4-BE49-F238E27FC236}">
                <a16:creationId xmlns:a16="http://schemas.microsoft.com/office/drawing/2014/main" id="{CDC0822B-1F9D-4C60-84A8-04ECC024371E}"/>
              </a:ext>
            </a:extLst>
          </p:cNvPr>
          <p:cNvPicPr>
            <a:picLocks noGrp="1"/>
          </p:cNvPicPr>
          <p:nvPr>
            <p:ph idx="1"/>
          </p:nvPr>
        </p:nvPicPr>
        <p:blipFill>
          <a:blip r:embed="rId2"/>
          <a:stretch>
            <a:fillRect/>
          </a:stretch>
        </p:blipFill>
        <p:spPr>
          <a:xfrm>
            <a:off x="243840" y="3429000"/>
            <a:ext cx="2854960" cy="3271520"/>
          </a:xfrm>
          <a:prstGeom prst="rect">
            <a:avLst/>
          </a:prstGeom>
        </p:spPr>
      </p:pic>
      <p:sp>
        <p:nvSpPr>
          <p:cNvPr id="7" name="מציין מיקום תוכן 2">
            <a:extLst>
              <a:ext uri="{FF2B5EF4-FFF2-40B4-BE49-F238E27FC236}">
                <a16:creationId xmlns:a16="http://schemas.microsoft.com/office/drawing/2014/main" id="{B932B8C2-D500-40A5-BE82-DD8700851177}"/>
              </a:ext>
            </a:extLst>
          </p:cNvPr>
          <p:cNvSpPr txBox="1">
            <a:spLocks/>
          </p:cNvSpPr>
          <p:nvPr/>
        </p:nvSpPr>
        <p:spPr>
          <a:xfrm>
            <a:off x="3749040" y="1825625"/>
            <a:ext cx="7604760" cy="2559685"/>
          </a:xfrm>
          <a:prstGeom prst="rect">
            <a:avLst/>
          </a:prstGeom>
        </p:spPr>
        <p:txBody>
          <a:bodyPr vert="horz" lIns="91440" tIns="45720" rIns="91440" bIns="4572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he-IL" dirty="0">
                <a:solidFill>
                  <a:srgbClr val="000000"/>
                </a:solidFill>
                <a:effectLst/>
                <a:latin typeface="Times New Roman" panose="02020603050405020304" pitchFamily="18" charset="0"/>
                <a:ea typeface="Arial" panose="020B0604020202020204" pitchFamily="34" charset="0"/>
              </a:rPr>
              <a:t>בעזרת ספרייה </a:t>
            </a:r>
            <a:r>
              <a:rPr lang="he-IL" dirty="0">
                <a:solidFill>
                  <a:srgbClr val="000000"/>
                </a:solidFill>
                <a:effectLst/>
                <a:ea typeface="Arial" panose="020B0604020202020204" pitchFamily="34" charset="0"/>
              </a:rPr>
              <a:t> </a:t>
            </a:r>
            <a:r>
              <a:rPr lang="en-US" dirty="0">
                <a:solidFill>
                  <a:srgbClr val="000000"/>
                </a:solidFill>
                <a:effectLst/>
                <a:ea typeface="Arial" panose="020B0604020202020204" pitchFamily="34" charset="0"/>
              </a:rPr>
              <a:t> </a:t>
            </a:r>
            <a:r>
              <a:rPr lang="en-US" b="1" u="sng" dirty="0">
                <a:solidFill>
                  <a:srgbClr val="000000"/>
                </a:solidFill>
                <a:effectLst/>
                <a:latin typeface="Times New Roman" panose="02020603050405020304" pitchFamily="18" charset="0"/>
                <a:ea typeface="Arial" panose="020B0604020202020204" pitchFamily="34" charset="0"/>
              </a:rPr>
              <a:t>HTML Agility </a:t>
            </a:r>
            <a:r>
              <a:rPr lang="he-IL" dirty="0">
                <a:solidFill>
                  <a:srgbClr val="000000"/>
                </a:solidFill>
                <a:effectLst/>
                <a:latin typeface="Times New Roman" panose="02020603050405020304" pitchFamily="18" charset="0"/>
                <a:ea typeface="Arial" panose="020B0604020202020204" pitchFamily="34" charset="0"/>
              </a:rPr>
              <a:t>שתפקידה לזהות תגי </a:t>
            </a:r>
            <a:r>
              <a:rPr lang="en-US" dirty="0">
                <a:solidFill>
                  <a:srgbClr val="000000"/>
                </a:solidFill>
                <a:effectLst/>
                <a:latin typeface="Times New Roman" panose="02020603050405020304" pitchFamily="18" charset="0"/>
                <a:ea typeface="Arial" panose="020B0604020202020204" pitchFamily="34" charset="0"/>
              </a:rPr>
              <a:t>HTML </a:t>
            </a:r>
            <a:r>
              <a:rPr lang="he-IL" dirty="0">
                <a:solidFill>
                  <a:srgbClr val="000000"/>
                </a:solidFill>
                <a:effectLst/>
                <a:latin typeface="Times New Roman" panose="02020603050405020304" pitchFamily="18" charset="0"/>
                <a:ea typeface="Arial" panose="020B0604020202020204" pitchFamily="34" charset="0"/>
              </a:rPr>
              <a:t>  ועבור כל תג מציגה את כל התכונות שלו במחלקה מיועדת</a:t>
            </a:r>
            <a:r>
              <a:rPr lang="he-IL" dirty="0">
                <a:solidFill>
                  <a:srgbClr val="000000"/>
                </a:solidFill>
                <a:effectLst/>
                <a:latin typeface="Times New Roman" panose="02020603050405020304" pitchFamily="18" charset="0"/>
                <a:ea typeface="Times New Roman" panose="02020603050405020304" pitchFamily="18" charset="0"/>
              </a:rPr>
              <a:t> </a:t>
            </a:r>
            <a:br>
              <a:rPr lang="en-US" dirty="0">
                <a:latin typeface="Arial" panose="020B0604020202020204" pitchFamily="34" charset="0"/>
                <a:ea typeface="Arial" panose="020B0604020202020204" pitchFamily="34" charset="0"/>
                <a:cs typeface="Arial" panose="020B0604020202020204" pitchFamily="34" charset="0"/>
              </a:rPr>
            </a:br>
            <a:endParaRPr lang="he-IL" dirty="0"/>
          </a:p>
        </p:txBody>
      </p:sp>
      <p:sp>
        <p:nvSpPr>
          <p:cNvPr id="2" name="מלבן 1">
            <a:extLst>
              <a:ext uri="{FF2B5EF4-FFF2-40B4-BE49-F238E27FC236}">
                <a16:creationId xmlns:a16="http://schemas.microsoft.com/office/drawing/2014/main" id="{5BCB758C-3AF7-448F-A6A0-C279A27C8EE2}"/>
              </a:ext>
            </a:extLst>
          </p:cNvPr>
          <p:cNvSpPr/>
          <p:nvPr/>
        </p:nvSpPr>
        <p:spPr>
          <a:xfrm>
            <a:off x="1986280" y="4826000"/>
            <a:ext cx="375920" cy="213360"/>
          </a:xfrm>
          <a:prstGeom prst="rect">
            <a:avLst/>
          </a:prstGeom>
          <a:noFill/>
          <a:ln>
            <a:solidFill>
              <a:schemeClr val="accent4">
                <a:lumMod val="60000"/>
                <a:lumOff val="4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מלבן: פינות מעוגלות 7">
            <a:extLst>
              <a:ext uri="{FF2B5EF4-FFF2-40B4-BE49-F238E27FC236}">
                <a16:creationId xmlns:a16="http://schemas.microsoft.com/office/drawing/2014/main" id="{4EBAF323-86DA-41A4-B25A-280181267CCB}"/>
              </a:ext>
            </a:extLst>
          </p:cNvPr>
          <p:cNvSpPr/>
          <p:nvPr/>
        </p:nvSpPr>
        <p:spPr>
          <a:xfrm>
            <a:off x="132080" y="182880"/>
            <a:ext cx="11927840" cy="6471920"/>
          </a:xfrm>
          <a:prstGeom prst="roundRect">
            <a:avLst/>
          </a:prstGeom>
          <a:noFill/>
          <a:ln w="19050"/>
          <a:effectLst>
            <a:glow rad="63500">
              <a:schemeClr val="accent3">
                <a:satMod val="175000"/>
                <a:alpha val="40000"/>
              </a:scheme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9" name="תמונה 8">
            <a:extLst>
              <a:ext uri="{FF2B5EF4-FFF2-40B4-BE49-F238E27FC236}">
                <a16:creationId xmlns:a16="http://schemas.microsoft.com/office/drawing/2014/main" id="{84D00C80-EF91-4FED-94C6-9CCA09C10E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5584" y="2699401"/>
            <a:ext cx="4980832" cy="3813794"/>
          </a:xfrm>
          <a:prstGeom prst="rect">
            <a:avLst/>
          </a:prstGeom>
        </p:spPr>
      </p:pic>
    </p:spTree>
    <p:extLst>
      <p:ext uri="{BB962C8B-B14F-4D97-AF65-F5344CB8AC3E}">
        <p14:creationId xmlns:p14="http://schemas.microsoft.com/office/powerpoint/2010/main" val="1602521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C3E77E86-011D-4550-AC8F-00671BED4CD2}"/>
              </a:ext>
            </a:extLst>
          </p:cNvPr>
          <p:cNvSpPr>
            <a:spLocks noGrp="1"/>
          </p:cNvSpPr>
          <p:nvPr>
            <p:ph type="title"/>
          </p:nvPr>
        </p:nvSpPr>
        <p:spPr>
          <a:xfrm>
            <a:off x="635000" y="344805"/>
            <a:ext cx="10515600" cy="1325563"/>
          </a:xfrm>
        </p:spPr>
        <p:txBody>
          <a:bodyPr/>
          <a:lstStyle/>
          <a:p>
            <a:r>
              <a:rPr lang="he-IL" sz="3200" dirty="0">
                <a:ln w="3175">
                  <a:solidFill>
                    <a:schemeClr val="tx1"/>
                  </a:solidFill>
                </a:ln>
                <a:solidFill>
                  <a:schemeClr val="bg2">
                    <a:lumMod val="25000"/>
                  </a:schemeClr>
                </a:solidFill>
                <a:latin typeface="+mn-lt"/>
                <a:ea typeface="+mn-ea"/>
                <a:cs typeface="+mn-cs"/>
              </a:rPr>
              <a:t>טבלה זמנית</a:t>
            </a:r>
          </a:p>
        </p:txBody>
      </p:sp>
      <p:pic>
        <p:nvPicPr>
          <p:cNvPr id="4" name="מציין מיקום תוכן 3">
            <a:extLst>
              <a:ext uri="{FF2B5EF4-FFF2-40B4-BE49-F238E27FC236}">
                <a16:creationId xmlns:a16="http://schemas.microsoft.com/office/drawing/2014/main" id="{CDC0822B-1F9D-4C60-84A8-04ECC024371E}"/>
              </a:ext>
            </a:extLst>
          </p:cNvPr>
          <p:cNvPicPr>
            <a:picLocks noGrp="1"/>
          </p:cNvPicPr>
          <p:nvPr>
            <p:ph idx="1"/>
          </p:nvPr>
        </p:nvPicPr>
        <p:blipFill>
          <a:blip r:embed="rId2"/>
          <a:stretch>
            <a:fillRect/>
          </a:stretch>
        </p:blipFill>
        <p:spPr>
          <a:xfrm>
            <a:off x="243840" y="3429000"/>
            <a:ext cx="2854960" cy="3271520"/>
          </a:xfrm>
          <a:prstGeom prst="rect">
            <a:avLst/>
          </a:prstGeom>
        </p:spPr>
      </p:pic>
      <p:sp>
        <p:nvSpPr>
          <p:cNvPr id="7" name="מציין מיקום תוכן 2">
            <a:extLst>
              <a:ext uri="{FF2B5EF4-FFF2-40B4-BE49-F238E27FC236}">
                <a16:creationId xmlns:a16="http://schemas.microsoft.com/office/drawing/2014/main" id="{B932B8C2-D500-40A5-BE82-DD8700851177}"/>
              </a:ext>
            </a:extLst>
          </p:cNvPr>
          <p:cNvSpPr txBox="1">
            <a:spLocks/>
          </p:cNvSpPr>
          <p:nvPr/>
        </p:nvSpPr>
        <p:spPr>
          <a:xfrm>
            <a:off x="3601720" y="1429385"/>
            <a:ext cx="7604760" cy="2559685"/>
          </a:xfrm>
          <a:prstGeom prst="rect">
            <a:avLst/>
          </a:prstGeom>
        </p:spPr>
        <p:txBody>
          <a:bodyPr vert="horz" lIns="91440" tIns="45720" rIns="91440" bIns="4572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he-IL" dirty="0">
                <a:solidFill>
                  <a:srgbClr val="000000"/>
                </a:solidFill>
                <a:effectLst/>
                <a:latin typeface="Times New Roman" panose="02020603050405020304" pitchFamily="18" charset="0"/>
                <a:ea typeface="Times New Roman" panose="02020603050405020304" pitchFamily="18" charset="0"/>
              </a:rPr>
              <a:t>המערכת שומרת כל דוח בטבלה מקומית</a:t>
            </a:r>
            <a:endParaRPr lang="en-US" dirty="0">
              <a:solidFill>
                <a:srgbClr val="000000"/>
              </a:solidFill>
              <a:effectLst/>
              <a:latin typeface="Times New Roman" panose="02020603050405020304" pitchFamily="18" charset="0"/>
              <a:ea typeface="Times New Roman" panose="02020603050405020304" pitchFamily="18" charset="0"/>
            </a:endParaRPr>
          </a:p>
          <a:p>
            <a:pPr marL="0" indent="0">
              <a:buNone/>
            </a:pPr>
            <a:br>
              <a:rPr lang="en-US" dirty="0">
                <a:latin typeface="Arial" panose="020B0604020202020204" pitchFamily="34" charset="0"/>
                <a:ea typeface="Arial" panose="020B0604020202020204" pitchFamily="34" charset="0"/>
                <a:cs typeface="Arial" panose="020B0604020202020204" pitchFamily="34" charset="0"/>
              </a:rPr>
            </a:br>
            <a:endParaRPr lang="he-IL" dirty="0"/>
          </a:p>
        </p:txBody>
      </p:sp>
      <p:sp>
        <p:nvSpPr>
          <p:cNvPr id="2" name="מלבן 1">
            <a:extLst>
              <a:ext uri="{FF2B5EF4-FFF2-40B4-BE49-F238E27FC236}">
                <a16:creationId xmlns:a16="http://schemas.microsoft.com/office/drawing/2014/main" id="{5BCB758C-3AF7-448F-A6A0-C279A27C8EE2}"/>
              </a:ext>
            </a:extLst>
          </p:cNvPr>
          <p:cNvSpPr/>
          <p:nvPr/>
        </p:nvSpPr>
        <p:spPr>
          <a:xfrm>
            <a:off x="2038350" y="5128260"/>
            <a:ext cx="300990" cy="193040"/>
          </a:xfrm>
          <a:prstGeom prst="rect">
            <a:avLst/>
          </a:prstGeom>
          <a:noFill/>
          <a:ln>
            <a:solidFill>
              <a:schemeClr val="accent4">
                <a:lumMod val="60000"/>
                <a:lumOff val="4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a:extLst>
              <a:ext uri="{FF2B5EF4-FFF2-40B4-BE49-F238E27FC236}">
                <a16:creationId xmlns:a16="http://schemas.microsoft.com/office/drawing/2014/main" id="{6328D58E-FF03-4AC2-9CC6-FDE64561835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123440"/>
            <a:ext cx="5146040" cy="4164012"/>
          </a:xfrm>
          <a:prstGeom prst="rect">
            <a:avLst/>
          </a:prstGeom>
          <a:noFill/>
          <a:ln>
            <a:noFill/>
          </a:ln>
        </p:spPr>
      </p:pic>
      <p:sp>
        <p:nvSpPr>
          <p:cNvPr id="9" name="מלבן: פינות מעוגלות 8">
            <a:extLst>
              <a:ext uri="{FF2B5EF4-FFF2-40B4-BE49-F238E27FC236}">
                <a16:creationId xmlns:a16="http://schemas.microsoft.com/office/drawing/2014/main" id="{482EC28F-10BC-449F-9EC0-377854691815}"/>
              </a:ext>
            </a:extLst>
          </p:cNvPr>
          <p:cNvSpPr/>
          <p:nvPr/>
        </p:nvSpPr>
        <p:spPr>
          <a:xfrm>
            <a:off x="132080" y="182880"/>
            <a:ext cx="11927840" cy="6471920"/>
          </a:xfrm>
          <a:prstGeom prst="roundRect">
            <a:avLst/>
          </a:prstGeom>
          <a:noFill/>
          <a:ln w="19050"/>
          <a:effectLst>
            <a:glow rad="63500">
              <a:schemeClr val="accent3">
                <a:satMod val="175000"/>
                <a:alpha val="40000"/>
              </a:scheme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52337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C3E77E86-011D-4550-AC8F-00671BED4CD2}"/>
              </a:ext>
            </a:extLst>
          </p:cNvPr>
          <p:cNvSpPr>
            <a:spLocks noGrp="1"/>
          </p:cNvSpPr>
          <p:nvPr>
            <p:ph type="title"/>
          </p:nvPr>
        </p:nvSpPr>
        <p:spPr>
          <a:xfrm>
            <a:off x="635000" y="344805"/>
            <a:ext cx="10515600" cy="1325563"/>
          </a:xfrm>
        </p:spPr>
        <p:txBody>
          <a:bodyPr/>
          <a:lstStyle/>
          <a:p>
            <a:r>
              <a:rPr lang="he-IL" sz="3200" dirty="0">
                <a:ln w="3175">
                  <a:solidFill>
                    <a:schemeClr val="tx1"/>
                  </a:solidFill>
                </a:ln>
                <a:solidFill>
                  <a:schemeClr val="bg2">
                    <a:lumMod val="25000"/>
                  </a:schemeClr>
                </a:solidFill>
                <a:latin typeface="+mn-lt"/>
                <a:ea typeface="+mn-ea"/>
                <a:cs typeface="+mn-cs"/>
              </a:rPr>
              <a:t>שמירת הדוח בפורמט </a:t>
            </a:r>
            <a:r>
              <a:rPr lang="en-US" sz="3200" dirty="0">
                <a:ln w="3175">
                  <a:solidFill>
                    <a:schemeClr val="tx1"/>
                  </a:solidFill>
                </a:ln>
                <a:solidFill>
                  <a:schemeClr val="bg2">
                    <a:lumMod val="25000"/>
                  </a:schemeClr>
                </a:solidFill>
                <a:latin typeface="+mn-lt"/>
                <a:ea typeface="+mn-ea"/>
                <a:cs typeface="+mn-cs"/>
              </a:rPr>
              <a:t>CSV</a:t>
            </a:r>
            <a:endParaRPr lang="he-IL" sz="3200" dirty="0">
              <a:ln w="3175">
                <a:solidFill>
                  <a:schemeClr val="tx1"/>
                </a:solidFill>
              </a:ln>
              <a:solidFill>
                <a:schemeClr val="bg2">
                  <a:lumMod val="25000"/>
                </a:schemeClr>
              </a:solidFill>
              <a:latin typeface="+mn-lt"/>
              <a:ea typeface="+mn-ea"/>
              <a:cs typeface="+mn-cs"/>
            </a:endParaRPr>
          </a:p>
        </p:txBody>
      </p:sp>
      <p:pic>
        <p:nvPicPr>
          <p:cNvPr id="4" name="מציין מיקום תוכן 3">
            <a:extLst>
              <a:ext uri="{FF2B5EF4-FFF2-40B4-BE49-F238E27FC236}">
                <a16:creationId xmlns:a16="http://schemas.microsoft.com/office/drawing/2014/main" id="{CDC0822B-1F9D-4C60-84A8-04ECC024371E}"/>
              </a:ext>
            </a:extLst>
          </p:cNvPr>
          <p:cNvPicPr>
            <a:picLocks noGrp="1"/>
          </p:cNvPicPr>
          <p:nvPr>
            <p:ph idx="1"/>
          </p:nvPr>
        </p:nvPicPr>
        <p:blipFill>
          <a:blip r:embed="rId2"/>
          <a:stretch>
            <a:fillRect/>
          </a:stretch>
        </p:blipFill>
        <p:spPr>
          <a:xfrm>
            <a:off x="243840" y="3429000"/>
            <a:ext cx="2854960" cy="3271520"/>
          </a:xfrm>
          <a:prstGeom prst="rect">
            <a:avLst/>
          </a:prstGeom>
        </p:spPr>
      </p:pic>
      <p:sp>
        <p:nvSpPr>
          <p:cNvPr id="7" name="מציין מיקום תוכן 2">
            <a:extLst>
              <a:ext uri="{FF2B5EF4-FFF2-40B4-BE49-F238E27FC236}">
                <a16:creationId xmlns:a16="http://schemas.microsoft.com/office/drawing/2014/main" id="{B932B8C2-D500-40A5-BE82-DD8700851177}"/>
              </a:ext>
            </a:extLst>
          </p:cNvPr>
          <p:cNvSpPr txBox="1">
            <a:spLocks/>
          </p:cNvSpPr>
          <p:nvPr/>
        </p:nvSpPr>
        <p:spPr>
          <a:xfrm>
            <a:off x="3749040" y="1825625"/>
            <a:ext cx="7604760" cy="2559685"/>
          </a:xfrm>
          <a:prstGeom prst="rect">
            <a:avLst/>
          </a:prstGeom>
        </p:spPr>
        <p:txBody>
          <a:bodyPr vert="horz" lIns="91440" tIns="45720" rIns="91440" bIns="4572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he-IL" dirty="0">
                <a:effectLst/>
                <a:ea typeface="Arial" panose="020B0604020202020204" pitchFamily="34" charset="0"/>
              </a:rPr>
              <a:t>עבור כל לוג התקבל קובץ </a:t>
            </a:r>
            <a:r>
              <a:rPr lang="en-US" dirty="0">
                <a:effectLst/>
                <a:latin typeface="David" panose="020E0502060401010101" pitchFamily="34" charset="-79"/>
                <a:ea typeface="Arial" panose="020B0604020202020204" pitchFamily="34" charset="0"/>
              </a:rPr>
              <a:t>CSV </a:t>
            </a:r>
            <a:endParaRPr lang="he-IL" dirty="0">
              <a:effectLst/>
              <a:latin typeface="David" panose="020E0502060401010101" pitchFamily="34" charset="-79"/>
              <a:ea typeface="Arial" panose="020B0604020202020204" pitchFamily="34" charset="0"/>
            </a:endParaRPr>
          </a:p>
          <a:p>
            <a:pPr>
              <a:buFont typeface="Wingdings" panose="05000000000000000000" pitchFamily="2" charset="2"/>
              <a:buChar char="v"/>
            </a:pPr>
            <a:r>
              <a:rPr lang="he-IL" dirty="0">
                <a:effectLst/>
                <a:latin typeface="Arial" panose="020B0604020202020204" pitchFamily="34" charset="0"/>
                <a:ea typeface="Arial" panose="020B0604020202020204" pitchFamily="34" charset="0"/>
              </a:rPr>
              <a:t>עבור כל ריצה נפתחת תיקיה חדשה. שם התיקיה נקבע לפי תאריך ושעון </a:t>
            </a:r>
            <a:r>
              <a:rPr lang="en-US" dirty="0">
                <a:effectLst/>
                <a:latin typeface="David" panose="020E0502060401010101" pitchFamily="34" charset="-79"/>
                <a:ea typeface="Arial" panose="020B0604020202020204" pitchFamily="34" charset="0"/>
              </a:rPr>
              <a:t>UTC0</a:t>
            </a:r>
            <a:r>
              <a:rPr lang="he-IL" dirty="0">
                <a:effectLst/>
                <a:latin typeface="Arial" panose="020B0604020202020204" pitchFamily="34" charset="0"/>
                <a:ea typeface="Arial" panose="020B0604020202020204" pitchFamily="34" charset="0"/>
              </a:rPr>
              <a:t>.</a:t>
            </a:r>
            <a:endParaRPr lang="en-US" dirty="0">
              <a:effectLst/>
              <a:latin typeface="Arial" panose="020B0604020202020204" pitchFamily="34" charset="0"/>
              <a:ea typeface="Arial" panose="020B0604020202020204" pitchFamily="34" charset="0"/>
            </a:endParaRPr>
          </a:p>
          <a:p>
            <a:pPr marL="0" indent="0">
              <a:buNone/>
            </a:pPr>
            <a:br>
              <a:rPr lang="en-US" dirty="0">
                <a:latin typeface="Arial" panose="020B0604020202020204" pitchFamily="34" charset="0"/>
                <a:ea typeface="Arial" panose="020B0604020202020204" pitchFamily="34" charset="0"/>
                <a:cs typeface="Arial" panose="020B0604020202020204" pitchFamily="34" charset="0"/>
              </a:rPr>
            </a:br>
            <a:endParaRPr lang="he-IL" dirty="0"/>
          </a:p>
        </p:txBody>
      </p:sp>
      <p:sp>
        <p:nvSpPr>
          <p:cNvPr id="2" name="מלבן 1">
            <a:extLst>
              <a:ext uri="{FF2B5EF4-FFF2-40B4-BE49-F238E27FC236}">
                <a16:creationId xmlns:a16="http://schemas.microsoft.com/office/drawing/2014/main" id="{5BCB758C-3AF7-448F-A6A0-C279A27C8EE2}"/>
              </a:ext>
            </a:extLst>
          </p:cNvPr>
          <p:cNvSpPr/>
          <p:nvPr/>
        </p:nvSpPr>
        <p:spPr>
          <a:xfrm>
            <a:off x="2038350" y="5433060"/>
            <a:ext cx="300990" cy="251460"/>
          </a:xfrm>
          <a:prstGeom prst="rect">
            <a:avLst/>
          </a:prstGeom>
          <a:noFill/>
          <a:ln>
            <a:solidFill>
              <a:schemeClr val="accent4">
                <a:lumMod val="60000"/>
                <a:lumOff val="4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9" name="תמונה 8">
            <a:extLst>
              <a:ext uri="{FF2B5EF4-FFF2-40B4-BE49-F238E27FC236}">
                <a16:creationId xmlns:a16="http://schemas.microsoft.com/office/drawing/2014/main" id="{6A3424EC-DEB9-4091-A509-9FCA96350BB0}"/>
              </a:ext>
            </a:extLst>
          </p:cNvPr>
          <p:cNvPicPr/>
          <p:nvPr/>
        </p:nvPicPr>
        <p:blipFill>
          <a:blip r:embed="rId3"/>
          <a:stretch>
            <a:fillRect/>
          </a:stretch>
        </p:blipFill>
        <p:spPr>
          <a:xfrm>
            <a:off x="5229166" y="3504565"/>
            <a:ext cx="5731510" cy="2054225"/>
          </a:xfrm>
          <a:prstGeom prst="rect">
            <a:avLst/>
          </a:prstGeom>
        </p:spPr>
      </p:pic>
      <p:sp>
        <p:nvSpPr>
          <p:cNvPr id="10" name="מלבן: פינות מעוגלות 9">
            <a:extLst>
              <a:ext uri="{FF2B5EF4-FFF2-40B4-BE49-F238E27FC236}">
                <a16:creationId xmlns:a16="http://schemas.microsoft.com/office/drawing/2014/main" id="{4EB1F0FC-7E10-4AF8-8A16-43F72C01ADB9}"/>
              </a:ext>
            </a:extLst>
          </p:cNvPr>
          <p:cNvSpPr/>
          <p:nvPr/>
        </p:nvSpPr>
        <p:spPr>
          <a:xfrm>
            <a:off x="132080" y="182880"/>
            <a:ext cx="11927840" cy="6471920"/>
          </a:xfrm>
          <a:prstGeom prst="roundRect">
            <a:avLst/>
          </a:prstGeom>
          <a:noFill/>
          <a:ln w="19050"/>
          <a:effectLst>
            <a:glow rad="63500">
              <a:schemeClr val="accent3">
                <a:satMod val="175000"/>
                <a:alpha val="40000"/>
              </a:scheme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41402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C3E77E86-011D-4550-AC8F-00671BED4CD2}"/>
              </a:ext>
            </a:extLst>
          </p:cNvPr>
          <p:cNvSpPr>
            <a:spLocks noGrp="1"/>
          </p:cNvSpPr>
          <p:nvPr>
            <p:ph type="title"/>
          </p:nvPr>
        </p:nvSpPr>
        <p:spPr>
          <a:xfrm>
            <a:off x="635000" y="344805"/>
            <a:ext cx="10515600" cy="1325563"/>
          </a:xfrm>
        </p:spPr>
        <p:txBody>
          <a:bodyPr/>
          <a:lstStyle/>
          <a:p>
            <a:r>
              <a:rPr lang="he-IL" sz="3200" dirty="0">
                <a:ln w="3175">
                  <a:solidFill>
                    <a:schemeClr val="tx1"/>
                  </a:solidFill>
                </a:ln>
                <a:solidFill>
                  <a:schemeClr val="bg2">
                    <a:lumMod val="25000"/>
                  </a:schemeClr>
                </a:solidFill>
                <a:latin typeface="+mn-lt"/>
                <a:ea typeface="+mn-ea"/>
                <a:cs typeface="+mn-cs"/>
              </a:rPr>
              <a:t>שמירת הדוח בפורמט </a:t>
            </a:r>
            <a:r>
              <a:rPr lang="en-US" sz="3200" dirty="0">
                <a:ln w="3175">
                  <a:solidFill>
                    <a:schemeClr val="tx1"/>
                  </a:solidFill>
                </a:ln>
                <a:solidFill>
                  <a:schemeClr val="bg2">
                    <a:lumMod val="25000"/>
                  </a:schemeClr>
                </a:solidFill>
                <a:latin typeface="+mn-lt"/>
                <a:ea typeface="+mn-ea"/>
                <a:cs typeface="+mn-cs"/>
              </a:rPr>
              <a:t>CSV</a:t>
            </a:r>
            <a:endParaRPr lang="he-IL" sz="3200" dirty="0">
              <a:ln w="3175">
                <a:solidFill>
                  <a:schemeClr val="tx1"/>
                </a:solidFill>
              </a:ln>
              <a:solidFill>
                <a:schemeClr val="bg2">
                  <a:lumMod val="25000"/>
                </a:schemeClr>
              </a:solidFill>
              <a:latin typeface="+mn-lt"/>
              <a:ea typeface="+mn-ea"/>
              <a:cs typeface="+mn-cs"/>
            </a:endParaRPr>
          </a:p>
        </p:txBody>
      </p:sp>
      <p:sp>
        <p:nvSpPr>
          <p:cNvPr id="7" name="מציין מיקום תוכן 2">
            <a:extLst>
              <a:ext uri="{FF2B5EF4-FFF2-40B4-BE49-F238E27FC236}">
                <a16:creationId xmlns:a16="http://schemas.microsoft.com/office/drawing/2014/main" id="{B932B8C2-D500-40A5-BE82-DD8700851177}"/>
              </a:ext>
            </a:extLst>
          </p:cNvPr>
          <p:cNvSpPr txBox="1">
            <a:spLocks/>
          </p:cNvSpPr>
          <p:nvPr/>
        </p:nvSpPr>
        <p:spPr>
          <a:xfrm>
            <a:off x="3749040" y="1825625"/>
            <a:ext cx="7604760" cy="2559685"/>
          </a:xfrm>
          <a:prstGeom prst="rect">
            <a:avLst/>
          </a:prstGeom>
        </p:spPr>
        <p:txBody>
          <a:bodyPr vert="horz" lIns="91440" tIns="45720" rIns="91440" bIns="4572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he-IL" sz="2000" dirty="0">
                <a:effectLst/>
                <a:ea typeface="Arial" panose="020B0604020202020204" pitchFamily="34" charset="0"/>
              </a:rPr>
              <a:t>במערכת יש שני סוגי של תצורת הלוגים:</a:t>
            </a:r>
          </a:p>
          <a:p>
            <a:pPr marL="0" indent="0">
              <a:buNone/>
            </a:pPr>
            <a:r>
              <a:rPr lang="he-IL" sz="2000" dirty="0">
                <a:effectLst/>
                <a:ea typeface="Arial" panose="020B0604020202020204" pitchFamily="34" charset="0"/>
              </a:rPr>
              <a:t> </a:t>
            </a:r>
            <a:r>
              <a:rPr lang="en-US" sz="2000" dirty="0">
                <a:effectLst/>
                <a:latin typeface="David" panose="020E0502060401010101" pitchFamily="34" charset="-79"/>
                <a:ea typeface="Arial" panose="020B0604020202020204" pitchFamily="34" charset="0"/>
              </a:rPr>
              <a:t>)Sample_Log_01 </a:t>
            </a:r>
            <a:r>
              <a:rPr lang="he-IL" sz="2000" dirty="0">
                <a:effectLst/>
                <a:latin typeface="David" panose="020E0502060401010101" pitchFamily="34" charset="-79"/>
                <a:ea typeface="Arial" panose="020B0604020202020204" pitchFamily="34" charset="0"/>
              </a:rPr>
              <a:t>היכול </a:t>
            </a:r>
            <a:r>
              <a:rPr lang="he-IL" sz="2000" dirty="0" err="1">
                <a:effectLst/>
                <a:latin typeface="David" panose="020E0502060401010101" pitchFamily="34" charset="-79"/>
                <a:ea typeface="Arial" panose="020B0604020202020204" pitchFamily="34" charset="0"/>
              </a:rPr>
              <a:t>להקרא</a:t>
            </a:r>
            <a:r>
              <a:rPr lang="he-IL" sz="2000" dirty="0">
                <a:effectLst/>
                <a:latin typeface="David" panose="020E0502060401010101" pitchFamily="34" charset="-79"/>
                <a:ea typeface="Arial" panose="020B0604020202020204" pitchFamily="34" charset="0"/>
              </a:rPr>
              <a:t> גם </a:t>
            </a:r>
            <a:r>
              <a:rPr lang="en-US" sz="2000" dirty="0" err="1">
                <a:effectLst/>
                <a:latin typeface="David" panose="020E0502060401010101" pitchFamily="34" charset="-79"/>
                <a:ea typeface="Arial" panose="020B0604020202020204" pitchFamily="34" charset="0"/>
              </a:rPr>
              <a:t>Sample_Log</a:t>
            </a:r>
            <a:r>
              <a:rPr lang="he-IL" sz="2000" dirty="0">
                <a:effectLst/>
                <a:latin typeface="David" panose="020E0502060401010101" pitchFamily="34" charset="-79"/>
                <a:ea typeface="Arial" panose="020B0604020202020204" pitchFamily="34" charset="0"/>
              </a:rPr>
              <a:t>) </a:t>
            </a:r>
          </a:p>
          <a:p>
            <a:pPr marL="0" indent="0">
              <a:buNone/>
            </a:pPr>
            <a:r>
              <a:rPr lang="en-US" sz="2000" dirty="0">
                <a:effectLst/>
                <a:latin typeface="David" panose="020E0502060401010101" pitchFamily="34" charset="-79"/>
                <a:ea typeface="Arial" panose="020B0604020202020204" pitchFamily="34" charset="0"/>
              </a:rPr>
              <a:t>Sample_Log_02  </a:t>
            </a:r>
            <a:endParaRPr lang="he-IL" sz="2000" dirty="0">
              <a:effectLst/>
              <a:latin typeface="David" panose="020E0502060401010101" pitchFamily="34" charset="-79"/>
              <a:ea typeface="Arial" panose="020B0604020202020204" pitchFamily="34" charset="0"/>
            </a:endParaRPr>
          </a:p>
          <a:p>
            <a:pPr marL="0" indent="0">
              <a:buNone/>
            </a:pPr>
            <a:endParaRPr lang="en-US" sz="1800" dirty="0">
              <a:effectLst/>
              <a:latin typeface="Arial" panose="020B0604020202020204" pitchFamily="34" charset="0"/>
              <a:ea typeface="Arial" panose="020B0604020202020204" pitchFamily="34" charset="0"/>
              <a:cs typeface="Arial" panose="020B0604020202020204" pitchFamily="34" charset="0"/>
            </a:endParaRPr>
          </a:p>
          <a:p>
            <a:pPr marL="0" indent="0">
              <a:buNone/>
            </a:pPr>
            <a:br>
              <a:rPr lang="en-US" dirty="0">
                <a:latin typeface="Arial" panose="020B0604020202020204" pitchFamily="34" charset="0"/>
                <a:ea typeface="Arial" panose="020B0604020202020204" pitchFamily="34" charset="0"/>
                <a:cs typeface="Arial" panose="020B0604020202020204" pitchFamily="34" charset="0"/>
              </a:rPr>
            </a:br>
            <a:endParaRPr lang="he-IL" dirty="0"/>
          </a:p>
        </p:txBody>
      </p:sp>
      <p:pic>
        <p:nvPicPr>
          <p:cNvPr id="11" name="תמונה 10">
            <a:extLst>
              <a:ext uri="{FF2B5EF4-FFF2-40B4-BE49-F238E27FC236}">
                <a16:creationId xmlns:a16="http://schemas.microsoft.com/office/drawing/2014/main" id="{008B702D-0B9D-4E69-829F-84E7BE332C01}"/>
              </a:ext>
            </a:extLst>
          </p:cNvPr>
          <p:cNvPicPr>
            <a:picLocks noChangeAspect="1"/>
          </p:cNvPicPr>
          <p:nvPr/>
        </p:nvPicPr>
        <p:blipFill>
          <a:blip r:embed="rId2"/>
          <a:stretch>
            <a:fillRect/>
          </a:stretch>
        </p:blipFill>
        <p:spPr>
          <a:xfrm>
            <a:off x="3985142" y="2955179"/>
            <a:ext cx="7165458" cy="3558016"/>
          </a:xfrm>
          <a:prstGeom prst="rect">
            <a:avLst/>
          </a:prstGeom>
        </p:spPr>
      </p:pic>
      <p:cxnSp>
        <p:nvCxnSpPr>
          <p:cNvPr id="13" name="מחבר חץ ישר 12">
            <a:extLst>
              <a:ext uri="{FF2B5EF4-FFF2-40B4-BE49-F238E27FC236}">
                <a16:creationId xmlns:a16="http://schemas.microsoft.com/office/drawing/2014/main" id="{93C1592C-7344-41A2-A91C-FFE91E024D66}"/>
              </a:ext>
            </a:extLst>
          </p:cNvPr>
          <p:cNvCxnSpPr/>
          <p:nvPr/>
        </p:nvCxnSpPr>
        <p:spPr>
          <a:xfrm>
            <a:off x="4327451" y="2456121"/>
            <a:ext cx="1339702" cy="1073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תיבת טקסט 13">
            <a:extLst>
              <a:ext uri="{FF2B5EF4-FFF2-40B4-BE49-F238E27FC236}">
                <a16:creationId xmlns:a16="http://schemas.microsoft.com/office/drawing/2014/main" id="{3D44D49D-27DA-4F57-8E41-B689DE25D3EF}"/>
              </a:ext>
            </a:extLst>
          </p:cNvPr>
          <p:cNvSpPr txBox="1"/>
          <p:nvPr/>
        </p:nvSpPr>
        <p:spPr>
          <a:xfrm>
            <a:off x="3149246" y="2086789"/>
            <a:ext cx="1778000" cy="369332"/>
          </a:xfrm>
          <a:prstGeom prst="rect">
            <a:avLst/>
          </a:prstGeom>
          <a:noFill/>
          <a:ln w="6350">
            <a:solidFill>
              <a:srgbClr val="7030A0"/>
            </a:solidFill>
          </a:ln>
          <a:effectLst>
            <a:outerShdw blurRad="50800" dist="38100" dir="2700000" algn="tl" rotWithShape="0">
              <a:prstClr val="black">
                <a:alpha val="40000"/>
              </a:prstClr>
            </a:outerShdw>
          </a:effectLst>
        </p:spPr>
        <p:txBody>
          <a:bodyPr wrap="square" rtlCol="1">
            <a:spAutoFit/>
          </a:bodyPr>
          <a:lstStyle/>
          <a:p>
            <a:r>
              <a:rPr lang="he-IL" dirty="0"/>
              <a:t>מספר מכונה</a:t>
            </a:r>
          </a:p>
        </p:txBody>
      </p:sp>
      <p:cxnSp>
        <p:nvCxnSpPr>
          <p:cNvPr id="16" name="מחבר חץ ישר 15">
            <a:extLst>
              <a:ext uri="{FF2B5EF4-FFF2-40B4-BE49-F238E27FC236}">
                <a16:creationId xmlns:a16="http://schemas.microsoft.com/office/drawing/2014/main" id="{EF1C20E0-6D18-44A8-9ECE-5983755A269B}"/>
              </a:ext>
            </a:extLst>
          </p:cNvPr>
          <p:cNvCxnSpPr/>
          <p:nvPr/>
        </p:nvCxnSpPr>
        <p:spPr>
          <a:xfrm>
            <a:off x="3327991" y="5082363"/>
            <a:ext cx="24348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תיבת טקסט 16">
            <a:extLst>
              <a:ext uri="{FF2B5EF4-FFF2-40B4-BE49-F238E27FC236}">
                <a16:creationId xmlns:a16="http://schemas.microsoft.com/office/drawing/2014/main" id="{CF8C51EC-C632-41B7-AA95-7DFF7F7AE242}"/>
              </a:ext>
            </a:extLst>
          </p:cNvPr>
          <p:cNvSpPr txBox="1"/>
          <p:nvPr/>
        </p:nvSpPr>
        <p:spPr>
          <a:xfrm>
            <a:off x="1549991" y="4897697"/>
            <a:ext cx="1778000" cy="923330"/>
          </a:xfrm>
          <a:prstGeom prst="rect">
            <a:avLst/>
          </a:prstGeom>
          <a:noFill/>
          <a:ln w="6350">
            <a:solidFill>
              <a:srgbClr val="7030A0"/>
            </a:solidFill>
          </a:ln>
          <a:effectLst>
            <a:outerShdw blurRad="50800" dist="38100" dir="2700000" algn="tl" rotWithShape="0">
              <a:prstClr val="black">
                <a:alpha val="40000"/>
              </a:prstClr>
            </a:outerShdw>
          </a:effectLst>
        </p:spPr>
        <p:txBody>
          <a:bodyPr wrap="square" rtlCol="1">
            <a:spAutoFit/>
          </a:bodyPr>
          <a:lstStyle/>
          <a:p>
            <a:r>
              <a:rPr lang="he-IL" dirty="0"/>
              <a:t>עבור כל מכונה התקבלו מספר הלוגים</a:t>
            </a:r>
          </a:p>
        </p:txBody>
      </p:sp>
      <p:sp>
        <p:nvSpPr>
          <p:cNvPr id="18" name="מלבן: פינות מעוגלות 17">
            <a:extLst>
              <a:ext uri="{FF2B5EF4-FFF2-40B4-BE49-F238E27FC236}">
                <a16:creationId xmlns:a16="http://schemas.microsoft.com/office/drawing/2014/main" id="{54E3E9C1-C6E0-4301-8674-D1C9BC262E57}"/>
              </a:ext>
            </a:extLst>
          </p:cNvPr>
          <p:cNvSpPr/>
          <p:nvPr/>
        </p:nvSpPr>
        <p:spPr>
          <a:xfrm>
            <a:off x="132080" y="182880"/>
            <a:ext cx="11927840" cy="6471920"/>
          </a:xfrm>
          <a:prstGeom prst="roundRect">
            <a:avLst/>
          </a:prstGeom>
          <a:noFill/>
          <a:ln w="19050"/>
          <a:effectLst>
            <a:glow rad="63500">
              <a:schemeClr val="accent3">
                <a:satMod val="175000"/>
                <a:alpha val="40000"/>
              </a:scheme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416548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C3E77E86-011D-4550-AC8F-00671BED4CD2}"/>
              </a:ext>
            </a:extLst>
          </p:cNvPr>
          <p:cNvSpPr>
            <a:spLocks noGrp="1"/>
          </p:cNvSpPr>
          <p:nvPr>
            <p:ph type="title"/>
          </p:nvPr>
        </p:nvSpPr>
        <p:spPr>
          <a:xfrm>
            <a:off x="635000" y="344805"/>
            <a:ext cx="10515600" cy="1325563"/>
          </a:xfrm>
        </p:spPr>
        <p:txBody>
          <a:bodyPr/>
          <a:lstStyle/>
          <a:p>
            <a:r>
              <a:rPr lang="he-IL" sz="3200" dirty="0">
                <a:ln w="3175">
                  <a:solidFill>
                    <a:schemeClr val="tx1"/>
                  </a:solidFill>
                </a:ln>
                <a:solidFill>
                  <a:schemeClr val="bg2">
                    <a:lumMod val="25000"/>
                  </a:schemeClr>
                </a:solidFill>
                <a:latin typeface="+mn-lt"/>
                <a:ea typeface="+mn-ea"/>
                <a:cs typeface="+mn-cs"/>
              </a:rPr>
              <a:t>הצגת המידע</a:t>
            </a:r>
          </a:p>
        </p:txBody>
      </p:sp>
      <p:pic>
        <p:nvPicPr>
          <p:cNvPr id="4" name="מציין מיקום תוכן 3">
            <a:extLst>
              <a:ext uri="{FF2B5EF4-FFF2-40B4-BE49-F238E27FC236}">
                <a16:creationId xmlns:a16="http://schemas.microsoft.com/office/drawing/2014/main" id="{CDC0822B-1F9D-4C60-84A8-04ECC024371E}"/>
              </a:ext>
            </a:extLst>
          </p:cNvPr>
          <p:cNvPicPr>
            <a:picLocks noGrp="1"/>
          </p:cNvPicPr>
          <p:nvPr>
            <p:ph idx="1"/>
          </p:nvPr>
        </p:nvPicPr>
        <p:blipFill>
          <a:blip r:embed="rId2"/>
          <a:stretch>
            <a:fillRect/>
          </a:stretch>
        </p:blipFill>
        <p:spPr>
          <a:xfrm>
            <a:off x="243840" y="3429000"/>
            <a:ext cx="2854960" cy="3271520"/>
          </a:xfrm>
          <a:prstGeom prst="rect">
            <a:avLst/>
          </a:prstGeom>
        </p:spPr>
      </p:pic>
      <p:sp>
        <p:nvSpPr>
          <p:cNvPr id="7" name="מציין מיקום תוכן 2">
            <a:extLst>
              <a:ext uri="{FF2B5EF4-FFF2-40B4-BE49-F238E27FC236}">
                <a16:creationId xmlns:a16="http://schemas.microsoft.com/office/drawing/2014/main" id="{B932B8C2-D500-40A5-BE82-DD8700851177}"/>
              </a:ext>
            </a:extLst>
          </p:cNvPr>
          <p:cNvSpPr txBox="1">
            <a:spLocks/>
          </p:cNvSpPr>
          <p:nvPr/>
        </p:nvSpPr>
        <p:spPr>
          <a:xfrm>
            <a:off x="3749040" y="1825625"/>
            <a:ext cx="7604760" cy="2559685"/>
          </a:xfrm>
          <a:prstGeom prst="rect">
            <a:avLst/>
          </a:prstGeom>
        </p:spPr>
        <p:txBody>
          <a:bodyPr vert="horz" lIns="91440" tIns="45720" rIns="91440" bIns="4572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he-IL" dirty="0">
                <a:solidFill>
                  <a:srgbClr val="000000"/>
                </a:solidFill>
                <a:effectLst/>
                <a:latin typeface="Times New Roman" panose="02020603050405020304" pitchFamily="18" charset="0"/>
                <a:ea typeface="Times New Roman" panose="02020603050405020304" pitchFamily="18" charset="0"/>
              </a:rPr>
              <a:t>מערכת התצוגה בוצעה ע"י שימוש ב </a:t>
            </a:r>
            <a:r>
              <a:rPr lang="en-US" dirty="0">
                <a:solidFill>
                  <a:srgbClr val="000000"/>
                </a:solidFill>
                <a:effectLst/>
                <a:latin typeface="Times New Roman" panose="02020603050405020304" pitchFamily="18" charset="0"/>
                <a:ea typeface="Times New Roman" panose="02020603050405020304" pitchFamily="18" charset="0"/>
              </a:rPr>
              <a:t>ELK</a:t>
            </a:r>
            <a:r>
              <a:rPr lang="he-IL" dirty="0">
                <a:solidFill>
                  <a:srgbClr val="000000"/>
                </a:solidFill>
                <a:effectLst/>
                <a:latin typeface="Times New Roman" panose="02020603050405020304" pitchFamily="18" charset="0"/>
                <a:ea typeface="Times New Roman" panose="02020603050405020304" pitchFamily="18" charset="0"/>
              </a:rPr>
              <a:t>-</a:t>
            </a:r>
            <a:r>
              <a:rPr lang="en-US" dirty="0">
                <a:solidFill>
                  <a:srgbClr val="000000"/>
                </a:solidFill>
                <a:effectLst/>
                <a:latin typeface="Times New Roman" panose="02020603050405020304" pitchFamily="18" charset="0"/>
                <a:ea typeface="Times New Roman" panose="02020603050405020304" pitchFamily="18" charset="0"/>
              </a:rPr>
              <a:t>.Elastic search and Kibana </a:t>
            </a:r>
            <a:br>
              <a:rPr lang="en-US" sz="4000" dirty="0">
                <a:latin typeface="Arial" panose="020B0604020202020204" pitchFamily="34" charset="0"/>
                <a:ea typeface="Arial" panose="020B0604020202020204" pitchFamily="34" charset="0"/>
              </a:rPr>
            </a:br>
            <a:r>
              <a:rPr lang="he-IL" dirty="0">
                <a:solidFill>
                  <a:srgbClr val="000000"/>
                </a:solidFill>
                <a:effectLst/>
                <a:latin typeface="Times New Roman" panose="02020603050405020304" pitchFamily="18" charset="0"/>
                <a:ea typeface="Times New Roman" panose="02020603050405020304" pitchFamily="18" charset="0"/>
              </a:rPr>
              <a:t>המערכת מסדרת ומאפיינת את המידע כך שיהיה קל יותר לחפש, לבדוק ולאתר לוגים מתוך מערכת מסוימת. המערכת עוזרת לנתח, לאגד ולאסוף נתונים ממערכות שונות. </a:t>
            </a:r>
            <a:endParaRPr lang="he-IL" sz="4000" dirty="0"/>
          </a:p>
        </p:txBody>
      </p:sp>
      <p:sp>
        <p:nvSpPr>
          <p:cNvPr id="2" name="מלבן 1">
            <a:extLst>
              <a:ext uri="{FF2B5EF4-FFF2-40B4-BE49-F238E27FC236}">
                <a16:creationId xmlns:a16="http://schemas.microsoft.com/office/drawing/2014/main" id="{5BCB758C-3AF7-448F-A6A0-C279A27C8EE2}"/>
              </a:ext>
            </a:extLst>
          </p:cNvPr>
          <p:cNvSpPr/>
          <p:nvPr/>
        </p:nvSpPr>
        <p:spPr>
          <a:xfrm>
            <a:off x="2046099" y="6198869"/>
            <a:ext cx="300990" cy="223111"/>
          </a:xfrm>
          <a:prstGeom prst="rect">
            <a:avLst/>
          </a:prstGeom>
          <a:noFill/>
          <a:ln>
            <a:solidFill>
              <a:schemeClr val="accent4">
                <a:lumMod val="60000"/>
                <a:lumOff val="4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מלבן: פינות מעוגלות 11">
            <a:extLst>
              <a:ext uri="{FF2B5EF4-FFF2-40B4-BE49-F238E27FC236}">
                <a16:creationId xmlns:a16="http://schemas.microsoft.com/office/drawing/2014/main" id="{639B889C-EE75-4C36-81FC-B4E26FD706C5}"/>
              </a:ext>
            </a:extLst>
          </p:cNvPr>
          <p:cNvSpPr/>
          <p:nvPr/>
        </p:nvSpPr>
        <p:spPr>
          <a:xfrm>
            <a:off x="132080" y="182880"/>
            <a:ext cx="11927840" cy="6471920"/>
          </a:xfrm>
          <a:prstGeom prst="roundRect">
            <a:avLst/>
          </a:prstGeom>
          <a:noFill/>
          <a:ln w="19050"/>
          <a:effectLst>
            <a:glow rad="63500">
              <a:schemeClr val="accent3">
                <a:satMod val="175000"/>
                <a:alpha val="40000"/>
              </a:scheme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3" name="תמונה 12">
            <a:extLst>
              <a:ext uri="{FF2B5EF4-FFF2-40B4-BE49-F238E27FC236}">
                <a16:creationId xmlns:a16="http://schemas.microsoft.com/office/drawing/2014/main" id="{CD4E05CF-92E1-400C-B8B5-7778245808D4}"/>
              </a:ext>
            </a:extLst>
          </p:cNvPr>
          <p:cNvPicPr>
            <a:picLocks noChangeAspect="1"/>
          </p:cNvPicPr>
          <p:nvPr/>
        </p:nvPicPr>
        <p:blipFill>
          <a:blip r:embed="rId3"/>
          <a:stretch>
            <a:fillRect/>
          </a:stretch>
        </p:blipFill>
        <p:spPr>
          <a:xfrm>
            <a:off x="6123939" y="4359909"/>
            <a:ext cx="2854961" cy="1409701"/>
          </a:xfrm>
          <a:prstGeom prst="rect">
            <a:avLst/>
          </a:prstGeom>
        </p:spPr>
      </p:pic>
    </p:spTree>
    <p:extLst>
      <p:ext uri="{BB962C8B-B14F-4D97-AF65-F5344CB8AC3E}">
        <p14:creationId xmlns:p14="http://schemas.microsoft.com/office/powerpoint/2010/main" val="3673819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C3E77E86-011D-4550-AC8F-00671BED4CD2}"/>
              </a:ext>
            </a:extLst>
          </p:cNvPr>
          <p:cNvSpPr>
            <a:spLocks noGrp="1"/>
          </p:cNvSpPr>
          <p:nvPr>
            <p:ph type="title"/>
          </p:nvPr>
        </p:nvSpPr>
        <p:spPr>
          <a:xfrm>
            <a:off x="635000" y="344805"/>
            <a:ext cx="10515600" cy="1325563"/>
          </a:xfrm>
        </p:spPr>
        <p:txBody>
          <a:bodyPr>
            <a:normAutofit/>
          </a:bodyPr>
          <a:lstStyle/>
          <a:p>
            <a:r>
              <a:rPr lang="he-IL" sz="3200" dirty="0">
                <a:ln w="3175">
                  <a:solidFill>
                    <a:schemeClr val="tx1"/>
                  </a:solidFill>
                </a:ln>
                <a:solidFill>
                  <a:schemeClr val="bg2">
                    <a:lumMod val="25000"/>
                  </a:schemeClr>
                </a:solidFill>
                <a:latin typeface="+mn-lt"/>
                <a:ea typeface="+mn-ea"/>
                <a:cs typeface="+mn-cs"/>
              </a:rPr>
              <a:t>הצגת המידע</a:t>
            </a:r>
          </a:p>
        </p:txBody>
      </p:sp>
      <p:sp>
        <p:nvSpPr>
          <p:cNvPr id="7" name="מציין מיקום תוכן 2">
            <a:extLst>
              <a:ext uri="{FF2B5EF4-FFF2-40B4-BE49-F238E27FC236}">
                <a16:creationId xmlns:a16="http://schemas.microsoft.com/office/drawing/2014/main" id="{B932B8C2-D500-40A5-BE82-DD8700851177}"/>
              </a:ext>
            </a:extLst>
          </p:cNvPr>
          <p:cNvSpPr txBox="1">
            <a:spLocks/>
          </p:cNvSpPr>
          <p:nvPr/>
        </p:nvSpPr>
        <p:spPr>
          <a:xfrm>
            <a:off x="2560320" y="1602898"/>
            <a:ext cx="8722360" cy="2559685"/>
          </a:xfrm>
          <a:prstGeom prst="rect">
            <a:avLst/>
          </a:prstGeom>
        </p:spPr>
        <p:txBody>
          <a:bodyPr vert="horz" lIns="91440" tIns="45720" rIns="91440" bIns="4572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he-IL" dirty="0">
                <a:effectLst/>
                <a:ea typeface="Arial" panose="020B0604020202020204" pitchFamily="34" charset="0"/>
              </a:rPr>
              <a:t>עבור שני סוגי הלוגים התקבלו שתי תצוגות שונות ב</a:t>
            </a:r>
            <a:r>
              <a:rPr lang="en-US" dirty="0">
                <a:effectLst/>
                <a:latin typeface="David" panose="020E0502060401010101" pitchFamily="34" charset="-79"/>
                <a:ea typeface="Arial" panose="020B0604020202020204" pitchFamily="34" charset="0"/>
              </a:rPr>
              <a:t>ELK</a:t>
            </a:r>
            <a:r>
              <a:rPr lang="he-IL" dirty="0">
                <a:effectLst/>
                <a:latin typeface="David" panose="020E0502060401010101" pitchFamily="34" charset="-79"/>
                <a:ea typeface="Arial" panose="020B0604020202020204" pitchFamily="34" charset="0"/>
              </a:rPr>
              <a:t>:</a:t>
            </a:r>
          </a:p>
          <a:p>
            <a:pPr marL="0" indent="0">
              <a:buNone/>
            </a:pPr>
            <a:br>
              <a:rPr lang="en-US" dirty="0">
                <a:latin typeface="Arial" panose="020B0604020202020204" pitchFamily="34" charset="0"/>
                <a:ea typeface="Arial" panose="020B0604020202020204" pitchFamily="34" charset="0"/>
                <a:cs typeface="Arial" panose="020B0604020202020204" pitchFamily="34" charset="0"/>
              </a:rPr>
            </a:br>
            <a:endParaRPr lang="he-IL" dirty="0"/>
          </a:p>
        </p:txBody>
      </p:sp>
      <p:grpSp>
        <p:nvGrpSpPr>
          <p:cNvPr id="8" name="Group 13">
            <a:extLst>
              <a:ext uri="{FF2B5EF4-FFF2-40B4-BE49-F238E27FC236}">
                <a16:creationId xmlns:a16="http://schemas.microsoft.com/office/drawing/2014/main" id="{8F60E0E0-DFF2-487B-BADE-13BE6EA50A6A}"/>
              </a:ext>
            </a:extLst>
          </p:cNvPr>
          <p:cNvGrpSpPr/>
          <p:nvPr/>
        </p:nvGrpSpPr>
        <p:grpSpPr>
          <a:xfrm>
            <a:off x="4653280" y="2429827"/>
            <a:ext cx="6497320" cy="3910013"/>
            <a:chOff x="-20320" y="0"/>
            <a:chExt cx="5294630" cy="2735580"/>
          </a:xfrm>
        </p:grpSpPr>
        <p:pic>
          <p:nvPicPr>
            <p:cNvPr id="10" name="תמונה 9" descr="Graphical user interface, application&#10;&#10;Description automatically generated">
              <a:extLst>
                <a:ext uri="{FF2B5EF4-FFF2-40B4-BE49-F238E27FC236}">
                  <a16:creationId xmlns:a16="http://schemas.microsoft.com/office/drawing/2014/main" id="{D0B44B4E-CD07-4F67-B108-2CF4E973FE1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5274310" cy="2513330"/>
            </a:xfrm>
            <a:prstGeom prst="rect">
              <a:avLst/>
            </a:prstGeom>
            <a:noFill/>
            <a:ln>
              <a:noFill/>
            </a:ln>
          </p:spPr>
        </p:pic>
        <p:sp>
          <p:nvSpPr>
            <p:cNvPr id="11" name="Text Box 12">
              <a:extLst>
                <a:ext uri="{FF2B5EF4-FFF2-40B4-BE49-F238E27FC236}">
                  <a16:creationId xmlns:a16="http://schemas.microsoft.com/office/drawing/2014/main" id="{7F422324-9825-47DA-A449-4D3C435054F0}"/>
                </a:ext>
              </a:extLst>
            </p:cNvPr>
            <p:cNvSpPr txBox="1"/>
            <p:nvPr/>
          </p:nvSpPr>
          <p:spPr>
            <a:xfrm>
              <a:off x="-20320" y="2468880"/>
              <a:ext cx="5274310" cy="2667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algn="ctr" rtl="1">
                <a:spcAft>
                  <a:spcPts val="1000"/>
                </a:spcAft>
              </a:pPr>
              <a:r>
                <a:rPr lang="he-IL" sz="900" i="1">
                  <a:solidFill>
                    <a:srgbClr val="44546A"/>
                  </a:solidFill>
                  <a:effectLst/>
                  <a:latin typeface="Arial" panose="020B0604020202020204" pitchFamily="34" charset="0"/>
                  <a:ea typeface="Arial" panose="020B0604020202020204" pitchFamily="34" charset="0"/>
                  <a:cs typeface="Arial" panose="020B0604020202020204" pitchFamily="34" charset="0"/>
                </a:rPr>
                <a:t>איור 7 </a:t>
              </a:r>
              <a:r>
                <a:rPr lang="en-US" sz="900" i="1">
                  <a:solidFill>
                    <a:srgbClr val="44546A"/>
                  </a:solidFill>
                  <a:effectLst/>
                  <a:latin typeface="Arial" panose="020B0604020202020204" pitchFamily="34" charset="0"/>
                  <a:ea typeface="Arial" panose="020B0604020202020204" pitchFamily="34" charset="0"/>
                  <a:cs typeface="Arial" panose="020B0604020202020204" pitchFamily="34" charset="0"/>
                </a:rPr>
                <a:t>machine 1  Kibana panel</a:t>
              </a:r>
            </a:p>
          </p:txBody>
        </p:sp>
      </p:grpSp>
      <p:sp>
        <p:nvSpPr>
          <p:cNvPr id="12" name="מלבן: פינות מעוגלות 11">
            <a:extLst>
              <a:ext uri="{FF2B5EF4-FFF2-40B4-BE49-F238E27FC236}">
                <a16:creationId xmlns:a16="http://schemas.microsoft.com/office/drawing/2014/main" id="{6469B448-BFED-4167-9C97-6CC8D44A344F}"/>
              </a:ext>
            </a:extLst>
          </p:cNvPr>
          <p:cNvSpPr/>
          <p:nvPr/>
        </p:nvSpPr>
        <p:spPr>
          <a:xfrm>
            <a:off x="132080" y="182880"/>
            <a:ext cx="11927840" cy="6471920"/>
          </a:xfrm>
          <a:prstGeom prst="roundRect">
            <a:avLst/>
          </a:prstGeom>
          <a:noFill/>
          <a:ln w="19050"/>
          <a:effectLst>
            <a:glow rad="63500">
              <a:schemeClr val="accent3">
                <a:satMod val="175000"/>
                <a:alpha val="40000"/>
              </a:scheme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126577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C3E77E86-011D-4550-AC8F-00671BED4CD2}"/>
              </a:ext>
            </a:extLst>
          </p:cNvPr>
          <p:cNvSpPr>
            <a:spLocks noGrp="1"/>
          </p:cNvSpPr>
          <p:nvPr>
            <p:ph type="title"/>
          </p:nvPr>
        </p:nvSpPr>
        <p:spPr>
          <a:xfrm>
            <a:off x="635000" y="344805"/>
            <a:ext cx="10515600" cy="1325563"/>
          </a:xfrm>
        </p:spPr>
        <p:txBody>
          <a:bodyPr>
            <a:normAutofit/>
          </a:bodyPr>
          <a:lstStyle/>
          <a:p>
            <a:r>
              <a:rPr lang="he-IL" sz="3200" dirty="0">
                <a:ln w="3175">
                  <a:solidFill>
                    <a:schemeClr val="tx1"/>
                  </a:solidFill>
                </a:ln>
                <a:solidFill>
                  <a:schemeClr val="bg2">
                    <a:lumMod val="25000"/>
                  </a:schemeClr>
                </a:solidFill>
                <a:latin typeface="+mn-lt"/>
                <a:ea typeface="+mn-ea"/>
                <a:cs typeface="+mn-cs"/>
              </a:rPr>
              <a:t>הצגת המידע</a:t>
            </a:r>
          </a:p>
        </p:txBody>
      </p:sp>
      <p:grpSp>
        <p:nvGrpSpPr>
          <p:cNvPr id="12" name="Group 15">
            <a:extLst>
              <a:ext uri="{FF2B5EF4-FFF2-40B4-BE49-F238E27FC236}">
                <a16:creationId xmlns:a16="http://schemas.microsoft.com/office/drawing/2014/main" id="{4F7A9CAE-83F6-4AE3-99A3-B0B830B69900}"/>
              </a:ext>
            </a:extLst>
          </p:cNvPr>
          <p:cNvGrpSpPr/>
          <p:nvPr/>
        </p:nvGrpSpPr>
        <p:grpSpPr>
          <a:xfrm>
            <a:off x="2442210" y="1496378"/>
            <a:ext cx="8708390" cy="4823142"/>
            <a:chOff x="-20320" y="0"/>
            <a:chExt cx="5294630" cy="2625725"/>
          </a:xfrm>
        </p:grpSpPr>
        <p:pic>
          <p:nvPicPr>
            <p:cNvPr id="13" name="תמונה 12" descr="Graphical user interface, application&#10;&#10;Description automatically generated">
              <a:extLst>
                <a:ext uri="{FF2B5EF4-FFF2-40B4-BE49-F238E27FC236}">
                  <a16:creationId xmlns:a16="http://schemas.microsoft.com/office/drawing/2014/main" id="{A60DBF0E-C2DF-4EB1-A101-1AFC8ED4F4D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5274310" cy="2373630"/>
            </a:xfrm>
            <a:prstGeom prst="rect">
              <a:avLst/>
            </a:prstGeom>
            <a:noFill/>
            <a:ln>
              <a:noFill/>
            </a:ln>
          </p:spPr>
        </p:pic>
        <p:sp>
          <p:nvSpPr>
            <p:cNvPr id="14" name="Text Box 14">
              <a:extLst>
                <a:ext uri="{FF2B5EF4-FFF2-40B4-BE49-F238E27FC236}">
                  <a16:creationId xmlns:a16="http://schemas.microsoft.com/office/drawing/2014/main" id="{4368689B-0DBB-4B02-827E-2C51A93154A8}"/>
                </a:ext>
              </a:extLst>
            </p:cNvPr>
            <p:cNvSpPr txBox="1"/>
            <p:nvPr/>
          </p:nvSpPr>
          <p:spPr>
            <a:xfrm>
              <a:off x="-20320" y="2367280"/>
              <a:ext cx="5274310" cy="258445"/>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rtl="1">
                <a:spcAft>
                  <a:spcPts val="1000"/>
                </a:spcAft>
              </a:pPr>
              <a:r>
                <a:rPr lang="he-IL" sz="900" i="1">
                  <a:solidFill>
                    <a:srgbClr val="44546A"/>
                  </a:solidFill>
                  <a:effectLst/>
                  <a:latin typeface="Arial" panose="020B0604020202020204" pitchFamily="34" charset="0"/>
                  <a:ea typeface="Arial" panose="020B0604020202020204" pitchFamily="34" charset="0"/>
                  <a:cs typeface="Arial" panose="020B0604020202020204" pitchFamily="34" charset="0"/>
                </a:rPr>
                <a:t>איור </a:t>
              </a:r>
              <a:r>
                <a:rPr lang="en-US" sz="900" i="1">
                  <a:solidFill>
                    <a:srgbClr val="44546A"/>
                  </a:solidFill>
                  <a:effectLst/>
                  <a:latin typeface="Arial" panose="020B0604020202020204" pitchFamily="34" charset="0"/>
                  <a:ea typeface="Arial" panose="020B0604020202020204" pitchFamily="34" charset="0"/>
                  <a:cs typeface="Arial" panose="020B0604020202020204" pitchFamily="34" charset="0"/>
                </a:rPr>
                <a:t>8 machine 2  Kibana panel</a:t>
              </a:r>
            </a:p>
          </p:txBody>
        </p:sp>
      </p:grpSp>
      <p:sp>
        <p:nvSpPr>
          <p:cNvPr id="15" name="מלבן: פינות מעוגלות 14">
            <a:extLst>
              <a:ext uri="{FF2B5EF4-FFF2-40B4-BE49-F238E27FC236}">
                <a16:creationId xmlns:a16="http://schemas.microsoft.com/office/drawing/2014/main" id="{82618E72-692E-4F1F-B9AA-BD28A6EACE32}"/>
              </a:ext>
            </a:extLst>
          </p:cNvPr>
          <p:cNvSpPr/>
          <p:nvPr/>
        </p:nvSpPr>
        <p:spPr>
          <a:xfrm>
            <a:off x="132080" y="182880"/>
            <a:ext cx="11927840" cy="6471920"/>
          </a:xfrm>
          <a:prstGeom prst="roundRect">
            <a:avLst/>
          </a:prstGeom>
          <a:noFill/>
          <a:ln w="19050"/>
          <a:effectLst>
            <a:glow rad="63500">
              <a:schemeClr val="accent3">
                <a:satMod val="175000"/>
                <a:alpha val="40000"/>
              </a:scheme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349260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2A3B63E-2956-4678-A12A-1FF121A4C262}"/>
              </a:ext>
            </a:extLst>
          </p:cNvPr>
          <p:cNvSpPr>
            <a:spLocks noGrp="1"/>
          </p:cNvSpPr>
          <p:nvPr>
            <p:ph type="title"/>
          </p:nvPr>
        </p:nvSpPr>
        <p:spPr/>
        <p:txBody>
          <a:bodyPr>
            <a:normAutofit/>
          </a:bodyPr>
          <a:lstStyle/>
          <a:p>
            <a:r>
              <a:rPr lang="he-IL" sz="3200" dirty="0">
                <a:ln w="3175">
                  <a:solidFill>
                    <a:schemeClr val="tx1"/>
                  </a:solidFill>
                </a:ln>
                <a:solidFill>
                  <a:schemeClr val="bg2">
                    <a:lumMod val="25000"/>
                  </a:schemeClr>
                </a:solidFill>
                <a:latin typeface="+mn-lt"/>
                <a:ea typeface="+mn-ea"/>
                <a:cs typeface="+mn-cs"/>
              </a:rPr>
              <a:t>אינדיקציה</a:t>
            </a:r>
          </a:p>
        </p:txBody>
      </p:sp>
      <p:sp>
        <p:nvSpPr>
          <p:cNvPr id="3" name="מציין מיקום תוכן 2">
            <a:extLst>
              <a:ext uri="{FF2B5EF4-FFF2-40B4-BE49-F238E27FC236}">
                <a16:creationId xmlns:a16="http://schemas.microsoft.com/office/drawing/2014/main" id="{5BE5F500-2D44-4FEE-AC54-2CEDB4473C07}"/>
              </a:ext>
            </a:extLst>
          </p:cNvPr>
          <p:cNvSpPr>
            <a:spLocks noGrp="1"/>
          </p:cNvSpPr>
          <p:nvPr>
            <p:ph idx="1"/>
          </p:nvPr>
        </p:nvSpPr>
        <p:spPr/>
        <p:txBody>
          <a:bodyPr/>
          <a:lstStyle/>
          <a:p>
            <a:pPr marL="0" indent="0">
              <a:buNone/>
            </a:pPr>
            <a:r>
              <a:rPr lang="he-IL" sz="2400" dirty="0">
                <a:solidFill>
                  <a:srgbClr val="000000"/>
                </a:solidFill>
                <a:effectLst/>
                <a:latin typeface="Times New Roman" panose="02020603050405020304" pitchFamily="18" charset="0"/>
                <a:ea typeface="Times New Roman" panose="02020603050405020304" pitchFamily="18" charset="0"/>
              </a:rPr>
              <a:t>לאורך כל תהליך ההמרה יש אינדיקציה למשתמש באיזה שלב הוא נמצא</a:t>
            </a:r>
            <a:r>
              <a:rPr lang="en-US" sz="2400" dirty="0">
                <a:solidFill>
                  <a:srgbClr val="000000"/>
                </a:solidFill>
                <a:latin typeface="Times New Roman" panose="02020603050405020304" pitchFamily="18" charset="0"/>
                <a:ea typeface="Times New Roman" panose="02020603050405020304" pitchFamily="18" charset="0"/>
              </a:rPr>
              <a:t>.</a:t>
            </a:r>
            <a:r>
              <a:rPr lang="he-IL" sz="2400" dirty="0">
                <a:solidFill>
                  <a:srgbClr val="000000"/>
                </a:solidFill>
                <a:effectLst/>
                <a:latin typeface="Times New Roman" panose="02020603050405020304" pitchFamily="18" charset="0"/>
                <a:ea typeface="Times New Roman" panose="02020603050405020304" pitchFamily="18" charset="0"/>
              </a:rPr>
              <a:t> </a:t>
            </a:r>
            <a:endParaRPr lang="en-US" sz="2400" dirty="0">
              <a:effectLst/>
              <a:latin typeface="Arial" panose="020B0604020202020204" pitchFamily="34" charset="0"/>
              <a:ea typeface="Arial" panose="020B0604020202020204" pitchFamily="34" charset="0"/>
            </a:endParaRPr>
          </a:p>
          <a:p>
            <a:endParaRPr lang="he-IL" dirty="0"/>
          </a:p>
        </p:txBody>
      </p:sp>
      <p:sp>
        <p:nvSpPr>
          <p:cNvPr id="4" name="מלבן: פינות מעוגלות 3">
            <a:extLst>
              <a:ext uri="{FF2B5EF4-FFF2-40B4-BE49-F238E27FC236}">
                <a16:creationId xmlns:a16="http://schemas.microsoft.com/office/drawing/2014/main" id="{5F4D4762-C89E-4662-A81F-4AFF527CA3C1}"/>
              </a:ext>
            </a:extLst>
          </p:cNvPr>
          <p:cNvSpPr/>
          <p:nvPr/>
        </p:nvSpPr>
        <p:spPr>
          <a:xfrm>
            <a:off x="132080" y="182880"/>
            <a:ext cx="11927840" cy="6471920"/>
          </a:xfrm>
          <a:prstGeom prst="roundRect">
            <a:avLst/>
          </a:prstGeom>
          <a:noFill/>
          <a:ln w="19050"/>
          <a:effectLst>
            <a:glow rad="63500">
              <a:schemeClr val="accent3">
                <a:satMod val="175000"/>
                <a:alpha val="40000"/>
              </a:scheme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6" name="תמונה 5">
            <a:extLst>
              <a:ext uri="{FF2B5EF4-FFF2-40B4-BE49-F238E27FC236}">
                <a16:creationId xmlns:a16="http://schemas.microsoft.com/office/drawing/2014/main" id="{E991FCA8-90FE-44E0-89D0-6D659B402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3183" y="2307751"/>
            <a:ext cx="7302818" cy="3869212"/>
          </a:xfrm>
          <a:prstGeom prst="rect">
            <a:avLst/>
          </a:prstGeom>
        </p:spPr>
      </p:pic>
    </p:spTree>
    <p:extLst>
      <p:ext uri="{BB962C8B-B14F-4D97-AF65-F5344CB8AC3E}">
        <p14:creationId xmlns:p14="http://schemas.microsoft.com/office/powerpoint/2010/main" val="2530660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2A3B63E-2956-4678-A12A-1FF121A4C262}"/>
              </a:ext>
            </a:extLst>
          </p:cNvPr>
          <p:cNvSpPr>
            <a:spLocks noGrp="1"/>
          </p:cNvSpPr>
          <p:nvPr>
            <p:ph type="title"/>
          </p:nvPr>
        </p:nvSpPr>
        <p:spPr/>
        <p:txBody>
          <a:bodyPr>
            <a:normAutofit/>
          </a:bodyPr>
          <a:lstStyle/>
          <a:p>
            <a:r>
              <a:rPr lang="he-IL" sz="3200" dirty="0">
                <a:ln w="3175">
                  <a:solidFill>
                    <a:schemeClr val="tx1"/>
                  </a:solidFill>
                </a:ln>
                <a:solidFill>
                  <a:schemeClr val="bg2">
                    <a:lumMod val="25000"/>
                  </a:schemeClr>
                </a:solidFill>
                <a:latin typeface="+mn-lt"/>
                <a:ea typeface="+mn-ea"/>
                <a:cs typeface="+mn-cs"/>
              </a:rPr>
              <a:t>אפיון הדרישות</a:t>
            </a:r>
          </a:p>
        </p:txBody>
      </p:sp>
      <p:sp>
        <p:nvSpPr>
          <p:cNvPr id="8" name="תיבת טקסט 7">
            <a:extLst>
              <a:ext uri="{FF2B5EF4-FFF2-40B4-BE49-F238E27FC236}">
                <a16:creationId xmlns:a16="http://schemas.microsoft.com/office/drawing/2014/main" id="{7517DBCC-E53C-4379-9B34-1C3BA56CC5A1}"/>
              </a:ext>
            </a:extLst>
          </p:cNvPr>
          <p:cNvSpPr txBox="1"/>
          <p:nvPr/>
        </p:nvSpPr>
        <p:spPr>
          <a:xfrm>
            <a:off x="2753360" y="2418080"/>
            <a:ext cx="8442960" cy="369332"/>
          </a:xfrm>
          <a:prstGeom prst="rect">
            <a:avLst/>
          </a:prstGeom>
          <a:noFill/>
        </p:spPr>
        <p:txBody>
          <a:bodyPr wrap="square" rtlCol="1">
            <a:spAutoFit/>
          </a:bodyPr>
          <a:lstStyle/>
          <a:p>
            <a:r>
              <a:rPr lang="he-IL" dirty="0">
                <a:effectLst/>
                <a:latin typeface="Arial" panose="020B0604020202020204" pitchFamily="34" charset="0"/>
                <a:ea typeface="Arial" panose="020B0604020202020204" pitchFamily="34" charset="0"/>
              </a:rPr>
              <a:t>2.    </a:t>
            </a:r>
            <a:r>
              <a:rPr lang="he-IL" dirty="0">
                <a:effectLst/>
                <a:ea typeface="Arial" panose="020B0604020202020204" pitchFamily="34" charset="0"/>
              </a:rPr>
              <a:t>סופק קובץ הגדרות בפורמט </a:t>
            </a:r>
            <a:r>
              <a:rPr lang="en-US" dirty="0">
                <a:effectLst/>
                <a:latin typeface="David" panose="020E0502060401010101" pitchFamily="34" charset="-79"/>
                <a:ea typeface="Arial" panose="020B0604020202020204" pitchFamily="34" charset="0"/>
              </a:rPr>
              <a:t>json</a:t>
            </a:r>
            <a:r>
              <a:rPr lang="he-IL" dirty="0">
                <a:effectLst/>
                <a:latin typeface="David" panose="020E0502060401010101" pitchFamily="34" charset="-79"/>
                <a:ea typeface="Arial" panose="020B0604020202020204" pitchFamily="34" charset="0"/>
              </a:rPr>
              <a:t> המספק יכולות דינאמיות לתרגום הדוחות במערכת.</a:t>
            </a:r>
            <a:endParaRPr lang="en-US" dirty="0">
              <a:effectLst/>
              <a:latin typeface="Arial" panose="020B0604020202020204" pitchFamily="34" charset="0"/>
              <a:ea typeface="Arial" panose="020B0604020202020204" pitchFamily="34" charset="0"/>
            </a:endParaRPr>
          </a:p>
        </p:txBody>
      </p:sp>
      <p:sp>
        <p:nvSpPr>
          <p:cNvPr id="9" name="תיבת טקסט 8">
            <a:extLst>
              <a:ext uri="{FF2B5EF4-FFF2-40B4-BE49-F238E27FC236}">
                <a16:creationId xmlns:a16="http://schemas.microsoft.com/office/drawing/2014/main" id="{6A0C4500-96A8-4630-A9A7-CC32B91EA2AE}"/>
              </a:ext>
            </a:extLst>
          </p:cNvPr>
          <p:cNvSpPr txBox="1"/>
          <p:nvPr/>
        </p:nvSpPr>
        <p:spPr>
          <a:xfrm>
            <a:off x="2753360" y="3306763"/>
            <a:ext cx="8442960" cy="646331"/>
          </a:xfrm>
          <a:prstGeom prst="rect">
            <a:avLst/>
          </a:prstGeom>
          <a:noFill/>
        </p:spPr>
        <p:txBody>
          <a:bodyPr wrap="square" rtlCol="1">
            <a:spAutoFit/>
          </a:bodyPr>
          <a:lstStyle/>
          <a:p>
            <a:r>
              <a:rPr lang="he-IL" dirty="0">
                <a:effectLst/>
                <a:latin typeface="Arial" panose="020B0604020202020204" pitchFamily="34" charset="0"/>
                <a:ea typeface="Arial" panose="020B0604020202020204" pitchFamily="34" charset="0"/>
              </a:rPr>
              <a:t>3.    סופקה קריאה של קובץ ההגדרות על ידי המערכת המתוזמנת לפעם ביום.</a:t>
            </a:r>
            <a:endParaRPr lang="en-US" dirty="0">
              <a:effectLst/>
              <a:latin typeface="Arial" panose="020B0604020202020204" pitchFamily="34" charset="0"/>
              <a:ea typeface="Arial" panose="020B0604020202020204" pitchFamily="34" charset="0"/>
            </a:endParaRPr>
          </a:p>
          <a:p>
            <a:endParaRPr lang="en-US" dirty="0">
              <a:effectLst/>
              <a:latin typeface="Arial" panose="020B0604020202020204" pitchFamily="34" charset="0"/>
              <a:ea typeface="Arial" panose="020B0604020202020204" pitchFamily="34" charset="0"/>
            </a:endParaRPr>
          </a:p>
        </p:txBody>
      </p:sp>
      <p:sp>
        <p:nvSpPr>
          <p:cNvPr id="10" name="תיבת טקסט 9">
            <a:extLst>
              <a:ext uri="{FF2B5EF4-FFF2-40B4-BE49-F238E27FC236}">
                <a16:creationId xmlns:a16="http://schemas.microsoft.com/office/drawing/2014/main" id="{D8849A70-2E2C-471A-8BB9-924C288EB6A6}"/>
              </a:ext>
            </a:extLst>
          </p:cNvPr>
          <p:cNvSpPr txBox="1"/>
          <p:nvPr/>
        </p:nvSpPr>
        <p:spPr>
          <a:xfrm>
            <a:off x="2753360" y="4287520"/>
            <a:ext cx="8442960" cy="369332"/>
          </a:xfrm>
          <a:prstGeom prst="rect">
            <a:avLst/>
          </a:prstGeom>
          <a:noFill/>
        </p:spPr>
        <p:txBody>
          <a:bodyPr wrap="square" rtlCol="1">
            <a:spAutoFit/>
          </a:bodyPr>
          <a:lstStyle/>
          <a:p>
            <a:r>
              <a:rPr lang="he-IL" dirty="0">
                <a:effectLst/>
                <a:ea typeface="Arial" panose="020B0604020202020204" pitchFamily="34" charset="0"/>
              </a:rPr>
              <a:t>4.    המידע במערכת קריא ונגיש. </a:t>
            </a:r>
            <a:endParaRPr lang="en-US" dirty="0">
              <a:effectLst/>
              <a:latin typeface="Arial" panose="020B0604020202020204" pitchFamily="34" charset="0"/>
              <a:ea typeface="Arial" panose="020B0604020202020204" pitchFamily="34" charset="0"/>
            </a:endParaRPr>
          </a:p>
        </p:txBody>
      </p:sp>
      <p:sp>
        <p:nvSpPr>
          <p:cNvPr id="11" name="תיבת טקסט 10">
            <a:extLst>
              <a:ext uri="{FF2B5EF4-FFF2-40B4-BE49-F238E27FC236}">
                <a16:creationId xmlns:a16="http://schemas.microsoft.com/office/drawing/2014/main" id="{F0CD0E48-F065-4155-AD62-61D8C378BF49}"/>
              </a:ext>
            </a:extLst>
          </p:cNvPr>
          <p:cNvSpPr txBox="1"/>
          <p:nvPr/>
        </p:nvSpPr>
        <p:spPr>
          <a:xfrm>
            <a:off x="2753360" y="1534736"/>
            <a:ext cx="8442960" cy="646331"/>
          </a:xfrm>
          <a:prstGeom prst="rect">
            <a:avLst/>
          </a:prstGeom>
          <a:noFill/>
        </p:spPr>
        <p:txBody>
          <a:bodyPr wrap="square" rtlCol="1">
            <a:spAutoFit/>
          </a:bodyPr>
          <a:lstStyle/>
          <a:p>
            <a:pPr marL="342900" indent="-342900">
              <a:buFont typeface="+mj-lt"/>
              <a:buAutoNum type="arabicPeriod"/>
            </a:pPr>
            <a:r>
              <a:rPr lang="he-IL" dirty="0">
                <a:effectLst/>
                <a:latin typeface="Arial" panose="020B0604020202020204" pitchFamily="34" charset="0"/>
                <a:ea typeface="Arial" panose="020B0604020202020204" pitchFamily="34" charset="0"/>
              </a:rPr>
              <a:t>לפני כל הטמעה של המערכת במפעל תתבצע בדיקה שאכן המכונות מעלות באופן עצמאי את הדוחות.</a:t>
            </a:r>
            <a:endParaRPr lang="en-US" dirty="0">
              <a:effectLst/>
              <a:latin typeface="Arial" panose="020B0604020202020204" pitchFamily="34" charset="0"/>
              <a:ea typeface="Arial" panose="020B0604020202020204" pitchFamily="34" charset="0"/>
            </a:endParaRPr>
          </a:p>
        </p:txBody>
      </p:sp>
      <p:sp>
        <p:nvSpPr>
          <p:cNvPr id="12" name="תיבת טקסט 11">
            <a:extLst>
              <a:ext uri="{FF2B5EF4-FFF2-40B4-BE49-F238E27FC236}">
                <a16:creationId xmlns:a16="http://schemas.microsoft.com/office/drawing/2014/main" id="{1541D067-1E1B-4653-9ED3-781118B3EA2D}"/>
              </a:ext>
            </a:extLst>
          </p:cNvPr>
          <p:cNvSpPr txBox="1"/>
          <p:nvPr/>
        </p:nvSpPr>
        <p:spPr>
          <a:xfrm>
            <a:off x="2753360" y="5268277"/>
            <a:ext cx="8442960" cy="923330"/>
          </a:xfrm>
          <a:prstGeom prst="rect">
            <a:avLst/>
          </a:prstGeom>
          <a:noFill/>
        </p:spPr>
        <p:txBody>
          <a:bodyPr wrap="square" rtlCol="1">
            <a:spAutoFit/>
          </a:bodyPr>
          <a:lstStyle/>
          <a:p>
            <a:pPr marL="342900" indent="-342900">
              <a:buAutoNum type="arabicPeriod" startAt="5"/>
            </a:pPr>
            <a:r>
              <a:rPr lang="he-IL" dirty="0">
                <a:effectLst/>
                <a:latin typeface="Arial" panose="020B0604020202020204" pitchFamily="34" charset="0"/>
                <a:ea typeface="Arial" panose="020B0604020202020204" pitchFamily="34" charset="0"/>
              </a:rPr>
              <a:t>המידע מהלוגים מתורגם בעת הפעלה המערכת ומתוזמן </a:t>
            </a:r>
          </a:p>
          <a:p>
            <a:r>
              <a:rPr lang="he-IL" dirty="0">
                <a:latin typeface="Arial" panose="020B0604020202020204" pitchFamily="34" charset="0"/>
                <a:ea typeface="Arial" panose="020B0604020202020204" pitchFamily="34" charset="0"/>
              </a:rPr>
              <a:t>     </a:t>
            </a:r>
            <a:r>
              <a:rPr lang="he-IL" dirty="0">
                <a:effectLst/>
                <a:latin typeface="Arial" panose="020B0604020202020204" pitchFamily="34" charset="0"/>
                <a:ea typeface="Arial" panose="020B0604020202020204" pitchFamily="34" charset="0"/>
              </a:rPr>
              <a:t>לפעם ביום.</a:t>
            </a:r>
            <a:endParaRPr lang="en-US" dirty="0">
              <a:effectLst/>
              <a:latin typeface="Arial" panose="020B0604020202020204" pitchFamily="34" charset="0"/>
              <a:ea typeface="Arial" panose="020B0604020202020204" pitchFamily="34" charset="0"/>
            </a:endParaRPr>
          </a:p>
          <a:p>
            <a:endParaRPr lang="en-US" dirty="0">
              <a:effectLst/>
              <a:latin typeface="Arial" panose="020B0604020202020204" pitchFamily="34" charset="0"/>
              <a:ea typeface="Arial" panose="020B0604020202020204" pitchFamily="34" charset="0"/>
            </a:endParaRPr>
          </a:p>
        </p:txBody>
      </p:sp>
      <p:sp>
        <p:nvSpPr>
          <p:cNvPr id="13" name="מלבן: פינות מעוגלות 12">
            <a:extLst>
              <a:ext uri="{FF2B5EF4-FFF2-40B4-BE49-F238E27FC236}">
                <a16:creationId xmlns:a16="http://schemas.microsoft.com/office/drawing/2014/main" id="{D0A2DF3C-BA5D-4C00-9744-E23FB6948037}"/>
              </a:ext>
            </a:extLst>
          </p:cNvPr>
          <p:cNvSpPr/>
          <p:nvPr/>
        </p:nvSpPr>
        <p:spPr>
          <a:xfrm>
            <a:off x="132080" y="182880"/>
            <a:ext cx="11927840" cy="6471920"/>
          </a:xfrm>
          <a:prstGeom prst="roundRect">
            <a:avLst/>
          </a:prstGeom>
          <a:noFill/>
          <a:ln w="19050"/>
          <a:effectLst>
            <a:glow rad="63500">
              <a:schemeClr val="accent3">
                <a:satMod val="175000"/>
                <a:alpha val="40000"/>
              </a:scheme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5" name="תמונה 14">
            <a:extLst>
              <a:ext uri="{FF2B5EF4-FFF2-40B4-BE49-F238E27FC236}">
                <a16:creationId xmlns:a16="http://schemas.microsoft.com/office/drawing/2014/main" id="{30154D47-9CB0-4558-ADA5-CC3F80586950}"/>
              </a:ext>
            </a:extLst>
          </p:cNvPr>
          <p:cNvPicPr>
            <a:picLocks noChangeAspect="1"/>
          </p:cNvPicPr>
          <p:nvPr/>
        </p:nvPicPr>
        <p:blipFill>
          <a:blip r:embed="rId2"/>
          <a:stretch>
            <a:fillRect/>
          </a:stretch>
        </p:blipFill>
        <p:spPr>
          <a:xfrm>
            <a:off x="495935" y="3629928"/>
            <a:ext cx="4514850" cy="2800350"/>
          </a:xfrm>
          <a:prstGeom prst="rect">
            <a:avLst/>
          </a:prstGeom>
        </p:spPr>
      </p:pic>
    </p:spTree>
    <p:extLst>
      <p:ext uri="{BB962C8B-B14F-4D97-AF65-F5344CB8AC3E}">
        <p14:creationId xmlns:p14="http://schemas.microsoft.com/office/powerpoint/2010/main" val="15485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958E776-A63C-46D1-8BCD-E21863DBB219}"/>
              </a:ext>
            </a:extLst>
          </p:cNvPr>
          <p:cNvSpPr>
            <a:spLocks noGrp="1"/>
          </p:cNvSpPr>
          <p:nvPr>
            <p:ph type="title"/>
          </p:nvPr>
        </p:nvSpPr>
        <p:spPr>
          <a:xfrm>
            <a:off x="340360" y="337502"/>
            <a:ext cx="10515600" cy="1325563"/>
          </a:xfrm>
        </p:spPr>
        <p:txBody>
          <a:bodyPr>
            <a:normAutofit/>
          </a:bodyPr>
          <a:lstStyle/>
          <a:p>
            <a:pPr algn="l"/>
            <a:r>
              <a:rPr lang="en-US" sz="3200" dirty="0">
                <a:ln w="3175">
                  <a:solidFill>
                    <a:schemeClr val="tx1"/>
                  </a:solidFill>
                </a:ln>
                <a:solidFill>
                  <a:schemeClr val="bg2">
                    <a:lumMod val="25000"/>
                  </a:schemeClr>
                </a:solidFill>
                <a:latin typeface="+mn-lt"/>
                <a:ea typeface="+mn-ea"/>
                <a:cs typeface="+mn-cs"/>
              </a:rPr>
              <a:t>IIOT(Industrial Internet of Things) Data Mining</a:t>
            </a:r>
            <a:endParaRPr lang="he-IL" sz="3200" dirty="0">
              <a:ln w="3175">
                <a:solidFill>
                  <a:schemeClr val="tx1"/>
                </a:solidFill>
              </a:ln>
              <a:solidFill>
                <a:schemeClr val="bg2">
                  <a:lumMod val="25000"/>
                </a:schemeClr>
              </a:solidFill>
              <a:latin typeface="+mn-lt"/>
              <a:ea typeface="+mn-ea"/>
              <a:cs typeface="+mn-cs"/>
            </a:endParaRPr>
          </a:p>
        </p:txBody>
      </p:sp>
      <p:sp>
        <p:nvSpPr>
          <p:cNvPr id="3" name="מציין מיקום תוכן 2">
            <a:extLst>
              <a:ext uri="{FF2B5EF4-FFF2-40B4-BE49-F238E27FC236}">
                <a16:creationId xmlns:a16="http://schemas.microsoft.com/office/drawing/2014/main" id="{54365841-9C1F-4024-A492-5BE8D1CC7FF5}"/>
              </a:ext>
            </a:extLst>
          </p:cNvPr>
          <p:cNvSpPr>
            <a:spLocks noGrp="1"/>
          </p:cNvSpPr>
          <p:nvPr>
            <p:ph idx="1"/>
          </p:nvPr>
        </p:nvSpPr>
        <p:spPr>
          <a:xfrm>
            <a:off x="574040" y="2018665"/>
            <a:ext cx="10515600" cy="4351338"/>
          </a:xfrm>
        </p:spPr>
        <p:txBody>
          <a:bodyPr/>
          <a:lstStyle/>
          <a:p>
            <a:pPr marL="342900" lvl="0" indent="-342900">
              <a:lnSpc>
                <a:spcPct val="107000"/>
              </a:lnSpc>
              <a:spcAft>
                <a:spcPts val="800"/>
              </a:spcAft>
              <a:buFont typeface="+mj-lt"/>
              <a:buAutoNum type="arabicPeriod"/>
            </a:pPr>
            <a:r>
              <a:rPr lang="en-US" sz="2400" b="1" u="sng"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Internet of things</a:t>
            </a:r>
            <a:r>
              <a:rPr lang="he-IL" sz="2400" b="1" u="sng"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he-IL" sz="2400" dirty="0">
                <a:solidFill>
                  <a:srgbClr val="000000"/>
                </a:solidFill>
                <a:effectLst/>
                <a:latin typeface="Times New Roman" panose="02020603050405020304" pitchFamily="18" charset="0"/>
                <a:ea typeface="Times New Roman" panose="02020603050405020304" pitchFamily="18" charset="0"/>
              </a:rPr>
              <a:t>– </a:t>
            </a:r>
            <a:r>
              <a:rPr lang="he-IL" sz="2400" dirty="0">
                <a:solidFill>
                  <a:srgbClr val="000000"/>
                </a:solidFill>
                <a:latin typeface="Times New Roman" panose="02020603050405020304" pitchFamily="18" charset="0"/>
              </a:rPr>
              <a:t>רשת מכשירים אלקטרונים המחוברים לאינטרנט.</a:t>
            </a:r>
            <a:endParaRPr lang="en-US" sz="2400" dirty="0">
              <a:solidFill>
                <a:srgbClr val="000000"/>
              </a:solidFill>
              <a:latin typeface="Times New Roman" panose="02020603050405020304" pitchFamily="18" charset="0"/>
            </a:endParaRPr>
          </a:p>
          <a:p>
            <a:pPr marL="342900" indent="-342900">
              <a:lnSpc>
                <a:spcPct val="107000"/>
              </a:lnSpc>
              <a:spcAft>
                <a:spcPts val="800"/>
              </a:spcAft>
              <a:buFont typeface="+mj-lt"/>
              <a:buAutoNum type="arabicPeriod"/>
            </a:pPr>
            <a:r>
              <a:rPr lang="en-US" sz="2400" b="1" u="sng"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Industrial</a:t>
            </a:r>
            <a:r>
              <a:rPr lang="en-US" sz="2400" dirty="0">
                <a:solidFill>
                  <a:srgbClr val="000000"/>
                </a:solidFill>
                <a:effectLst/>
                <a:latin typeface="Times New Roman" panose="02020603050405020304" pitchFamily="18" charset="0"/>
                <a:ea typeface="Times New Roman" panose="02020603050405020304" pitchFamily="18" charset="0"/>
              </a:rPr>
              <a:t> </a:t>
            </a:r>
            <a:r>
              <a:rPr lang="he-IL" sz="2400" dirty="0">
                <a:solidFill>
                  <a:srgbClr val="000000"/>
                </a:solidFill>
                <a:effectLst/>
                <a:latin typeface="Times New Roman" panose="02020603050405020304" pitchFamily="18" charset="0"/>
                <a:ea typeface="Times New Roman" panose="02020603050405020304" pitchFamily="18" charset="0"/>
              </a:rPr>
              <a:t>– </a:t>
            </a:r>
            <a:r>
              <a:rPr lang="he-IL" sz="2400" dirty="0">
                <a:solidFill>
                  <a:srgbClr val="000000"/>
                </a:solidFill>
                <a:latin typeface="Times New Roman" panose="02020603050405020304" pitchFamily="18" charset="0"/>
              </a:rPr>
              <a:t>מפעלים בתוכם קיימת רשת של מכונות. אצלנו בפרויקט מדובר במכונות לבדיקת ציוד, המחוברות ברשת משותפת.</a:t>
            </a:r>
            <a:endParaRPr lang="en-US" sz="2400" dirty="0">
              <a:solidFill>
                <a:srgbClr val="000000"/>
              </a:solidFill>
              <a:latin typeface="Times New Roman" panose="02020603050405020304" pitchFamily="18" charset="0"/>
            </a:endParaRPr>
          </a:p>
          <a:p>
            <a:pPr marL="342900" lvl="0" indent="-342900" algn="r" rtl="1">
              <a:lnSpc>
                <a:spcPct val="107000"/>
              </a:lnSpc>
              <a:spcAft>
                <a:spcPts val="800"/>
              </a:spcAft>
              <a:buFont typeface="+mj-lt"/>
              <a:buAutoNum type="arabicPeriod"/>
            </a:pPr>
            <a:r>
              <a:rPr lang="en-US" sz="2400" b="1" u="sng" dirty="0">
                <a:solidFill>
                  <a:srgbClr val="000000"/>
                </a:solidFill>
                <a:effectLst>
                  <a:outerShdw blurRad="38100" dist="38100" dir="2700000" algn="tl">
                    <a:srgbClr val="000000">
                      <a:alpha val="43137"/>
                    </a:srgbClr>
                  </a:outerShdw>
                </a:effectLst>
                <a:latin typeface="Times New Roman" panose="02020603050405020304" pitchFamily="18" charset="0"/>
              </a:rPr>
              <a:t>Data Mining </a:t>
            </a:r>
            <a:r>
              <a:rPr lang="he-IL" sz="2400" dirty="0">
                <a:solidFill>
                  <a:srgbClr val="000000"/>
                </a:solidFill>
                <a:effectLst/>
                <a:latin typeface="Times New Roman" panose="02020603050405020304" pitchFamily="18" charset="0"/>
                <a:ea typeface="Times New Roman" panose="02020603050405020304" pitchFamily="18" charset="0"/>
              </a:rPr>
              <a:t>– כריית נתונים, הידוע גם בשם גילוי ידע בנתונים (</a:t>
            </a:r>
            <a:r>
              <a:rPr lang="en-US" sz="2400" dirty="0">
                <a:solidFill>
                  <a:srgbClr val="000000"/>
                </a:solidFill>
                <a:effectLst/>
                <a:latin typeface="Times New Roman" panose="02020603050405020304" pitchFamily="18" charset="0"/>
                <a:ea typeface="Times New Roman" panose="02020603050405020304" pitchFamily="18" charset="0"/>
              </a:rPr>
              <a:t>KDD</a:t>
            </a:r>
            <a:r>
              <a:rPr lang="he-IL" sz="2400" dirty="0">
                <a:solidFill>
                  <a:srgbClr val="000000"/>
                </a:solidFill>
                <a:effectLst/>
                <a:latin typeface="Times New Roman" panose="02020603050405020304" pitchFamily="18" charset="0"/>
                <a:ea typeface="Times New Roman" panose="02020603050405020304" pitchFamily="18" charset="0"/>
              </a:rPr>
              <a:t>). כריית נתונים הוא תהליך של חשיפת דפוסים ומידע יקר אחר ממערכות נתונים גדולות.</a:t>
            </a:r>
          </a:p>
          <a:p>
            <a:pPr marL="342900" lvl="0" indent="-342900" algn="r" rtl="1">
              <a:lnSpc>
                <a:spcPct val="107000"/>
              </a:lnSpc>
              <a:spcAft>
                <a:spcPts val="800"/>
              </a:spcAft>
              <a:buFont typeface="+mj-lt"/>
              <a:buAutoNum type="arabicPeriod"/>
            </a:pPr>
            <a:endParaRPr lang="en-US" sz="2000" dirty="0">
              <a:effectLst/>
              <a:latin typeface="Arial" panose="020B0604020202020204" pitchFamily="34" charset="0"/>
              <a:ea typeface="Arial" panose="020B0604020202020204" pitchFamily="34" charset="0"/>
              <a:cs typeface="Arial" panose="020B0604020202020204" pitchFamily="34" charset="0"/>
            </a:endParaRPr>
          </a:p>
          <a:p>
            <a:endParaRPr lang="he-IL" dirty="0"/>
          </a:p>
        </p:txBody>
      </p:sp>
      <p:sp>
        <p:nvSpPr>
          <p:cNvPr id="7" name="מלבן: פינות מעוגלות 6">
            <a:extLst>
              <a:ext uri="{FF2B5EF4-FFF2-40B4-BE49-F238E27FC236}">
                <a16:creationId xmlns:a16="http://schemas.microsoft.com/office/drawing/2014/main" id="{E3DB61FB-E54F-417F-B845-A7A8AEBEA343}"/>
              </a:ext>
            </a:extLst>
          </p:cNvPr>
          <p:cNvSpPr/>
          <p:nvPr/>
        </p:nvSpPr>
        <p:spPr>
          <a:xfrm>
            <a:off x="132080" y="182880"/>
            <a:ext cx="11927840" cy="6471920"/>
          </a:xfrm>
          <a:prstGeom prst="roundRect">
            <a:avLst/>
          </a:prstGeom>
          <a:noFill/>
          <a:ln w="19050"/>
          <a:effectLst>
            <a:glow rad="63500">
              <a:schemeClr val="accent3">
                <a:satMod val="175000"/>
                <a:alpha val="40000"/>
              </a:scheme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784403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2A3B63E-2956-4678-A12A-1FF121A4C262}"/>
              </a:ext>
            </a:extLst>
          </p:cNvPr>
          <p:cNvSpPr>
            <a:spLocks noGrp="1"/>
          </p:cNvSpPr>
          <p:nvPr>
            <p:ph type="title"/>
          </p:nvPr>
        </p:nvSpPr>
        <p:spPr/>
        <p:txBody>
          <a:bodyPr>
            <a:normAutofit/>
          </a:bodyPr>
          <a:lstStyle/>
          <a:p>
            <a:r>
              <a:rPr lang="he-IL" sz="3200" dirty="0">
                <a:ln w="3175">
                  <a:solidFill>
                    <a:schemeClr val="tx1"/>
                  </a:solidFill>
                </a:ln>
                <a:solidFill>
                  <a:schemeClr val="bg2">
                    <a:lumMod val="25000"/>
                  </a:schemeClr>
                </a:solidFill>
                <a:latin typeface="+mn-lt"/>
                <a:ea typeface="+mn-ea"/>
                <a:cs typeface="+mn-cs"/>
              </a:rPr>
              <a:t>אפיון הדרישות</a:t>
            </a:r>
          </a:p>
        </p:txBody>
      </p:sp>
      <p:sp>
        <p:nvSpPr>
          <p:cNvPr id="8" name="תיבת טקסט 7">
            <a:extLst>
              <a:ext uri="{FF2B5EF4-FFF2-40B4-BE49-F238E27FC236}">
                <a16:creationId xmlns:a16="http://schemas.microsoft.com/office/drawing/2014/main" id="{7517DBCC-E53C-4379-9B34-1C3BA56CC5A1}"/>
              </a:ext>
            </a:extLst>
          </p:cNvPr>
          <p:cNvSpPr txBox="1"/>
          <p:nvPr/>
        </p:nvSpPr>
        <p:spPr>
          <a:xfrm>
            <a:off x="2753360" y="2418080"/>
            <a:ext cx="8442960" cy="369332"/>
          </a:xfrm>
          <a:prstGeom prst="rect">
            <a:avLst/>
          </a:prstGeom>
          <a:noFill/>
        </p:spPr>
        <p:txBody>
          <a:bodyPr wrap="square" rtlCol="1">
            <a:spAutoFit/>
          </a:bodyPr>
          <a:lstStyle/>
          <a:p>
            <a:r>
              <a:rPr lang="he-IL" dirty="0">
                <a:latin typeface="Arial" panose="020B0604020202020204" pitchFamily="34" charset="0"/>
                <a:ea typeface="Arial" panose="020B0604020202020204" pitchFamily="34" charset="0"/>
              </a:rPr>
              <a:t>7.    </a:t>
            </a:r>
            <a:r>
              <a:rPr lang="he-IL" dirty="0"/>
              <a:t>למשתמש יש אפשרות לשנות את קובץ ההגדרות לפי בחירתו</a:t>
            </a:r>
            <a:r>
              <a:rPr lang="he-IL" sz="1800" dirty="0">
                <a:effectLst/>
                <a:latin typeface="David" panose="020E0502060401010101" pitchFamily="34" charset="-79"/>
                <a:ea typeface="Arial" panose="020B0604020202020204" pitchFamily="34" charset="0"/>
              </a:rPr>
              <a:t>.</a:t>
            </a:r>
            <a:endParaRPr lang="en-US" sz="1800" dirty="0">
              <a:effectLst/>
              <a:latin typeface="Arial" panose="020B0604020202020204" pitchFamily="34" charset="0"/>
              <a:ea typeface="Arial" panose="020B0604020202020204" pitchFamily="34" charset="0"/>
            </a:endParaRPr>
          </a:p>
        </p:txBody>
      </p:sp>
      <p:sp>
        <p:nvSpPr>
          <p:cNvPr id="9" name="תיבת טקסט 8">
            <a:extLst>
              <a:ext uri="{FF2B5EF4-FFF2-40B4-BE49-F238E27FC236}">
                <a16:creationId xmlns:a16="http://schemas.microsoft.com/office/drawing/2014/main" id="{6A0C4500-96A8-4630-A9A7-CC32B91EA2AE}"/>
              </a:ext>
            </a:extLst>
          </p:cNvPr>
          <p:cNvSpPr txBox="1"/>
          <p:nvPr/>
        </p:nvSpPr>
        <p:spPr>
          <a:xfrm>
            <a:off x="2753360" y="3306763"/>
            <a:ext cx="8442960" cy="646331"/>
          </a:xfrm>
          <a:prstGeom prst="rect">
            <a:avLst/>
          </a:prstGeom>
          <a:noFill/>
        </p:spPr>
        <p:txBody>
          <a:bodyPr wrap="square" rtlCol="1">
            <a:spAutoFit/>
          </a:bodyPr>
          <a:lstStyle/>
          <a:p>
            <a:r>
              <a:rPr lang="he-IL" dirty="0">
                <a:latin typeface="Arial" panose="020B0604020202020204" pitchFamily="34" charset="0"/>
                <a:ea typeface="Arial" panose="020B0604020202020204" pitchFamily="34" charset="0"/>
              </a:rPr>
              <a:t>8</a:t>
            </a:r>
            <a:r>
              <a:rPr lang="he-IL" sz="1800" dirty="0">
                <a:effectLst/>
                <a:latin typeface="Arial" panose="020B0604020202020204" pitchFamily="34" charset="0"/>
                <a:ea typeface="Arial" panose="020B0604020202020204" pitchFamily="34" charset="0"/>
              </a:rPr>
              <a:t>.    </a:t>
            </a:r>
            <a:r>
              <a:rPr lang="he-IL" dirty="0"/>
              <a:t>לוגים אינם תקינים לא מתורגמים על ידי המערכת</a:t>
            </a:r>
            <a:r>
              <a:rPr lang="he-IL" sz="1800" dirty="0">
                <a:effectLst/>
                <a:latin typeface="Arial" panose="020B0604020202020204" pitchFamily="34" charset="0"/>
                <a:ea typeface="Arial" panose="020B0604020202020204" pitchFamily="34" charset="0"/>
              </a:rPr>
              <a:t>.</a:t>
            </a:r>
            <a:endParaRPr lang="en-US" sz="1800" dirty="0">
              <a:effectLst/>
              <a:latin typeface="Arial" panose="020B0604020202020204" pitchFamily="34" charset="0"/>
              <a:ea typeface="Arial" panose="020B0604020202020204" pitchFamily="34" charset="0"/>
            </a:endParaRPr>
          </a:p>
          <a:p>
            <a:endParaRPr lang="en-US" sz="1800" dirty="0">
              <a:effectLst/>
              <a:latin typeface="Arial" panose="020B0604020202020204" pitchFamily="34" charset="0"/>
              <a:ea typeface="Arial" panose="020B0604020202020204" pitchFamily="34" charset="0"/>
              <a:cs typeface="Arial" panose="020B0604020202020204" pitchFamily="34" charset="0"/>
            </a:endParaRPr>
          </a:p>
        </p:txBody>
      </p:sp>
      <p:sp>
        <p:nvSpPr>
          <p:cNvPr id="10" name="תיבת טקסט 9">
            <a:extLst>
              <a:ext uri="{FF2B5EF4-FFF2-40B4-BE49-F238E27FC236}">
                <a16:creationId xmlns:a16="http://schemas.microsoft.com/office/drawing/2014/main" id="{D8849A70-2E2C-471A-8BB9-924C288EB6A6}"/>
              </a:ext>
            </a:extLst>
          </p:cNvPr>
          <p:cNvSpPr txBox="1"/>
          <p:nvPr/>
        </p:nvSpPr>
        <p:spPr>
          <a:xfrm>
            <a:off x="2753360" y="4058175"/>
            <a:ext cx="8442960" cy="646331"/>
          </a:xfrm>
          <a:prstGeom prst="rect">
            <a:avLst/>
          </a:prstGeom>
          <a:noFill/>
        </p:spPr>
        <p:txBody>
          <a:bodyPr wrap="square" rtlCol="1">
            <a:spAutoFit/>
          </a:bodyPr>
          <a:lstStyle/>
          <a:p>
            <a:pPr marL="342900" indent="-342900">
              <a:buAutoNum type="arabicPeriod" startAt="9"/>
            </a:pPr>
            <a:r>
              <a:rPr lang="he-IL" dirty="0"/>
              <a:t>המידע המתקבל מהלוגים מספק מידע אמין אודות מצב המוצרים</a:t>
            </a:r>
          </a:p>
          <a:p>
            <a:r>
              <a:rPr lang="he-IL" dirty="0"/>
              <a:t>       שהמכונות בדקו.</a:t>
            </a:r>
            <a:endParaRPr lang="en-US" sz="1800" dirty="0">
              <a:effectLst/>
              <a:latin typeface="Arial" panose="020B0604020202020204" pitchFamily="34" charset="0"/>
              <a:ea typeface="Arial" panose="020B0604020202020204" pitchFamily="34" charset="0"/>
            </a:endParaRPr>
          </a:p>
        </p:txBody>
      </p:sp>
      <p:sp>
        <p:nvSpPr>
          <p:cNvPr id="11" name="תיבת טקסט 10">
            <a:extLst>
              <a:ext uri="{FF2B5EF4-FFF2-40B4-BE49-F238E27FC236}">
                <a16:creationId xmlns:a16="http://schemas.microsoft.com/office/drawing/2014/main" id="{F0CD0E48-F065-4155-AD62-61D8C378BF49}"/>
              </a:ext>
            </a:extLst>
          </p:cNvPr>
          <p:cNvSpPr txBox="1"/>
          <p:nvPr/>
        </p:nvSpPr>
        <p:spPr>
          <a:xfrm>
            <a:off x="2753360" y="1534736"/>
            <a:ext cx="8442960" cy="646331"/>
          </a:xfrm>
          <a:prstGeom prst="rect">
            <a:avLst/>
          </a:prstGeom>
          <a:noFill/>
        </p:spPr>
        <p:txBody>
          <a:bodyPr wrap="square" rtlCol="1">
            <a:spAutoFit/>
          </a:bodyPr>
          <a:lstStyle/>
          <a:p>
            <a:r>
              <a:rPr lang="he-IL" dirty="0"/>
              <a:t>6.   המערכת מציגה את הנתונים על גבי ממשק נוח וקריא. על המשתמש להעלות את הקבצים ל</a:t>
            </a:r>
            <a:r>
              <a:rPr lang="en-US" dirty="0"/>
              <a:t>ELK</a:t>
            </a:r>
            <a:r>
              <a:rPr lang="he-IL" dirty="0"/>
              <a:t> ולייצר ממשק תצוגה על פי בחירתו.</a:t>
            </a:r>
            <a:endParaRPr lang="en-US" sz="1800" dirty="0">
              <a:effectLst/>
              <a:latin typeface="Arial" panose="020B0604020202020204" pitchFamily="34" charset="0"/>
              <a:ea typeface="Arial" panose="020B0604020202020204" pitchFamily="34" charset="0"/>
            </a:endParaRPr>
          </a:p>
        </p:txBody>
      </p:sp>
      <p:sp>
        <p:nvSpPr>
          <p:cNvPr id="13" name="מלבן: פינות מעוגלות 12">
            <a:extLst>
              <a:ext uri="{FF2B5EF4-FFF2-40B4-BE49-F238E27FC236}">
                <a16:creationId xmlns:a16="http://schemas.microsoft.com/office/drawing/2014/main" id="{F8A574B4-E0EC-4EA9-B28B-C2B000F3C87D}"/>
              </a:ext>
            </a:extLst>
          </p:cNvPr>
          <p:cNvSpPr/>
          <p:nvPr/>
        </p:nvSpPr>
        <p:spPr>
          <a:xfrm>
            <a:off x="132080" y="182880"/>
            <a:ext cx="11927840" cy="6471920"/>
          </a:xfrm>
          <a:prstGeom prst="roundRect">
            <a:avLst/>
          </a:prstGeom>
          <a:noFill/>
          <a:ln w="19050"/>
          <a:effectLst>
            <a:glow rad="63500">
              <a:schemeClr val="accent3">
                <a:satMod val="175000"/>
                <a:alpha val="40000"/>
              </a:scheme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4" name="תמונה 3">
            <a:extLst>
              <a:ext uri="{FF2B5EF4-FFF2-40B4-BE49-F238E27FC236}">
                <a16:creationId xmlns:a16="http://schemas.microsoft.com/office/drawing/2014/main" id="{AC799929-1BF7-4908-A15C-98F83CF91E16}"/>
              </a:ext>
            </a:extLst>
          </p:cNvPr>
          <p:cNvPicPr>
            <a:picLocks noChangeAspect="1"/>
          </p:cNvPicPr>
          <p:nvPr/>
        </p:nvPicPr>
        <p:blipFill>
          <a:blip r:embed="rId2"/>
          <a:stretch>
            <a:fillRect/>
          </a:stretch>
        </p:blipFill>
        <p:spPr>
          <a:xfrm>
            <a:off x="293370" y="1979454"/>
            <a:ext cx="4451350" cy="3994626"/>
          </a:xfrm>
          <a:prstGeom prst="rect">
            <a:avLst/>
          </a:prstGeom>
        </p:spPr>
      </p:pic>
    </p:spTree>
    <p:extLst>
      <p:ext uri="{BB962C8B-B14F-4D97-AF65-F5344CB8AC3E}">
        <p14:creationId xmlns:p14="http://schemas.microsoft.com/office/powerpoint/2010/main" val="202017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a:extLst>
              <a:ext uri="{FF2B5EF4-FFF2-40B4-BE49-F238E27FC236}">
                <a16:creationId xmlns:a16="http://schemas.microsoft.com/office/drawing/2014/main" id="{567462BF-92DB-4478-8037-AF80753311D7}"/>
              </a:ext>
            </a:extLst>
          </p:cNvPr>
          <p:cNvPicPr>
            <a:picLocks noChangeAspect="1"/>
          </p:cNvPicPr>
          <p:nvPr/>
        </p:nvPicPr>
        <p:blipFill>
          <a:blip r:embed="rId2"/>
          <a:stretch>
            <a:fillRect/>
          </a:stretch>
        </p:blipFill>
        <p:spPr>
          <a:xfrm>
            <a:off x="614997" y="365125"/>
            <a:ext cx="10738803" cy="6127749"/>
          </a:xfrm>
          <a:prstGeom prst="roundRect">
            <a:avLst>
              <a:gd name="adj" fmla="val 16667"/>
            </a:avLst>
          </a:prstGeom>
          <a:ln>
            <a:noFill/>
          </a:ln>
          <a:effectLst>
            <a:outerShdw blurRad="50800" dist="38100" dir="8100000" algn="tr"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כותרת 1">
            <a:extLst>
              <a:ext uri="{FF2B5EF4-FFF2-40B4-BE49-F238E27FC236}">
                <a16:creationId xmlns:a16="http://schemas.microsoft.com/office/drawing/2014/main" id="{4B13AB1F-AE3C-46FC-BD3D-FCBFBEA9BE41}"/>
              </a:ext>
            </a:extLst>
          </p:cNvPr>
          <p:cNvSpPr>
            <a:spLocks noGrp="1"/>
          </p:cNvSpPr>
          <p:nvPr>
            <p:ph type="title"/>
          </p:nvPr>
        </p:nvSpPr>
        <p:spPr>
          <a:xfrm>
            <a:off x="1061403" y="761365"/>
            <a:ext cx="10515600" cy="1325563"/>
          </a:xfrm>
        </p:spPr>
        <p:txBody>
          <a:bodyPr/>
          <a:lstStyle/>
          <a:p>
            <a:r>
              <a:rPr lang="he-IL" sz="3200" dirty="0">
                <a:ln w="3175">
                  <a:solidFill>
                    <a:schemeClr val="tx1"/>
                  </a:solidFill>
                </a:ln>
                <a:solidFill>
                  <a:schemeClr val="bg2">
                    <a:lumMod val="25000"/>
                  </a:schemeClr>
                </a:solidFill>
                <a:latin typeface="+mn-lt"/>
                <a:ea typeface="+mn-ea"/>
                <a:cs typeface="+mn-cs"/>
              </a:rPr>
              <a:t>מסקנות</a:t>
            </a:r>
          </a:p>
        </p:txBody>
      </p:sp>
      <p:sp>
        <p:nvSpPr>
          <p:cNvPr id="3" name="מציין מיקום תוכן 2">
            <a:extLst>
              <a:ext uri="{FF2B5EF4-FFF2-40B4-BE49-F238E27FC236}">
                <a16:creationId xmlns:a16="http://schemas.microsoft.com/office/drawing/2014/main" id="{ED85A511-97E2-4600-857C-204152C2BC7E}"/>
              </a:ext>
            </a:extLst>
          </p:cNvPr>
          <p:cNvSpPr>
            <a:spLocks noGrp="1"/>
          </p:cNvSpPr>
          <p:nvPr>
            <p:ph idx="1"/>
          </p:nvPr>
        </p:nvSpPr>
        <p:spPr>
          <a:xfrm>
            <a:off x="1321117" y="1663065"/>
            <a:ext cx="10515600" cy="4351338"/>
          </a:xfrm>
        </p:spPr>
        <p:txBody>
          <a:bodyPr/>
          <a:lstStyle/>
          <a:p>
            <a:pPr>
              <a:lnSpc>
                <a:spcPct val="150000"/>
              </a:lnSpc>
              <a:buFont typeface="Wingdings" panose="05000000000000000000" pitchFamily="2" charset="2"/>
              <a:buChar char="v"/>
            </a:pPr>
            <a:r>
              <a:rPr lang="he-IL" sz="2000" dirty="0"/>
              <a:t>המערכת עובדת כתהליך רקע</a:t>
            </a:r>
          </a:p>
          <a:p>
            <a:pPr>
              <a:lnSpc>
                <a:spcPct val="150000"/>
              </a:lnSpc>
              <a:buFont typeface="Wingdings" panose="05000000000000000000" pitchFamily="2" charset="2"/>
              <a:buChar char="v"/>
            </a:pPr>
            <a:r>
              <a:rPr lang="he-IL" sz="2000" dirty="0"/>
              <a:t>מספקת למשתמש ניתוח מפורט אודות פעילות המכונות </a:t>
            </a:r>
          </a:p>
          <a:p>
            <a:pPr>
              <a:lnSpc>
                <a:spcPct val="150000"/>
              </a:lnSpc>
              <a:buFont typeface="Wingdings" panose="05000000000000000000" pitchFamily="2" charset="2"/>
              <a:buChar char="v"/>
            </a:pPr>
            <a:r>
              <a:rPr lang="he-IL" sz="2000" dirty="0"/>
              <a:t>מספקת תהליך נכון של:</a:t>
            </a:r>
          </a:p>
          <a:p>
            <a:pPr marL="457200" lvl="1" indent="0">
              <a:lnSpc>
                <a:spcPct val="150000"/>
              </a:lnSpc>
              <a:buNone/>
            </a:pPr>
            <a:r>
              <a:rPr lang="he-IL" sz="1800" b="1" dirty="0"/>
              <a:t>-</a:t>
            </a:r>
            <a:r>
              <a:rPr lang="he-IL" sz="1800" dirty="0"/>
              <a:t>   שליפה ותאימות </a:t>
            </a:r>
          </a:p>
          <a:p>
            <a:pPr marL="457200" lvl="1" indent="0">
              <a:lnSpc>
                <a:spcPct val="150000"/>
              </a:lnSpc>
              <a:buNone/>
            </a:pPr>
            <a:r>
              <a:rPr lang="he-IL" sz="1800" b="1" dirty="0"/>
              <a:t>-</a:t>
            </a:r>
            <a:r>
              <a:rPr lang="he-IL" sz="1800" dirty="0"/>
              <a:t>  המרת המידע</a:t>
            </a:r>
          </a:p>
          <a:p>
            <a:pPr lvl="1">
              <a:lnSpc>
                <a:spcPct val="150000"/>
              </a:lnSpc>
              <a:buFontTx/>
              <a:buChar char="-"/>
            </a:pPr>
            <a:r>
              <a:rPr lang="he-IL" sz="1800" dirty="0"/>
              <a:t>העברת המידע בצורה טובה</a:t>
            </a:r>
          </a:p>
          <a:p>
            <a:pPr lvl="1">
              <a:lnSpc>
                <a:spcPct val="150000"/>
              </a:lnSpc>
              <a:buFontTx/>
              <a:buChar char="-"/>
            </a:pPr>
            <a:r>
              <a:rPr lang="he-IL" sz="1800" dirty="0"/>
              <a:t>ניתוח ותצוגה בצורה קריאה ומובנת למשתמש</a:t>
            </a:r>
          </a:p>
        </p:txBody>
      </p:sp>
      <p:sp>
        <p:nvSpPr>
          <p:cNvPr id="4" name="מלבן: פינות מעוגלות 3">
            <a:extLst>
              <a:ext uri="{FF2B5EF4-FFF2-40B4-BE49-F238E27FC236}">
                <a16:creationId xmlns:a16="http://schemas.microsoft.com/office/drawing/2014/main" id="{29300639-D216-40D8-AE5A-62DD0C39E17B}"/>
              </a:ext>
            </a:extLst>
          </p:cNvPr>
          <p:cNvSpPr/>
          <p:nvPr/>
        </p:nvSpPr>
        <p:spPr>
          <a:xfrm>
            <a:off x="132080" y="182880"/>
            <a:ext cx="11927840" cy="6471920"/>
          </a:xfrm>
          <a:prstGeom prst="roundRect">
            <a:avLst/>
          </a:prstGeom>
          <a:noFill/>
          <a:ln w="19050"/>
          <a:effectLst>
            <a:glow rad="63500">
              <a:schemeClr val="accent3">
                <a:satMod val="175000"/>
                <a:alpha val="40000"/>
              </a:scheme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382370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A3A15C9-4BA8-465A-BBFA-8B876C3DB86B}"/>
              </a:ext>
            </a:extLst>
          </p:cNvPr>
          <p:cNvSpPr>
            <a:spLocks noGrp="1"/>
          </p:cNvSpPr>
          <p:nvPr>
            <p:ph type="title"/>
          </p:nvPr>
        </p:nvSpPr>
        <p:spPr/>
        <p:txBody>
          <a:bodyPr/>
          <a:lstStyle/>
          <a:p>
            <a:endParaRPr lang="he-IL"/>
          </a:p>
        </p:txBody>
      </p:sp>
      <p:sp>
        <p:nvSpPr>
          <p:cNvPr id="3" name="מציין מיקום תוכן 2">
            <a:extLst>
              <a:ext uri="{FF2B5EF4-FFF2-40B4-BE49-F238E27FC236}">
                <a16:creationId xmlns:a16="http://schemas.microsoft.com/office/drawing/2014/main" id="{8542C7AA-F920-4933-A2A5-D50686EAAE82}"/>
              </a:ext>
            </a:extLst>
          </p:cNvPr>
          <p:cNvSpPr>
            <a:spLocks noGrp="1"/>
          </p:cNvSpPr>
          <p:nvPr>
            <p:ph idx="1"/>
          </p:nvPr>
        </p:nvSpPr>
        <p:spPr/>
        <p:txBody>
          <a:bodyPr/>
          <a:lstStyle/>
          <a:p>
            <a:endParaRPr lang="he-IL"/>
          </a:p>
        </p:txBody>
      </p:sp>
      <p:pic>
        <p:nvPicPr>
          <p:cNvPr id="4" name="Picture 4">
            <a:extLst>
              <a:ext uri="{FF2B5EF4-FFF2-40B4-BE49-F238E27FC236}">
                <a16:creationId xmlns:a16="http://schemas.microsoft.com/office/drawing/2014/main" id="{49397CD8-DB12-4034-9C46-DF85963F808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588" r="26523"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463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E02341C-601C-4A17-B61A-68C52C04E98B}"/>
              </a:ext>
            </a:extLst>
          </p:cNvPr>
          <p:cNvSpPr>
            <a:spLocks noGrp="1"/>
          </p:cNvSpPr>
          <p:nvPr>
            <p:ph type="title"/>
          </p:nvPr>
        </p:nvSpPr>
        <p:spPr>
          <a:xfrm>
            <a:off x="645160" y="344805"/>
            <a:ext cx="10515600" cy="1325563"/>
          </a:xfrm>
        </p:spPr>
        <p:txBody>
          <a:bodyPr>
            <a:normAutofit/>
          </a:bodyPr>
          <a:lstStyle/>
          <a:p>
            <a:r>
              <a:rPr lang="he-IL" sz="3200" dirty="0">
                <a:ln w="3175">
                  <a:solidFill>
                    <a:schemeClr val="tx1"/>
                  </a:solidFill>
                </a:ln>
                <a:solidFill>
                  <a:schemeClr val="bg2">
                    <a:lumMod val="25000"/>
                  </a:schemeClr>
                </a:solidFill>
                <a:latin typeface="+mn-lt"/>
                <a:ea typeface="+mn-ea"/>
                <a:cs typeface="+mn-cs"/>
              </a:rPr>
              <a:t>מטרת הפרויקט</a:t>
            </a:r>
          </a:p>
        </p:txBody>
      </p:sp>
      <p:sp>
        <p:nvSpPr>
          <p:cNvPr id="3" name="מציין מיקום תוכן 2">
            <a:extLst>
              <a:ext uri="{FF2B5EF4-FFF2-40B4-BE49-F238E27FC236}">
                <a16:creationId xmlns:a16="http://schemas.microsoft.com/office/drawing/2014/main" id="{DA53C2D7-5A45-4DF0-BA2C-6F71C404DD87}"/>
              </a:ext>
            </a:extLst>
          </p:cNvPr>
          <p:cNvSpPr>
            <a:spLocks noGrp="1"/>
          </p:cNvSpPr>
          <p:nvPr>
            <p:ph idx="1"/>
          </p:nvPr>
        </p:nvSpPr>
        <p:spPr>
          <a:xfrm>
            <a:off x="5090160" y="1832293"/>
            <a:ext cx="6070600" cy="4351338"/>
          </a:xfrm>
        </p:spPr>
        <p:txBody>
          <a:bodyPr/>
          <a:lstStyle/>
          <a:p>
            <a:pPr marL="0" indent="0">
              <a:buNone/>
            </a:pPr>
            <a:r>
              <a:rPr lang="he-IL" sz="2400" dirty="0">
                <a:solidFill>
                  <a:srgbClr val="000000"/>
                </a:solidFill>
                <a:effectLst/>
                <a:latin typeface="Times New Roman" panose="02020603050405020304" pitchFamily="18" charset="0"/>
                <a:ea typeface="Times New Roman" panose="02020603050405020304" pitchFamily="18" charset="0"/>
              </a:rPr>
              <a:t>הפיכת </a:t>
            </a:r>
            <a:r>
              <a:rPr lang="he-IL" sz="2400" b="1" u="sng"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המידע</a:t>
            </a:r>
            <a:r>
              <a:rPr lang="he-IL" sz="2400" b="1" u="sng" dirty="0">
                <a:solidFill>
                  <a:srgbClr val="000000"/>
                </a:solidFill>
                <a:effectLst/>
                <a:latin typeface="Times New Roman" panose="02020603050405020304" pitchFamily="18" charset="0"/>
                <a:ea typeface="Times New Roman" panose="02020603050405020304" pitchFamily="18" charset="0"/>
              </a:rPr>
              <a:t> </a:t>
            </a:r>
            <a:r>
              <a:rPr lang="he-IL" sz="2400" dirty="0">
                <a:solidFill>
                  <a:srgbClr val="000000"/>
                </a:solidFill>
                <a:effectLst/>
                <a:latin typeface="Times New Roman" panose="02020603050405020304" pitchFamily="18" charset="0"/>
                <a:ea typeface="Times New Roman" panose="02020603050405020304" pitchFamily="18" charset="0"/>
              </a:rPr>
              <a:t>המתקבל ממכונות יצור וציודי בדיקה אשר מפיקים לוגים </a:t>
            </a:r>
            <a:r>
              <a:rPr lang="he-IL" sz="2400" b="1" u="sng"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לידע</a:t>
            </a:r>
            <a:r>
              <a:rPr lang="he-IL" sz="2400" dirty="0">
                <a:solidFill>
                  <a:srgbClr val="000000"/>
                </a:solidFill>
                <a:effectLst/>
                <a:latin typeface="Times New Roman" panose="02020603050405020304" pitchFamily="18" charset="0"/>
                <a:ea typeface="Times New Roman" panose="02020603050405020304" pitchFamily="18" charset="0"/>
              </a:rPr>
              <a:t> כלומר להפוך את המידע לקריא ונגיש ובכך להוות בסיס עבור ניהול וכריית מידע.</a:t>
            </a:r>
          </a:p>
          <a:p>
            <a:pPr marL="0" indent="0">
              <a:buNone/>
            </a:pPr>
            <a:endParaRPr lang="he-IL" sz="2400" dirty="0">
              <a:solidFill>
                <a:srgbClr val="000000"/>
              </a:solidFill>
              <a:latin typeface="Times New Roman" panose="02020603050405020304" pitchFamily="18" charset="0"/>
              <a:ea typeface="Times New Roman" panose="02020603050405020304" pitchFamily="18" charset="0"/>
            </a:endParaRPr>
          </a:p>
          <a:p>
            <a:pPr marL="0" indent="0">
              <a:buNone/>
            </a:pPr>
            <a:r>
              <a:rPr lang="he-IL" sz="2400" dirty="0">
                <a:solidFill>
                  <a:srgbClr val="000000"/>
                </a:solidFill>
                <a:effectLst/>
                <a:latin typeface="Times New Roman" panose="02020603050405020304" pitchFamily="18" charset="0"/>
                <a:ea typeface="Times New Roman" panose="02020603050405020304" pitchFamily="18" charset="0"/>
              </a:rPr>
              <a:t>כריית המידע היא איסוף דוחות על  מכונות המכילות מידע על תפוקתן.</a:t>
            </a:r>
            <a:endParaRPr lang="en-US" sz="2400" dirty="0">
              <a:effectLst/>
              <a:latin typeface="Times New Roman" panose="02020603050405020304" pitchFamily="18" charset="0"/>
              <a:ea typeface="Times New Roman" panose="02020603050405020304" pitchFamily="18" charset="0"/>
            </a:endParaRPr>
          </a:p>
          <a:p>
            <a:endParaRPr lang="he-IL" dirty="0"/>
          </a:p>
        </p:txBody>
      </p:sp>
      <p:sp>
        <p:nvSpPr>
          <p:cNvPr id="4" name="מלבן: פינות מעוגלות 3">
            <a:extLst>
              <a:ext uri="{FF2B5EF4-FFF2-40B4-BE49-F238E27FC236}">
                <a16:creationId xmlns:a16="http://schemas.microsoft.com/office/drawing/2014/main" id="{D77D6B08-726A-4324-969E-3402B25F3D9D}"/>
              </a:ext>
            </a:extLst>
          </p:cNvPr>
          <p:cNvSpPr/>
          <p:nvPr/>
        </p:nvSpPr>
        <p:spPr>
          <a:xfrm>
            <a:off x="132080" y="182880"/>
            <a:ext cx="11927840" cy="6471920"/>
          </a:xfrm>
          <a:prstGeom prst="roundRect">
            <a:avLst/>
          </a:prstGeom>
          <a:noFill/>
          <a:ln w="19050"/>
          <a:effectLst>
            <a:glow rad="63500">
              <a:schemeClr val="accent3">
                <a:satMod val="175000"/>
                <a:alpha val="40000"/>
              </a:scheme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5" name="תמונה 4">
            <a:extLst>
              <a:ext uri="{FF2B5EF4-FFF2-40B4-BE49-F238E27FC236}">
                <a16:creationId xmlns:a16="http://schemas.microsoft.com/office/drawing/2014/main" id="{0DD41F06-1B5D-4126-914C-90609CD38526}"/>
              </a:ext>
            </a:extLst>
          </p:cNvPr>
          <p:cNvPicPr>
            <a:picLocks noChangeAspect="1"/>
          </p:cNvPicPr>
          <p:nvPr/>
        </p:nvPicPr>
        <p:blipFill rotWithShape="1">
          <a:blip r:embed="rId2"/>
          <a:srcRect l="19536" r="-2" b="-2"/>
          <a:stretch/>
        </p:blipFill>
        <p:spPr>
          <a:xfrm>
            <a:off x="929824" y="344805"/>
            <a:ext cx="4076516" cy="6025515"/>
          </a:xfrm>
          <a:prstGeom prst="rect">
            <a:avLst/>
          </a:prstGeom>
          <a:ln>
            <a:noFill/>
          </a:ln>
          <a:effectLst>
            <a:softEdge rad="112500"/>
          </a:effectLst>
        </p:spPr>
      </p:pic>
    </p:spTree>
    <p:extLst>
      <p:ext uri="{BB962C8B-B14F-4D97-AF65-F5344CB8AC3E}">
        <p14:creationId xmlns:p14="http://schemas.microsoft.com/office/powerpoint/2010/main" val="201930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DCBF034-2695-4249-8DDC-1856229026B5}"/>
              </a:ext>
            </a:extLst>
          </p:cNvPr>
          <p:cNvSpPr>
            <a:spLocks noGrp="1"/>
          </p:cNvSpPr>
          <p:nvPr>
            <p:ph type="title"/>
          </p:nvPr>
        </p:nvSpPr>
        <p:spPr>
          <a:xfrm>
            <a:off x="665480" y="161925"/>
            <a:ext cx="10515600" cy="1325563"/>
          </a:xfrm>
        </p:spPr>
        <p:txBody>
          <a:bodyPr>
            <a:normAutofit/>
          </a:bodyPr>
          <a:lstStyle/>
          <a:p>
            <a:pPr rtl="1">
              <a:lnSpc>
                <a:spcPct val="107000"/>
              </a:lnSpc>
              <a:spcAft>
                <a:spcPts val="800"/>
              </a:spcAft>
            </a:pPr>
            <a:br>
              <a:rPr lang="en-US" sz="1800" dirty="0">
                <a:effectLst/>
                <a:latin typeface="Arial" panose="020B0604020202020204" pitchFamily="34" charset="0"/>
                <a:ea typeface="Arial" panose="020B0604020202020204" pitchFamily="34" charset="0"/>
                <a:cs typeface="Arial" panose="020B0604020202020204" pitchFamily="34" charset="0"/>
              </a:rPr>
            </a:br>
            <a:r>
              <a:rPr lang="he-IL" sz="3200" dirty="0">
                <a:ln w="3175">
                  <a:solidFill>
                    <a:schemeClr val="tx1"/>
                  </a:solidFill>
                </a:ln>
                <a:solidFill>
                  <a:schemeClr val="bg2">
                    <a:lumMod val="25000"/>
                  </a:schemeClr>
                </a:solidFill>
                <a:latin typeface="+mn-lt"/>
                <a:ea typeface="+mn-ea"/>
                <a:cs typeface="+mn-cs"/>
              </a:rPr>
              <a:t>סביבת פיתוח</a:t>
            </a:r>
          </a:p>
        </p:txBody>
      </p:sp>
      <p:sp>
        <p:nvSpPr>
          <p:cNvPr id="3" name="מציין מיקום תוכן 2">
            <a:extLst>
              <a:ext uri="{FF2B5EF4-FFF2-40B4-BE49-F238E27FC236}">
                <a16:creationId xmlns:a16="http://schemas.microsoft.com/office/drawing/2014/main" id="{F9ED1CF5-E459-476A-B877-43E1D99C546F}"/>
              </a:ext>
            </a:extLst>
          </p:cNvPr>
          <p:cNvSpPr>
            <a:spLocks noGrp="1"/>
          </p:cNvSpPr>
          <p:nvPr>
            <p:ph idx="1"/>
          </p:nvPr>
        </p:nvSpPr>
        <p:spPr/>
        <p:txBody>
          <a:bodyPr/>
          <a:lstStyle/>
          <a:p>
            <a:pPr>
              <a:buFont typeface="Wingdings" panose="05000000000000000000" pitchFamily="2" charset="2"/>
              <a:buChar char="v"/>
            </a:pPr>
            <a:r>
              <a:rPr lang="he-IL" sz="2800" dirty="0">
                <a:effectLst/>
                <a:latin typeface="Arial" panose="020B0604020202020204" pitchFamily="34" charset="0"/>
                <a:ea typeface="Arial" panose="020B0604020202020204" pitchFamily="34" charset="0"/>
                <a:cs typeface="Arial" panose="020B0604020202020204" pitchFamily="34" charset="0"/>
              </a:rPr>
              <a:t> </a:t>
            </a:r>
            <a:r>
              <a:rPr lang="en-US" sz="2800" b="1" u="sng" dirty="0">
                <a:effectLst>
                  <a:outerShdw blurRad="38100" dist="38100" dir="2700000" algn="tl">
                    <a:srgbClr val="000000">
                      <a:alpha val="43137"/>
                    </a:srgbClr>
                  </a:outerShdw>
                </a:effectLst>
                <a:latin typeface="Arial" panose="020B0604020202020204" pitchFamily="34" charset="0"/>
                <a:ea typeface="Arial" panose="020B0604020202020204" pitchFamily="34" charset="0"/>
              </a:rPr>
              <a:t>Visual Studio</a:t>
            </a:r>
            <a:r>
              <a:rPr lang="he-IL" sz="2800" b="1" u="sng" dirty="0">
                <a:effectLst>
                  <a:outerShdw blurRad="38100" dist="38100" dir="2700000" algn="tl">
                    <a:srgbClr val="000000">
                      <a:alpha val="43137"/>
                    </a:srgbClr>
                  </a:outerShdw>
                </a:effectLst>
                <a:latin typeface="Arial" panose="020B0604020202020204" pitchFamily="34" charset="0"/>
                <a:ea typeface="Arial" panose="020B0604020202020204" pitchFamily="34" charset="0"/>
              </a:rPr>
              <a:t> </a:t>
            </a:r>
            <a:r>
              <a:rPr lang="he-IL" sz="2800" dirty="0">
                <a:effectLst/>
                <a:latin typeface="Arial" panose="020B0604020202020204" pitchFamily="34" charset="0"/>
                <a:ea typeface="Arial" panose="020B0604020202020204" pitchFamily="34" charset="0"/>
              </a:rPr>
              <a:t>– לכתיבת הקוד של האפליקציה</a:t>
            </a:r>
          </a:p>
          <a:p>
            <a:pPr>
              <a:buFont typeface="Wingdings" panose="05000000000000000000" pitchFamily="2" charset="2"/>
              <a:buChar char="v"/>
            </a:pPr>
            <a:r>
              <a:rPr lang="en-US" b="1" u="sng" dirty="0">
                <a:effectLst>
                  <a:outerShdw blurRad="38100" dist="38100" dir="2700000" algn="tl">
                    <a:srgbClr val="000000">
                      <a:alpha val="43137"/>
                    </a:srgbClr>
                  </a:outerShdw>
                </a:effectLst>
                <a:latin typeface="Arial" panose="020B0604020202020204" pitchFamily="34" charset="0"/>
                <a:ea typeface="Arial" panose="020B0604020202020204" pitchFamily="34" charset="0"/>
              </a:rPr>
              <a:t>SQL Express </a:t>
            </a:r>
            <a:r>
              <a:rPr lang="he-IL" b="1" u="sng" dirty="0">
                <a:effectLst>
                  <a:outerShdw blurRad="38100" dist="38100" dir="2700000" algn="tl">
                    <a:srgbClr val="000000">
                      <a:alpha val="43137"/>
                    </a:srgbClr>
                  </a:outerShdw>
                </a:effectLst>
                <a:latin typeface="Arial" panose="020B0604020202020204" pitchFamily="34" charset="0"/>
                <a:ea typeface="Arial" panose="020B0604020202020204" pitchFamily="34" charset="0"/>
              </a:rPr>
              <a:t> </a:t>
            </a:r>
            <a:r>
              <a:rPr lang="he-IL" dirty="0">
                <a:latin typeface="Arial" panose="020B0604020202020204" pitchFamily="34" charset="0"/>
                <a:ea typeface="Arial" panose="020B0604020202020204" pitchFamily="34" charset="0"/>
              </a:rPr>
              <a:t>– לכתיבת ה</a:t>
            </a:r>
            <a:r>
              <a:rPr lang="en-US" dirty="0">
                <a:latin typeface="Arial" panose="020B0604020202020204" pitchFamily="34" charset="0"/>
                <a:ea typeface="Arial" panose="020B0604020202020204" pitchFamily="34" charset="0"/>
              </a:rPr>
              <a:t>Database</a:t>
            </a:r>
            <a:r>
              <a:rPr lang="he-IL" dirty="0">
                <a:latin typeface="Arial" panose="020B0604020202020204" pitchFamily="34" charset="0"/>
                <a:ea typeface="Arial" panose="020B0604020202020204" pitchFamily="34" charset="0"/>
              </a:rPr>
              <a:t> </a:t>
            </a:r>
            <a:r>
              <a:rPr lang="he-IL">
                <a:latin typeface="Arial" panose="020B0604020202020204" pitchFamily="34" charset="0"/>
                <a:ea typeface="Arial" panose="020B0604020202020204" pitchFamily="34" charset="0"/>
              </a:rPr>
              <a:t>של האפליקציה</a:t>
            </a:r>
            <a:br>
              <a:rPr lang="en-US" sz="2800" dirty="0">
                <a:effectLst/>
                <a:latin typeface="Arial" panose="020B0604020202020204" pitchFamily="34" charset="0"/>
                <a:ea typeface="Arial" panose="020B0604020202020204" pitchFamily="34" charset="0"/>
                <a:cs typeface="Arial" panose="020B0604020202020204" pitchFamily="34" charset="0"/>
              </a:rPr>
            </a:br>
            <a:endParaRPr lang="he-IL" sz="2800" dirty="0">
              <a:effectLst/>
              <a:latin typeface="Arial" panose="020B0604020202020204" pitchFamily="34" charset="0"/>
              <a:ea typeface="Arial" panose="020B0604020202020204" pitchFamily="34" charset="0"/>
              <a:cs typeface="Arial" panose="020B0604020202020204" pitchFamily="34" charset="0"/>
            </a:endParaRPr>
          </a:p>
          <a:p>
            <a:pPr>
              <a:buFont typeface="Wingdings" panose="05000000000000000000" pitchFamily="2" charset="2"/>
              <a:buChar char="v"/>
            </a:pPr>
            <a:endParaRPr lang="he-IL" dirty="0"/>
          </a:p>
        </p:txBody>
      </p:sp>
      <p:sp>
        <p:nvSpPr>
          <p:cNvPr id="4" name="מלבן: פינות מעוגלות 3">
            <a:extLst>
              <a:ext uri="{FF2B5EF4-FFF2-40B4-BE49-F238E27FC236}">
                <a16:creationId xmlns:a16="http://schemas.microsoft.com/office/drawing/2014/main" id="{145CF66E-466A-40AD-AE57-60583C207785}"/>
              </a:ext>
            </a:extLst>
          </p:cNvPr>
          <p:cNvSpPr/>
          <p:nvPr/>
        </p:nvSpPr>
        <p:spPr>
          <a:xfrm>
            <a:off x="132080" y="182880"/>
            <a:ext cx="11927840" cy="6471920"/>
          </a:xfrm>
          <a:prstGeom prst="roundRect">
            <a:avLst/>
          </a:prstGeom>
          <a:noFill/>
          <a:ln w="19050"/>
          <a:effectLst>
            <a:glow rad="63500">
              <a:schemeClr val="accent3">
                <a:satMod val="175000"/>
                <a:alpha val="40000"/>
              </a:scheme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6" name="תמונה 5">
            <a:extLst>
              <a:ext uri="{FF2B5EF4-FFF2-40B4-BE49-F238E27FC236}">
                <a16:creationId xmlns:a16="http://schemas.microsoft.com/office/drawing/2014/main" id="{E2CEBA64-0FCF-42DE-82DD-A7009E0EAA2E}"/>
              </a:ext>
            </a:extLst>
          </p:cNvPr>
          <p:cNvPicPr>
            <a:picLocks noChangeAspect="1"/>
          </p:cNvPicPr>
          <p:nvPr/>
        </p:nvPicPr>
        <p:blipFill>
          <a:blip r:embed="rId2"/>
          <a:stretch>
            <a:fillRect/>
          </a:stretch>
        </p:blipFill>
        <p:spPr>
          <a:xfrm>
            <a:off x="3362325" y="3675697"/>
            <a:ext cx="2733675" cy="1362075"/>
          </a:xfrm>
          <a:prstGeom prst="rect">
            <a:avLst/>
          </a:prstGeom>
        </p:spPr>
      </p:pic>
      <p:pic>
        <p:nvPicPr>
          <p:cNvPr id="8" name="תמונה 7">
            <a:extLst>
              <a:ext uri="{FF2B5EF4-FFF2-40B4-BE49-F238E27FC236}">
                <a16:creationId xmlns:a16="http://schemas.microsoft.com/office/drawing/2014/main" id="{2C6CA4C3-7C2B-441B-AB03-0954E4A83DF4}"/>
              </a:ext>
            </a:extLst>
          </p:cNvPr>
          <p:cNvPicPr>
            <a:picLocks noChangeAspect="1"/>
          </p:cNvPicPr>
          <p:nvPr/>
        </p:nvPicPr>
        <p:blipFill>
          <a:blip r:embed="rId3"/>
          <a:stretch>
            <a:fillRect/>
          </a:stretch>
        </p:blipFill>
        <p:spPr>
          <a:xfrm>
            <a:off x="7549197" y="3628072"/>
            <a:ext cx="2695575" cy="1409700"/>
          </a:xfrm>
          <a:prstGeom prst="rect">
            <a:avLst/>
          </a:prstGeom>
        </p:spPr>
      </p:pic>
    </p:spTree>
    <p:extLst>
      <p:ext uri="{BB962C8B-B14F-4D97-AF65-F5344CB8AC3E}">
        <p14:creationId xmlns:p14="http://schemas.microsoft.com/office/powerpoint/2010/main" val="116313402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EEADF4C-9C6A-4760-A833-562F6936CFA1}"/>
              </a:ext>
            </a:extLst>
          </p:cNvPr>
          <p:cNvSpPr>
            <a:spLocks noGrp="1"/>
          </p:cNvSpPr>
          <p:nvPr>
            <p:ph type="title"/>
          </p:nvPr>
        </p:nvSpPr>
        <p:spPr>
          <a:xfrm>
            <a:off x="594360" y="354965"/>
            <a:ext cx="10515600" cy="1325563"/>
          </a:xfrm>
        </p:spPr>
        <p:txBody>
          <a:bodyPr>
            <a:normAutofit/>
          </a:bodyPr>
          <a:lstStyle/>
          <a:p>
            <a:r>
              <a:rPr lang="he-IL" sz="3200" dirty="0">
                <a:ln w="3175">
                  <a:solidFill>
                    <a:schemeClr val="tx1"/>
                  </a:solidFill>
                </a:ln>
                <a:solidFill>
                  <a:schemeClr val="bg2">
                    <a:lumMod val="25000"/>
                  </a:schemeClr>
                </a:solidFill>
                <a:latin typeface="+mn-lt"/>
                <a:ea typeface="+mn-ea"/>
                <a:cs typeface="+mn-cs"/>
              </a:rPr>
              <a:t>תרשים המערכת</a:t>
            </a:r>
          </a:p>
        </p:txBody>
      </p:sp>
      <p:pic>
        <p:nvPicPr>
          <p:cNvPr id="4" name="מציין מיקום תוכן 3">
            <a:extLst>
              <a:ext uri="{FF2B5EF4-FFF2-40B4-BE49-F238E27FC236}">
                <a16:creationId xmlns:a16="http://schemas.microsoft.com/office/drawing/2014/main" id="{EF5E6A49-D039-402F-ACE0-7F7CE6D91E8D}"/>
              </a:ext>
            </a:extLst>
          </p:cNvPr>
          <p:cNvPicPr>
            <a:picLocks noGrp="1"/>
          </p:cNvPicPr>
          <p:nvPr>
            <p:ph idx="1"/>
          </p:nvPr>
        </p:nvPicPr>
        <p:blipFill>
          <a:blip r:embed="rId2"/>
          <a:stretch>
            <a:fillRect/>
          </a:stretch>
        </p:blipFill>
        <p:spPr>
          <a:xfrm>
            <a:off x="415566" y="169545"/>
            <a:ext cx="7163794" cy="6505576"/>
          </a:xfrm>
          <a:prstGeom prst="rect">
            <a:avLst/>
          </a:prstGeom>
        </p:spPr>
      </p:pic>
      <p:sp>
        <p:nvSpPr>
          <p:cNvPr id="5" name="מלבן: פינות מעוגלות 4">
            <a:extLst>
              <a:ext uri="{FF2B5EF4-FFF2-40B4-BE49-F238E27FC236}">
                <a16:creationId xmlns:a16="http://schemas.microsoft.com/office/drawing/2014/main" id="{50A75F01-FDF4-4539-9F58-5483FB89C164}"/>
              </a:ext>
            </a:extLst>
          </p:cNvPr>
          <p:cNvSpPr/>
          <p:nvPr/>
        </p:nvSpPr>
        <p:spPr>
          <a:xfrm>
            <a:off x="132080" y="182880"/>
            <a:ext cx="11927840" cy="6471920"/>
          </a:xfrm>
          <a:prstGeom prst="roundRect">
            <a:avLst/>
          </a:prstGeom>
          <a:noFill/>
          <a:ln w="19050"/>
          <a:effectLst>
            <a:glow rad="63500">
              <a:schemeClr val="accent3">
                <a:satMod val="175000"/>
                <a:alpha val="40000"/>
              </a:scheme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594851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C3E77E86-011D-4550-AC8F-00671BED4CD2}"/>
              </a:ext>
            </a:extLst>
          </p:cNvPr>
          <p:cNvSpPr>
            <a:spLocks noGrp="1"/>
          </p:cNvSpPr>
          <p:nvPr>
            <p:ph type="title"/>
          </p:nvPr>
        </p:nvSpPr>
        <p:spPr>
          <a:xfrm>
            <a:off x="635000" y="344805"/>
            <a:ext cx="10515600" cy="1325563"/>
          </a:xfrm>
        </p:spPr>
        <p:txBody>
          <a:bodyPr>
            <a:normAutofit/>
          </a:bodyPr>
          <a:lstStyle/>
          <a:p>
            <a:r>
              <a:rPr lang="he-IL" sz="3200" dirty="0">
                <a:ln w="3175">
                  <a:solidFill>
                    <a:schemeClr val="tx1"/>
                  </a:solidFill>
                </a:ln>
                <a:solidFill>
                  <a:schemeClr val="bg2">
                    <a:lumMod val="25000"/>
                  </a:schemeClr>
                </a:solidFill>
                <a:latin typeface="+mn-lt"/>
                <a:ea typeface="+mn-ea"/>
                <a:cs typeface="+mn-cs"/>
              </a:rPr>
              <a:t>קובץ קונפיגורציה</a:t>
            </a:r>
          </a:p>
        </p:txBody>
      </p:sp>
      <p:pic>
        <p:nvPicPr>
          <p:cNvPr id="4" name="מציין מיקום תוכן 3">
            <a:extLst>
              <a:ext uri="{FF2B5EF4-FFF2-40B4-BE49-F238E27FC236}">
                <a16:creationId xmlns:a16="http://schemas.microsoft.com/office/drawing/2014/main" id="{CDC0822B-1F9D-4C60-84A8-04ECC024371E}"/>
              </a:ext>
            </a:extLst>
          </p:cNvPr>
          <p:cNvPicPr>
            <a:picLocks noGrp="1"/>
          </p:cNvPicPr>
          <p:nvPr>
            <p:ph idx="1"/>
          </p:nvPr>
        </p:nvPicPr>
        <p:blipFill>
          <a:blip r:embed="rId2"/>
          <a:stretch>
            <a:fillRect/>
          </a:stretch>
        </p:blipFill>
        <p:spPr>
          <a:xfrm>
            <a:off x="243840" y="3429000"/>
            <a:ext cx="2854960" cy="3271520"/>
          </a:xfrm>
          <a:prstGeom prst="rect">
            <a:avLst/>
          </a:prstGeom>
        </p:spPr>
      </p:pic>
      <p:sp>
        <p:nvSpPr>
          <p:cNvPr id="5" name="יהלום 4">
            <a:extLst>
              <a:ext uri="{FF2B5EF4-FFF2-40B4-BE49-F238E27FC236}">
                <a16:creationId xmlns:a16="http://schemas.microsoft.com/office/drawing/2014/main" id="{6CBB668B-5711-4089-B758-6EAFDB70CBD7}"/>
              </a:ext>
            </a:extLst>
          </p:cNvPr>
          <p:cNvSpPr/>
          <p:nvPr/>
        </p:nvSpPr>
        <p:spPr>
          <a:xfrm>
            <a:off x="1139190" y="3825240"/>
            <a:ext cx="541020" cy="346710"/>
          </a:xfrm>
          <a:prstGeom prst="diamond">
            <a:avLst/>
          </a:prstGeom>
          <a:noFill/>
          <a:ln>
            <a:solidFill>
              <a:schemeClr val="accent4">
                <a:lumMod val="60000"/>
                <a:lumOff val="40000"/>
              </a:schemeClr>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מציין מיקום תוכן 2">
            <a:extLst>
              <a:ext uri="{FF2B5EF4-FFF2-40B4-BE49-F238E27FC236}">
                <a16:creationId xmlns:a16="http://schemas.microsoft.com/office/drawing/2014/main" id="{B932B8C2-D500-40A5-BE82-DD8700851177}"/>
              </a:ext>
            </a:extLst>
          </p:cNvPr>
          <p:cNvSpPr txBox="1">
            <a:spLocks/>
          </p:cNvSpPr>
          <p:nvPr/>
        </p:nvSpPr>
        <p:spPr>
          <a:xfrm>
            <a:off x="3749040" y="1825625"/>
            <a:ext cx="7604760" cy="3271520"/>
          </a:xfrm>
          <a:prstGeom prst="rect">
            <a:avLst/>
          </a:prstGeom>
        </p:spPr>
        <p:txBody>
          <a:bodyPr vert="horz" lIns="91440" tIns="45720" rIns="91440" bIns="4572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he-IL" dirty="0">
                <a:latin typeface="Arial" panose="020B0604020202020204" pitchFamily="34" charset="0"/>
                <a:ea typeface="Arial" panose="020B0604020202020204" pitchFamily="34" charset="0"/>
              </a:rPr>
              <a:t> מורכב ממערך אובייקטים בפורמט </a:t>
            </a:r>
            <a:r>
              <a:rPr lang="en-US" dirty="0">
                <a:latin typeface="Arial" panose="020B0604020202020204" pitchFamily="34" charset="0"/>
                <a:ea typeface="Arial" panose="020B0604020202020204" pitchFamily="34" charset="0"/>
              </a:rPr>
              <a:t>JSON</a:t>
            </a:r>
            <a:endParaRPr lang="he-IL" dirty="0">
              <a:latin typeface="Arial" panose="020B0604020202020204" pitchFamily="34" charset="0"/>
              <a:ea typeface="Arial" panose="020B0604020202020204" pitchFamily="34" charset="0"/>
            </a:endParaRPr>
          </a:p>
          <a:p>
            <a:pPr marL="0" indent="0">
              <a:buNone/>
            </a:pPr>
            <a:br>
              <a:rPr lang="en-US" dirty="0">
                <a:latin typeface="Arial" panose="020B0604020202020204" pitchFamily="34" charset="0"/>
                <a:ea typeface="Arial" panose="020B0604020202020204" pitchFamily="34" charset="0"/>
                <a:cs typeface="Arial" panose="020B0604020202020204" pitchFamily="34" charset="0"/>
              </a:rPr>
            </a:br>
            <a:endParaRPr lang="he-IL" dirty="0"/>
          </a:p>
        </p:txBody>
      </p:sp>
      <p:pic>
        <p:nvPicPr>
          <p:cNvPr id="8" name="תמונה 7" descr="תמונה שמכילה טקסט&#10;&#10;התיאור נוצר באופן אוטומטי">
            <a:extLst>
              <a:ext uri="{FF2B5EF4-FFF2-40B4-BE49-F238E27FC236}">
                <a16:creationId xmlns:a16="http://schemas.microsoft.com/office/drawing/2014/main" id="{6D3E4086-A58F-4A10-A692-1DEBC8AA0594}"/>
              </a:ext>
            </a:extLst>
          </p:cNvPr>
          <p:cNvPicPr/>
          <p:nvPr/>
        </p:nvPicPr>
        <p:blipFill>
          <a:blip r:embed="rId3"/>
          <a:stretch>
            <a:fillRect/>
          </a:stretch>
        </p:blipFill>
        <p:spPr>
          <a:xfrm>
            <a:off x="8200390" y="2644140"/>
            <a:ext cx="3153410" cy="1181100"/>
          </a:xfrm>
          <a:prstGeom prst="rect">
            <a:avLst/>
          </a:prstGeom>
        </p:spPr>
      </p:pic>
      <p:pic>
        <p:nvPicPr>
          <p:cNvPr id="9" name="תמונה 8">
            <a:extLst>
              <a:ext uri="{FF2B5EF4-FFF2-40B4-BE49-F238E27FC236}">
                <a16:creationId xmlns:a16="http://schemas.microsoft.com/office/drawing/2014/main" id="{CF8CAEDF-DD92-4F69-8E9B-8AB9BF5CB0CD}"/>
              </a:ext>
            </a:extLst>
          </p:cNvPr>
          <p:cNvPicPr/>
          <p:nvPr/>
        </p:nvPicPr>
        <p:blipFill>
          <a:blip r:embed="rId4"/>
          <a:stretch>
            <a:fillRect/>
          </a:stretch>
        </p:blipFill>
        <p:spPr>
          <a:xfrm>
            <a:off x="8200390" y="3998595"/>
            <a:ext cx="3160395" cy="1650365"/>
          </a:xfrm>
          <a:prstGeom prst="rect">
            <a:avLst/>
          </a:prstGeom>
        </p:spPr>
      </p:pic>
      <p:cxnSp>
        <p:nvCxnSpPr>
          <p:cNvPr id="11" name="מחבר חץ ישר 10">
            <a:extLst>
              <a:ext uri="{FF2B5EF4-FFF2-40B4-BE49-F238E27FC236}">
                <a16:creationId xmlns:a16="http://schemas.microsoft.com/office/drawing/2014/main" id="{7CBBA765-9267-48DB-BFFE-02A51601240A}"/>
              </a:ext>
            </a:extLst>
          </p:cNvPr>
          <p:cNvCxnSpPr/>
          <p:nvPr/>
        </p:nvCxnSpPr>
        <p:spPr>
          <a:xfrm>
            <a:off x="7081520" y="3007360"/>
            <a:ext cx="11188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תיבת טקסט 11">
            <a:extLst>
              <a:ext uri="{FF2B5EF4-FFF2-40B4-BE49-F238E27FC236}">
                <a16:creationId xmlns:a16="http://schemas.microsoft.com/office/drawing/2014/main" id="{E506E4D0-E97B-41F4-90F6-28BD6A13D336}"/>
              </a:ext>
            </a:extLst>
          </p:cNvPr>
          <p:cNvSpPr txBox="1"/>
          <p:nvPr/>
        </p:nvSpPr>
        <p:spPr>
          <a:xfrm>
            <a:off x="5201920" y="2783840"/>
            <a:ext cx="1778000" cy="369332"/>
          </a:xfrm>
          <a:prstGeom prst="rect">
            <a:avLst/>
          </a:prstGeom>
          <a:noFill/>
          <a:ln w="6350">
            <a:solidFill>
              <a:srgbClr val="7030A0"/>
            </a:solidFill>
          </a:ln>
          <a:effectLst>
            <a:outerShdw blurRad="50800" dist="38100" dir="2700000" algn="tl" rotWithShape="0">
              <a:prstClr val="black">
                <a:alpha val="40000"/>
              </a:prstClr>
            </a:outerShdw>
          </a:effectLst>
        </p:spPr>
        <p:txBody>
          <a:bodyPr wrap="square" rtlCol="1">
            <a:spAutoFit/>
          </a:bodyPr>
          <a:lstStyle/>
          <a:p>
            <a:r>
              <a:rPr lang="he-IL" dirty="0"/>
              <a:t>יש לבצע תרגום</a:t>
            </a:r>
          </a:p>
        </p:txBody>
      </p:sp>
      <p:cxnSp>
        <p:nvCxnSpPr>
          <p:cNvPr id="14" name="מחבר חץ ישר 13">
            <a:extLst>
              <a:ext uri="{FF2B5EF4-FFF2-40B4-BE49-F238E27FC236}">
                <a16:creationId xmlns:a16="http://schemas.microsoft.com/office/drawing/2014/main" id="{633F408B-1038-4722-B1F4-55B5A70DD620}"/>
              </a:ext>
            </a:extLst>
          </p:cNvPr>
          <p:cNvCxnSpPr/>
          <p:nvPr/>
        </p:nvCxnSpPr>
        <p:spPr>
          <a:xfrm>
            <a:off x="7081520" y="4464605"/>
            <a:ext cx="11188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תיבת טקסט 14">
            <a:extLst>
              <a:ext uri="{FF2B5EF4-FFF2-40B4-BE49-F238E27FC236}">
                <a16:creationId xmlns:a16="http://schemas.microsoft.com/office/drawing/2014/main" id="{DF689E82-A013-468F-BA2B-3E93E1673BC5}"/>
              </a:ext>
            </a:extLst>
          </p:cNvPr>
          <p:cNvSpPr txBox="1"/>
          <p:nvPr/>
        </p:nvSpPr>
        <p:spPr>
          <a:xfrm>
            <a:off x="4531043" y="4279939"/>
            <a:ext cx="2448560" cy="369332"/>
          </a:xfrm>
          <a:prstGeom prst="rect">
            <a:avLst/>
          </a:prstGeom>
          <a:noFill/>
          <a:ln w="6350">
            <a:solidFill>
              <a:srgbClr val="7030A0"/>
            </a:solidFill>
          </a:ln>
          <a:effectLst>
            <a:outerShdw blurRad="50800" dist="38100" dir="2700000" algn="tl" rotWithShape="0">
              <a:prstClr val="black">
                <a:alpha val="40000"/>
              </a:prstClr>
            </a:outerShdw>
          </a:effectLst>
        </p:spPr>
        <p:txBody>
          <a:bodyPr wrap="square" rtlCol="1">
            <a:spAutoFit/>
          </a:bodyPr>
          <a:lstStyle/>
          <a:p>
            <a:r>
              <a:rPr lang="he-IL" dirty="0"/>
              <a:t>יש לגשת למיקום הלוגים</a:t>
            </a:r>
          </a:p>
        </p:txBody>
      </p:sp>
      <p:sp>
        <p:nvSpPr>
          <p:cNvPr id="16" name="מלבן: פינות מעוגלות 15">
            <a:extLst>
              <a:ext uri="{FF2B5EF4-FFF2-40B4-BE49-F238E27FC236}">
                <a16:creationId xmlns:a16="http://schemas.microsoft.com/office/drawing/2014/main" id="{10E6736D-373B-4318-8EAF-6B063C82BF5E}"/>
              </a:ext>
            </a:extLst>
          </p:cNvPr>
          <p:cNvSpPr/>
          <p:nvPr/>
        </p:nvSpPr>
        <p:spPr>
          <a:xfrm>
            <a:off x="132080" y="182880"/>
            <a:ext cx="11927840" cy="6471920"/>
          </a:xfrm>
          <a:prstGeom prst="roundRect">
            <a:avLst/>
          </a:prstGeom>
          <a:noFill/>
          <a:ln w="19050"/>
          <a:effectLst>
            <a:glow rad="63500">
              <a:schemeClr val="accent3">
                <a:satMod val="175000"/>
                <a:alpha val="40000"/>
              </a:scheme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734746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descr="תמונה שמכילה טקסט&#10;&#10;התיאור נוצר באופן אוטומטי">
            <a:extLst>
              <a:ext uri="{FF2B5EF4-FFF2-40B4-BE49-F238E27FC236}">
                <a16:creationId xmlns:a16="http://schemas.microsoft.com/office/drawing/2014/main" id="{DD0F8E2C-1151-4AB6-BB2C-1761F00D037F}"/>
              </a:ext>
            </a:extLst>
          </p:cNvPr>
          <p:cNvPicPr/>
          <p:nvPr/>
        </p:nvPicPr>
        <p:blipFill>
          <a:blip r:embed="rId2"/>
          <a:stretch>
            <a:fillRect/>
          </a:stretch>
        </p:blipFill>
        <p:spPr>
          <a:xfrm>
            <a:off x="7997190" y="1922780"/>
            <a:ext cx="3153410" cy="1181100"/>
          </a:xfrm>
          <a:prstGeom prst="rect">
            <a:avLst/>
          </a:prstGeom>
        </p:spPr>
      </p:pic>
      <p:cxnSp>
        <p:nvCxnSpPr>
          <p:cNvPr id="6" name="מחבר חץ ישר 5">
            <a:extLst>
              <a:ext uri="{FF2B5EF4-FFF2-40B4-BE49-F238E27FC236}">
                <a16:creationId xmlns:a16="http://schemas.microsoft.com/office/drawing/2014/main" id="{1EC78A87-3C83-4FC7-81B2-7C4407E58800}"/>
              </a:ext>
            </a:extLst>
          </p:cNvPr>
          <p:cNvCxnSpPr/>
          <p:nvPr/>
        </p:nvCxnSpPr>
        <p:spPr>
          <a:xfrm>
            <a:off x="6871335" y="2716530"/>
            <a:ext cx="11188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תיבת טקסט 6">
            <a:extLst>
              <a:ext uri="{FF2B5EF4-FFF2-40B4-BE49-F238E27FC236}">
                <a16:creationId xmlns:a16="http://schemas.microsoft.com/office/drawing/2014/main" id="{7E7061F8-ED74-49E7-9D10-DDBBB554DD04}"/>
              </a:ext>
            </a:extLst>
          </p:cNvPr>
          <p:cNvSpPr txBox="1"/>
          <p:nvPr/>
        </p:nvSpPr>
        <p:spPr>
          <a:xfrm>
            <a:off x="4998403" y="2482552"/>
            <a:ext cx="1778000" cy="369332"/>
          </a:xfrm>
          <a:prstGeom prst="rect">
            <a:avLst/>
          </a:prstGeom>
          <a:noFill/>
          <a:ln w="6350">
            <a:solidFill>
              <a:srgbClr val="7030A0"/>
            </a:solidFill>
          </a:ln>
          <a:effectLst>
            <a:outerShdw blurRad="50800" dist="38100" dir="2700000" algn="tl" rotWithShape="0">
              <a:prstClr val="black">
                <a:alpha val="40000"/>
              </a:prstClr>
            </a:outerShdw>
          </a:effectLst>
        </p:spPr>
        <p:txBody>
          <a:bodyPr wrap="square" rtlCol="1">
            <a:spAutoFit/>
          </a:bodyPr>
          <a:lstStyle/>
          <a:p>
            <a:r>
              <a:rPr lang="he-IL" dirty="0"/>
              <a:t>אין תנאי</a:t>
            </a:r>
          </a:p>
        </p:txBody>
      </p:sp>
      <p:cxnSp>
        <p:nvCxnSpPr>
          <p:cNvPr id="8" name="מחבר חץ ישר 7">
            <a:extLst>
              <a:ext uri="{FF2B5EF4-FFF2-40B4-BE49-F238E27FC236}">
                <a16:creationId xmlns:a16="http://schemas.microsoft.com/office/drawing/2014/main" id="{D480D9CD-7B4F-45B1-9D1E-D6C213067962}"/>
              </a:ext>
            </a:extLst>
          </p:cNvPr>
          <p:cNvCxnSpPr/>
          <p:nvPr/>
        </p:nvCxnSpPr>
        <p:spPr>
          <a:xfrm>
            <a:off x="6878320" y="4059990"/>
            <a:ext cx="11188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תיבת טקסט 8">
            <a:extLst>
              <a:ext uri="{FF2B5EF4-FFF2-40B4-BE49-F238E27FC236}">
                <a16:creationId xmlns:a16="http://schemas.microsoft.com/office/drawing/2014/main" id="{AAA356E0-08FC-451D-A892-944E3329279C}"/>
              </a:ext>
            </a:extLst>
          </p:cNvPr>
          <p:cNvSpPr txBox="1"/>
          <p:nvPr/>
        </p:nvSpPr>
        <p:spPr>
          <a:xfrm>
            <a:off x="4318000" y="3809860"/>
            <a:ext cx="2448560" cy="646331"/>
          </a:xfrm>
          <a:prstGeom prst="rect">
            <a:avLst/>
          </a:prstGeom>
          <a:noFill/>
          <a:ln w="6350">
            <a:solidFill>
              <a:srgbClr val="7030A0"/>
            </a:solidFill>
          </a:ln>
          <a:effectLst>
            <a:outerShdw blurRad="50800" dist="38100" dir="2700000" algn="tl" rotWithShape="0">
              <a:prstClr val="black">
                <a:alpha val="40000"/>
              </a:prstClr>
            </a:outerShdw>
          </a:effectLst>
        </p:spPr>
        <p:txBody>
          <a:bodyPr wrap="square" rtlCol="1">
            <a:spAutoFit/>
          </a:bodyPr>
          <a:lstStyle/>
          <a:p>
            <a:r>
              <a:rPr lang="he-IL" dirty="0"/>
              <a:t>האם המילה קיימת בתג זה?</a:t>
            </a:r>
          </a:p>
        </p:txBody>
      </p:sp>
      <p:sp>
        <p:nvSpPr>
          <p:cNvPr id="10" name="כותרת 1">
            <a:extLst>
              <a:ext uri="{FF2B5EF4-FFF2-40B4-BE49-F238E27FC236}">
                <a16:creationId xmlns:a16="http://schemas.microsoft.com/office/drawing/2014/main" id="{CD745CFB-C16F-42C6-BC5B-496B74FFBEF8}"/>
              </a:ext>
            </a:extLst>
          </p:cNvPr>
          <p:cNvSpPr>
            <a:spLocks noGrp="1"/>
          </p:cNvSpPr>
          <p:nvPr>
            <p:ph type="title"/>
          </p:nvPr>
        </p:nvSpPr>
        <p:spPr>
          <a:xfrm>
            <a:off x="641985" y="364212"/>
            <a:ext cx="10515600" cy="1325563"/>
          </a:xfrm>
        </p:spPr>
        <p:txBody>
          <a:bodyPr>
            <a:normAutofit/>
          </a:bodyPr>
          <a:lstStyle/>
          <a:p>
            <a:r>
              <a:rPr lang="he-IL" sz="3200" dirty="0">
                <a:ln w="3175">
                  <a:solidFill>
                    <a:schemeClr val="tx1"/>
                  </a:solidFill>
                </a:ln>
                <a:solidFill>
                  <a:schemeClr val="bg2">
                    <a:lumMod val="25000"/>
                  </a:schemeClr>
                </a:solidFill>
                <a:latin typeface="+mn-lt"/>
                <a:ea typeface="+mn-ea"/>
                <a:cs typeface="+mn-cs"/>
              </a:rPr>
              <a:t>קובץ קונפיגורציה</a:t>
            </a:r>
          </a:p>
        </p:txBody>
      </p:sp>
      <p:pic>
        <p:nvPicPr>
          <p:cNvPr id="11" name="תמונה 10" descr="תמונה שמכילה טקסט&#10;&#10;התיאור נוצר באופן אוטומטי">
            <a:extLst>
              <a:ext uri="{FF2B5EF4-FFF2-40B4-BE49-F238E27FC236}">
                <a16:creationId xmlns:a16="http://schemas.microsoft.com/office/drawing/2014/main" id="{FCCD38C7-3455-4186-A93B-6C379EE1BFD1}"/>
              </a:ext>
            </a:extLst>
          </p:cNvPr>
          <p:cNvPicPr/>
          <p:nvPr/>
        </p:nvPicPr>
        <p:blipFill>
          <a:blip r:embed="rId3"/>
          <a:stretch>
            <a:fillRect/>
          </a:stretch>
        </p:blipFill>
        <p:spPr>
          <a:xfrm>
            <a:off x="7991475" y="3347203"/>
            <a:ext cx="3159125" cy="1161415"/>
          </a:xfrm>
          <a:prstGeom prst="rect">
            <a:avLst/>
          </a:prstGeom>
        </p:spPr>
      </p:pic>
      <p:pic>
        <p:nvPicPr>
          <p:cNvPr id="12" name="תמונה 11">
            <a:extLst>
              <a:ext uri="{FF2B5EF4-FFF2-40B4-BE49-F238E27FC236}">
                <a16:creationId xmlns:a16="http://schemas.microsoft.com/office/drawing/2014/main" id="{CBC303D4-6AA5-42DC-BB40-DA5AE7849B56}"/>
              </a:ext>
            </a:extLst>
          </p:cNvPr>
          <p:cNvPicPr/>
          <p:nvPr/>
        </p:nvPicPr>
        <p:blipFill>
          <a:blip r:embed="rId4"/>
          <a:stretch>
            <a:fillRect/>
          </a:stretch>
        </p:blipFill>
        <p:spPr>
          <a:xfrm>
            <a:off x="7990205" y="4508618"/>
            <a:ext cx="3160395" cy="1296035"/>
          </a:xfrm>
          <a:prstGeom prst="rect">
            <a:avLst/>
          </a:prstGeom>
        </p:spPr>
      </p:pic>
      <p:cxnSp>
        <p:nvCxnSpPr>
          <p:cNvPr id="13" name="מחבר חץ ישר 12">
            <a:extLst>
              <a:ext uri="{FF2B5EF4-FFF2-40B4-BE49-F238E27FC236}">
                <a16:creationId xmlns:a16="http://schemas.microsoft.com/office/drawing/2014/main" id="{23CA85E5-450F-4A0B-9F4C-EFAD40E82A60}"/>
              </a:ext>
            </a:extLst>
          </p:cNvPr>
          <p:cNvCxnSpPr/>
          <p:nvPr/>
        </p:nvCxnSpPr>
        <p:spPr>
          <a:xfrm>
            <a:off x="6878320" y="5156635"/>
            <a:ext cx="11188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תיבת טקסט 13">
            <a:extLst>
              <a:ext uri="{FF2B5EF4-FFF2-40B4-BE49-F238E27FC236}">
                <a16:creationId xmlns:a16="http://schemas.microsoft.com/office/drawing/2014/main" id="{19487DFF-EA84-441B-852A-2D2E165DA95E}"/>
              </a:ext>
            </a:extLst>
          </p:cNvPr>
          <p:cNvSpPr txBox="1"/>
          <p:nvPr/>
        </p:nvSpPr>
        <p:spPr>
          <a:xfrm>
            <a:off x="4327843" y="4971969"/>
            <a:ext cx="2448560" cy="369332"/>
          </a:xfrm>
          <a:prstGeom prst="rect">
            <a:avLst/>
          </a:prstGeom>
          <a:noFill/>
          <a:ln w="6350">
            <a:solidFill>
              <a:srgbClr val="7030A0"/>
            </a:solidFill>
          </a:ln>
          <a:effectLst>
            <a:outerShdw blurRad="50800" dist="38100" dir="2700000" algn="tl" rotWithShape="0">
              <a:prstClr val="black">
                <a:alpha val="40000"/>
              </a:prstClr>
            </a:outerShdw>
          </a:effectLst>
        </p:spPr>
        <p:txBody>
          <a:bodyPr wrap="square" rtlCol="1">
            <a:spAutoFit/>
          </a:bodyPr>
          <a:lstStyle/>
          <a:p>
            <a:r>
              <a:rPr lang="he-IL" dirty="0"/>
              <a:t>ערך ברירת מחדל</a:t>
            </a:r>
          </a:p>
        </p:txBody>
      </p:sp>
      <p:cxnSp>
        <p:nvCxnSpPr>
          <p:cNvPr id="15" name="מחבר חץ ישר 14">
            <a:extLst>
              <a:ext uri="{FF2B5EF4-FFF2-40B4-BE49-F238E27FC236}">
                <a16:creationId xmlns:a16="http://schemas.microsoft.com/office/drawing/2014/main" id="{22E53DC3-CE21-438E-BD82-FD39963BC381}"/>
              </a:ext>
            </a:extLst>
          </p:cNvPr>
          <p:cNvCxnSpPr/>
          <p:nvPr/>
        </p:nvCxnSpPr>
        <p:spPr>
          <a:xfrm>
            <a:off x="6878320" y="5451275"/>
            <a:ext cx="11188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תיבת טקסט 15">
            <a:extLst>
              <a:ext uri="{FF2B5EF4-FFF2-40B4-BE49-F238E27FC236}">
                <a16:creationId xmlns:a16="http://schemas.microsoft.com/office/drawing/2014/main" id="{B817AD26-1302-401C-B4B0-F190E65B3E37}"/>
              </a:ext>
            </a:extLst>
          </p:cNvPr>
          <p:cNvSpPr txBox="1"/>
          <p:nvPr/>
        </p:nvSpPr>
        <p:spPr>
          <a:xfrm>
            <a:off x="4327843" y="5156635"/>
            <a:ext cx="2448560" cy="646331"/>
          </a:xfrm>
          <a:prstGeom prst="rect">
            <a:avLst/>
          </a:prstGeom>
          <a:noFill/>
          <a:ln w="6350">
            <a:solidFill>
              <a:srgbClr val="7030A0"/>
            </a:solidFill>
          </a:ln>
          <a:effectLst>
            <a:outerShdw blurRad="50800" dist="38100" dir="2700000" algn="tl" rotWithShape="0">
              <a:prstClr val="black">
                <a:alpha val="40000"/>
              </a:prstClr>
            </a:outerShdw>
          </a:effectLst>
        </p:spPr>
        <p:txBody>
          <a:bodyPr wrap="square" rtlCol="1">
            <a:spAutoFit/>
          </a:bodyPr>
          <a:lstStyle/>
          <a:p>
            <a:r>
              <a:rPr lang="he-IL" dirty="0"/>
              <a:t>נתיב. מיקום שמירת הלוג לאחר ההמרה.</a:t>
            </a:r>
          </a:p>
        </p:txBody>
      </p:sp>
      <p:sp>
        <p:nvSpPr>
          <p:cNvPr id="17" name="מלבן: פינות מעוגלות 16">
            <a:extLst>
              <a:ext uri="{FF2B5EF4-FFF2-40B4-BE49-F238E27FC236}">
                <a16:creationId xmlns:a16="http://schemas.microsoft.com/office/drawing/2014/main" id="{BA9C3FEA-70D1-4C3E-AC35-288DF256CFDC}"/>
              </a:ext>
            </a:extLst>
          </p:cNvPr>
          <p:cNvSpPr/>
          <p:nvPr/>
        </p:nvSpPr>
        <p:spPr>
          <a:xfrm>
            <a:off x="132080" y="182880"/>
            <a:ext cx="11927840" cy="6471920"/>
          </a:xfrm>
          <a:prstGeom prst="roundRect">
            <a:avLst/>
          </a:prstGeom>
          <a:noFill/>
          <a:ln w="19050"/>
          <a:effectLst>
            <a:glow rad="63500">
              <a:schemeClr val="accent3">
                <a:satMod val="175000"/>
                <a:alpha val="40000"/>
              </a:scheme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9" name="תמונה 18">
            <a:extLst>
              <a:ext uri="{FF2B5EF4-FFF2-40B4-BE49-F238E27FC236}">
                <a16:creationId xmlns:a16="http://schemas.microsoft.com/office/drawing/2014/main" id="{03745B22-146F-4F26-B9F8-02B9D2F40EC0}"/>
              </a:ext>
            </a:extLst>
          </p:cNvPr>
          <p:cNvPicPr>
            <a:picLocks noChangeAspect="1"/>
          </p:cNvPicPr>
          <p:nvPr/>
        </p:nvPicPr>
        <p:blipFill>
          <a:blip r:embed="rId5"/>
          <a:stretch>
            <a:fillRect/>
          </a:stretch>
        </p:blipFill>
        <p:spPr>
          <a:xfrm>
            <a:off x="964248" y="556338"/>
            <a:ext cx="2723832" cy="2674542"/>
          </a:xfrm>
          <a:prstGeom prst="rect">
            <a:avLst/>
          </a:prstGeom>
        </p:spPr>
      </p:pic>
    </p:spTree>
    <p:extLst>
      <p:ext uri="{BB962C8B-B14F-4D97-AF65-F5344CB8AC3E}">
        <p14:creationId xmlns:p14="http://schemas.microsoft.com/office/powerpoint/2010/main" val="262141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3"/>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4" grpId="0" animBg="1"/>
      <p:bldP spid="14" grpId="1"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C3E77E86-011D-4550-AC8F-00671BED4CD2}"/>
              </a:ext>
            </a:extLst>
          </p:cNvPr>
          <p:cNvSpPr>
            <a:spLocks noGrp="1"/>
          </p:cNvSpPr>
          <p:nvPr>
            <p:ph type="title"/>
          </p:nvPr>
        </p:nvSpPr>
        <p:spPr>
          <a:xfrm>
            <a:off x="635000" y="344805"/>
            <a:ext cx="10515600" cy="1325563"/>
          </a:xfrm>
        </p:spPr>
        <p:txBody>
          <a:bodyPr/>
          <a:lstStyle/>
          <a:p>
            <a:r>
              <a:rPr lang="he-IL" sz="3200" dirty="0">
                <a:ln w="3175">
                  <a:solidFill>
                    <a:schemeClr val="tx1"/>
                  </a:solidFill>
                </a:ln>
                <a:solidFill>
                  <a:schemeClr val="bg2">
                    <a:lumMod val="25000"/>
                  </a:schemeClr>
                </a:solidFill>
                <a:latin typeface="+mn-lt"/>
                <a:ea typeface="+mn-ea"/>
                <a:cs typeface="+mn-cs"/>
              </a:rPr>
              <a:t>התחברות למסד הנתונים ושליפת דוחות</a:t>
            </a:r>
          </a:p>
        </p:txBody>
      </p:sp>
      <p:pic>
        <p:nvPicPr>
          <p:cNvPr id="4" name="מציין מיקום תוכן 3">
            <a:extLst>
              <a:ext uri="{FF2B5EF4-FFF2-40B4-BE49-F238E27FC236}">
                <a16:creationId xmlns:a16="http://schemas.microsoft.com/office/drawing/2014/main" id="{CDC0822B-1F9D-4C60-84A8-04ECC024371E}"/>
              </a:ext>
            </a:extLst>
          </p:cNvPr>
          <p:cNvPicPr>
            <a:picLocks noGrp="1"/>
          </p:cNvPicPr>
          <p:nvPr>
            <p:ph idx="1"/>
          </p:nvPr>
        </p:nvPicPr>
        <p:blipFill>
          <a:blip r:embed="rId2"/>
          <a:stretch>
            <a:fillRect/>
          </a:stretch>
        </p:blipFill>
        <p:spPr>
          <a:xfrm>
            <a:off x="243840" y="3429000"/>
            <a:ext cx="2854960" cy="3271520"/>
          </a:xfrm>
          <a:prstGeom prst="rect">
            <a:avLst/>
          </a:prstGeom>
        </p:spPr>
      </p:pic>
      <p:sp>
        <p:nvSpPr>
          <p:cNvPr id="7" name="מציין מיקום תוכן 2">
            <a:extLst>
              <a:ext uri="{FF2B5EF4-FFF2-40B4-BE49-F238E27FC236}">
                <a16:creationId xmlns:a16="http://schemas.microsoft.com/office/drawing/2014/main" id="{B932B8C2-D500-40A5-BE82-DD8700851177}"/>
              </a:ext>
            </a:extLst>
          </p:cNvPr>
          <p:cNvSpPr txBox="1">
            <a:spLocks/>
          </p:cNvSpPr>
          <p:nvPr/>
        </p:nvSpPr>
        <p:spPr>
          <a:xfrm>
            <a:off x="3749040" y="1825625"/>
            <a:ext cx="7604760" cy="2559685"/>
          </a:xfrm>
          <a:prstGeom prst="rect">
            <a:avLst/>
          </a:prstGeom>
        </p:spPr>
        <p:txBody>
          <a:bodyPr vert="horz" lIns="91440" tIns="45720" rIns="91440" bIns="45720" rtlCol="1">
            <a:normAutofit fontScale="25000" lnSpcReduction="2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70000"/>
              </a:lnSpc>
              <a:buFont typeface="Wingdings" panose="05000000000000000000" pitchFamily="2" charset="2"/>
              <a:buChar char="v"/>
            </a:pPr>
            <a:r>
              <a:rPr lang="he-IL" sz="9600" dirty="0">
                <a:solidFill>
                  <a:srgbClr val="000000"/>
                </a:solidFill>
                <a:effectLst/>
                <a:latin typeface="Times New Roman" panose="02020603050405020304" pitchFamily="18" charset="0"/>
                <a:ea typeface="Times New Roman" panose="02020603050405020304" pitchFamily="18" charset="0"/>
                <a:cs typeface="David" panose="020E0502060401010101" pitchFamily="34" charset="-79"/>
              </a:rPr>
              <a:t> </a:t>
            </a:r>
            <a:r>
              <a:rPr lang="he-IL" sz="11200" dirty="0">
                <a:solidFill>
                  <a:srgbClr val="000000"/>
                </a:solidFill>
                <a:effectLst/>
                <a:latin typeface="Times New Roman" panose="02020603050405020304" pitchFamily="18" charset="0"/>
                <a:ea typeface="Times New Roman" panose="02020603050405020304" pitchFamily="18" charset="0"/>
              </a:rPr>
              <a:t>מכילים מידע אודות פעולתן של המכונות לאחר ביצוע בדיקתן על הציוד.</a:t>
            </a:r>
          </a:p>
          <a:p>
            <a:pPr>
              <a:lnSpc>
                <a:spcPct val="170000"/>
              </a:lnSpc>
              <a:buFont typeface="Wingdings" panose="05000000000000000000" pitchFamily="2" charset="2"/>
              <a:buChar char="v"/>
            </a:pPr>
            <a:r>
              <a:rPr lang="he-IL" sz="11200" dirty="0">
                <a:solidFill>
                  <a:srgbClr val="000000"/>
                </a:solidFill>
                <a:latin typeface="Times New Roman" panose="02020603050405020304" pitchFamily="18" charset="0"/>
                <a:ea typeface="Times New Roman" panose="02020603050405020304" pitchFamily="18" charset="0"/>
              </a:rPr>
              <a:t> נקראים לוגים</a:t>
            </a:r>
          </a:p>
          <a:p>
            <a:pPr>
              <a:lnSpc>
                <a:spcPct val="170000"/>
              </a:lnSpc>
              <a:buFont typeface="Wingdings" panose="05000000000000000000" pitchFamily="2" charset="2"/>
              <a:buChar char="v"/>
            </a:pPr>
            <a:r>
              <a:rPr lang="he-IL" sz="11200" dirty="0">
                <a:solidFill>
                  <a:srgbClr val="000000"/>
                </a:solidFill>
                <a:effectLst/>
                <a:latin typeface="Times New Roman" panose="02020603050405020304" pitchFamily="18" charset="0"/>
                <a:ea typeface="Times New Roman" panose="02020603050405020304" pitchFamily="18" charset="0"/>
              </a:rPr>
              <a:t> הדו"חות יכולים להיכתב במספר רב של פורמטים- הנפוץ הוא </a:t>
            </a:r>
            <a:r>
              <a:rPr lang="en-US" sz="11200" dirty="0">
                <a:solidFill>
                  <a:srgbClr val="000000"/>
                </a:solidFill>
                <a:effectLst/>
                <a:latin typeface="Times New Roman" panose="02020603050405020304" pitchFamily="18" charset="0"/>
                <a:ea typeface="Times New Roman" panose="02020603050405020304" pitchFamily="18" charset="0"/>
              </a:rPr>
              <a:t>HTML</a:t>
            </a:r>
            <a:endParaRPr lang="he-IL" sz="11200"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he-IL" sz="1800" dirty="0">
                <a:solidFill>
                  <a:srgbClr val="000000"/>
                </a:solidFill>
                <a:effectLst/>
                <a:latin typeface="Times New Roman" panose="02020603050405020304" pitchFamily="18" charset="0"/>
                <a:ea typeface="Times New Roman" panose="02020603050405020304" pitchFamily="18" charset="0"/>
                <a:cs typeface="David" panose="020E0502060401010101" pitchFamily="34" charset="-79"/>
              </a:rPr>
              <a:t> </a:t>
            </a:r>
            <a:br>
              <a:rPr lang="en-US" dirty="0">
                <a:latin typeface="Arial" panose="020B0604020202020204" pitchFamily="34" charset="0"/>
                <a:ea typeface="Arial" panose="020B0604020202020204" pitchFamily="34" charset="0"/>
                <a:cs typeface="Arial" panose="020B0604020202020204" pitchFamily="34" charset="0"/>
              </a:rPr>
            </a:br>
            <a:endParaRPr lang="he-IL" dirty="0"/>
          </a:p>
        </p:txBody>
      </p:sp>
      <p:sp>
        <p:nvSpPr>
          <p:cNvPr id="2" name="מלבן 1">
            <a:extLst>
              <a:ext uri="{FF2B5EF4-FFF2-40B4-BE49-F238E27FC236}">
                <a16:creationId xmlns:a16="http://schemas.microsoft.com/office/drawing/2014/main" id="{9870CC6A-1342-47E5-99DF-82EA70017854}"/>
              </a:ext>
            </a:extLst>
          </p:cNvPr>
          <p:cNvSpPr/>
          <p:nvPr/>
        </p:nvSpPr>
        <p:spPr>
          <a:xfrm>
            <a:off x="2004060" y="3931920"/>
            <a:ext cx="304800" cy="198120"/>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מלבן 12">
            <a:extLst>
              <a:ext uri="{FF2B5EF4-FFF2-40B4-BE49-F238E27FC236}">
                <a16:creationId xmlns:a16="http://schemas.microsoft.com/office/drawing/2014/main" id="{0377BFA0-0F3A-4869-BA63-E03A7E9D0C8F}"/>
              </a:ext>
            </a:extLst>
          </p:cNvPr>
          <p:cNvSpPr/>
          <p:nvPr/>
        </p:nvSpPr>
        <p:spPr>
          <a:xfrm>
            <a:off x="2004060" y="4225290"/>
            <a:ext cx="304800" cy="160020"/>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מלבן: פינות מעוגלות 15">
            <a:extLst>
              <a:ext uri="{FF2B5EF4-FFF2-40B4-BE49-F238E27FC236}">
                <a16:creationId xmlns:a16="http://schemas.microsoft.com/office/drawing/2014/main" id="{AB6517EA-0CBC-4C8D-9E61-AB204FBB4D38}"/>
              </a:ext>
            </a:extLst>
          </p:cNvPr>
          <p:cNvSpPr/>
          <p:nvPr/>
        </p:nvSpPr>
        <p:spPr>
          <a:xfrm>
            <a:off x="132080" y="182880"/>
            <a:ext cx="11927840" cy="6471920"/>
          </a:xfrm>
          <a:prstGeom prst="roundRect">
            <a:avLst/>
          </a:prstGeom>
          <a:noFill/>
          <a:ln w="19050"/>
          <a:effectLst>
            <a:glow rad="63500">
              <a:schemeClr val="accent3">
                <a:satMod val="175000"/>
                <a:alpha val="40000"/>
              </a:scheme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11538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C3E77E86-011D-4550-AC8F-00671BED4CD2}"/>
              </a:ext>
            </a:extLst>
          </p:cNvPr>
          <p:cNvSpPr>
            <a:spLocks noGrp="1"/>
          </p:cNvSpPr>
          <p:nvPr>
            <p:ph type="title"/>
          </p:nvPr>
        </p:nvSpPr>
        <p:spPr>
          <a:xfrm>
            <a:off x="635000" y="344805"/>
            <a:ext cx="10515600" cy="1325563"/>
          </a:xfrm>
        </p:spPr>
        <p:txBody>
          <a:bodyPr>
            <a:normAutofit/>
          </a:bodyPr>
          <a:lstStyle/>
          <a:p>
            <a:r>
              <a:rPr lang="he-IL" sz="3200" dirty="0">
                <a:ln w="3175">
                  <a:solidFill>
                    <a:schemeClr val="tx1"/>
                  </a:solidFill>
                </a:ln>
                <a:solidFill>
                  <a:schemeClr val="bg2">
                    <a:lumMod val="25000"/>
                  </a:schemeClr>
                </a:solidFill>
                <a:latin typeface="+mn-lt"/>
                <a:ea typeface="+mn-ea"/>
                <a:cs typeface="+mn-cs"/>
              </a:rPr>
              <a:t>התחברות למסד הנתונים ושליפת דוחות</a:t>
            </a:r>
          </a:p>
        </p:txBody>
      </p:sp>
      <p:sp>
        <p:nvSpPr>
          <p:cNvPr id="5" name="מציין מיקום תוכן 4">
            <a:extLst>
              <a:ext uri="{FF2B5EF4-FFF2-40B4-BE49-F238E27FC236}">
                <a16:creationId xmlns:a16="http://schemas.microsoft.com/office/drawing/2014/main" id="{E3EEB022-D82C-4485-9281-E82ABDC7A472}"/>
              </a:ext>
            </a:extLst>
          </p:cNvPr>
          <p:cNvSpPr>
            <a:spLocks noGrp="1"/>
          </p:cNvSpPr>
          <p:nvPr>
            <p:ph idx="1"/>
          </p:nvPr>
        </p:nvSpPr>
        <p:spPr>
          <a:xfrm>
            <a:off x="3545840" y="1365250"/>
            <a:ext cx="7604760" cy="460375"/>
          </a:xfrm>
        </p:spPr>
        <p:txBody>
          <a:bodyPr>
            <a:noAutofit/>
          </a:bodyPr>
          <a:lstStyle/>
          <a:p>
            <a:pPr marL="0" indent="0">
              <a:buNone/>
            </a:pPr>
            <a:r>
              <a:rPr lang="he-IL" dirty="0">
                <a:effectLst/>
                <a:ea typeface="Arial" panose="020B0604020202020204" pitchFamily="34" charset="0"/>
              </a:rPr>
              <a:t>במערכת יש מספר מכונות. כל מכונה מייצרת מספר דוחות. י</a:t>
            </a:r>
            <a:r>
              <a:rPr lang="he-IL" dirty="0">
                <a:ea typeface="Arial" panose="020B0604020202020204" pitchFamily="34" charset="0"/>
              </a:rPr>
              <a:t>ש 3 סוגים של תצורת הדוחות:</a:t>
            </a:r>
            <a:endParaRPr lang="he-IL" dirty="0"/>
          </a:p>
        </p:txBody>
      </p:sp>
      <p:sp>
        <p:nvSpPr>
          <p:cNvPr id="7" name="מציין מיקום תוכן 2">
            <a:extLst>
              <a:ext uri="{FF2B5EF4-FFF2-40B4-BE49-F238E27FC236}">
                <a16:creationId xmlns:a16="http://schemas.microsoft.com/office/drawing/2014/main" id="{B932B8C2-D500-40A5-BE82-DD8700851177}"/>
              </a:ext>
            </a:extLst>
          </p:cNvPr>
          <p:cNvSpPr txBox="1">
            <a:spLocks/>
          </p:cNvSpPr>
          <p:nvPr/>
        </p:nvSpPr>
        <p:spPr>
          <a:xfrm>
            <a:off x="3749040" y="1825625"/>
            <a:ext cx="7604760" cy="2559685"/>
          </a:xfrm>
          <a:prstGeom prst="rect">
            <a:avLst/>
          </a:prstGeom>
        </p:spPr>
        <p:txBody>
          <a:bodyPr vert="horz" lIns="91440" tIns="45720" rIns="91440" bIns="4572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he-IL" sz="1800" dirty="0">
                <a:solidFill>
                  <a:srgbClr val="000000"/>
                </a:solidFill>
                <a:effectLst/>
                <a:latin typeface="Times New Roman" panose="02020603050405020304" pitchFamily="18" charset="0"/>
                <a:ea typeface="Times New Roman" panose="02020603050405020304" pitchFamily="18" charset="0"/>
                <a:cs typeface="David" panose="020E0502060401010101" pitchFamily="34" charset="-79"/>
              </a:rPr>
              <a:t> </a:t>
            </a:r>
            <a:br>
              <a:rPr lang="en-US" dirty="0">
                <a:latin typeface="Arial" panose="020B0604020202020204" pitchFamily="34" charset="0"/>
                <a:ea typeface="Arial" panose="020B0604020202020204" pitchFamily="34" charset="0"/>
                <a:cs typeface="Arial" panose="020B0604020202020204" pitchFamily="34" charset="0"/>
              </a:rPr>
            </a:br>
            <a:endParaRPr lang="he-IL" dirty="0"/>
          </a:p>
        </p:txBody>
      </p:sp>
      <p:pic>
        <p:nvPicPr>
          <p:cNvPr id="9" name="תמונה 8">
            <a:extLst>
              <a:ext uri="{FF2B5EF4-FFF2-40B4-BE49-F238E27FC236}">
                <a16:creationId xmlns:a16="http://schemas.microsoft.com/office/drawing/2014/main" id="{9F4DFC24-D1CF-49A9-96A9-811C98A9258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61394" y="2218007"/>
            <a:ext cx="2683340" cy="4334606"/>
          </a:xfrm>
          <a:prstGeom prst="rect">
            <a:avLst/>
          </a:prstGeom>
          <a:noFill/>
          <a:ln>
            <a:noFill/>
          </a:ln>
        </p:spPr>
      </p:pic>
      <p:pic>
        <p:nvPicPr>
          <p:cNvPr id="10" name="תמונה 9">
            <a:extLst>
              <a:ext uri="{FF2B5EF4-FFF2-40B4-BE49-F238E27FC236}">
                <a16:creationId xmlns:a16="http://schemas.microsoft.com/office/drawing/2014/main" id="{49CFD7AD-20A7-4073-ACD5-969C4297742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488586" y="2218007"/>
            <a:ext cx="2792272" cy="4334606"/>
          </a:xfrm>
          <a:prstGeom prst="rect">
            <a:avLst/>
          </a:prstGeom>
          <a:noFill/>
          <a:ln>
            <a:noFill/>
          </a:ln>
        </p:spPr>
      </p:pic>
      <p:pic>
        <p:nvPicPr>
          <p:cNvPr id="11" name="תמונה 10">
            <a:extLst>
              <a:ext uri="{FF2B5EF4-FFF2-40B4-BE49-F238E27FC236}">
                <a16:creationId xmlns:a16="http://schemas.microsoft.com/office/drawing/2014/main" id="{1353793D-4366-4ACD-8B54-5AAB6E2F03C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8282761" y="2286000"/>
            <a:ext cx="2594346" cy="4227195"/>
          </a:xfrm>
          <a:prstGeom prst="rect">
            <a:avLst/>
          </a:prstGeom>
          <a:noFill/>
          <a:ln>
            <a:noFill/>
          </a:ln>
        </p:spPr>
      </p:pic>
      <p:sp>
        <p:nvSpPr>
          <p:cNvPr id="12" name="מלבן: פינות מעוגלות 11">
            <a:extLst>
              <a:ext uri="{FF2B5EF4-FFF2-40B4-BE49-F238E27FC236}">
                <a16:creationId xmlns:a16="http://schemas.microsoft.com/office/drawing/2014/main" id="{65194A0E-9A4E-472C-A044-45693429119B}"/>
              </a:ext>
            </a:extLst>
          </p:cNvPr>
          <p:cNvSpPr/>
          <p:nvPr/>
        </p:nvSpPr>
        <p:spPr>
          <a:xfrm>
            <a:off x="132080" y="182880"/>
            <a:ext cx="11927840" cy="6471920"/>
          </a:xfrm>
          <a:prstGeom prst="roundRect">
            <a:avLst/>
          </a:prstGeom>
          <a:noFill/>
          <a:ln w="19050"/>
          <a:effectLst>
            <a:glow rad="63500">
              <a:schemeClr val="accent3">
                <a:satMod val="175000"/>
                <a:alpha val="40000"/>
              </a:scheme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4955537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1577</TotalTime>
  <Words>646</Words>
  <Application>Microsoft Office PowerPoint</Application>
  <PresentationFormat>Widescreen</PresentationFormat>
  <Paragraphs>85</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David</vt:lpstr>
      <vt:lpstr>Times New Roman</vt:lpstr>
      <vt:lpstr>Trebuchet MS</vt:lpstr>
      <vt:lpstr>Wingdings</vt:lpstr>
      <vt:lpstr>ערכת נושא Office</vt:lpstr>
      <vt:lpstr>PowerPoint Presentation</vt:lpstr>
      <vt:lpstr>IIOT(Industrial Internet of Things) Data Mining</vt:lpstr>
      <vt:lpstr>מטרת הפרויקט</vt:lpstr>
      <vt:lpstr> סביבת פיתוח</vt:lpstr>
      <vt:lpstr>תרשים המערכת</vt:lpstr>
      <vt:lpstr>קובץ קונפיגורציה</vt:lpstr>
      <vt:lpstr>קובץ קונפיגורציה</vt:lpstr>
      <vt:lpstr>התחברות למסד הנתונים ושליפת דוחות</vt:lpstr>
      <vt:lpstr>התחברות למסד הנתונים ושליפת דוחות</vt:lpstr>
      <vt:lpstr>האם הדוח תקין?</vt:lpstr>
      <vt:lpstr>ביצוע טרנספורמציה </vt:lpstr>
      <vt:lpstr>טבלה זמנית</vt:lpstr>
      <vt:lpstr>שמירת הדוח בפורמט CSV</vt:lpstr>
      <vt:lpstr>שמירת הדוח בפורמט CSV</vt:lpstr>
      <vt:lpstr>הצגת המידע</vt:lpstr>
      <vt:lpstr>הצגת המידע</vt:lpstr>
      <vt:lpstr>הצגת המידע</vt:lpstr>
      <vt:lpstr>אינדיקציה</vt:lpstr>
      <vt:lpstr>אפיון הדרישות</vt:lpstr>
      <vt:lpstr>אפיון הדרישות</vt:lpstr>
      <vt:lpstr>מסקנות</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IIOT Data Mining </dc:title>
  <dc:creator>אפרת בנימין</dc:creator>
  <cp:lastModifiedBy>שחר כדורי</cp:lastModifiedBy>
  <cp:revision>19</cp:revision>
  <dcterms:created xsi:type="dcterms:W3CDTF">2021-08-18T06:01:23Z</dcterms:created>
  <dcterms:modified xsi:type="dcterms:W3CDTF">2021-08-22T09:26:43Z</dcterms:modified>
</cp:coreProperties>
</file>