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16"/>
  </p:notesMasterIdLst>
  <p:sldIdLst>
    <p:sldId id="274" r:id="rId2"/>
    <p:sldId id="258" r:id="rId3"/>
    <p:sldId id="259" r:id="rId4"/>
    <p:sldId id="276" r:id="rId5"/>
    <p:sldId id="275" r:id="rId6"/>
    <p:sldId id="261" r:id="rId7"/>
    <p:sldId id="271" r:id="rId8"/>
    <p:sldId id="265" r:id="rId9"/>
    <p:sldId id="267" r:id="rId10"/>
    <p:sldId id="279" r:id="rId11"/>
    <p:sldId id="280" r:id="rId12"/>
    <p:sldId id="268" r:id="rId13"/>
    <p:sldId id="269" r:id="rId14"/>
    <p:sldId id="277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2" autoAdjust="0"/>
    <p:restoredTop sz="82808" autoAdjust="0"/>
  </p:normalViewPr>
  <p:slideViewPr>
    <p:cSldViewPr snapToGrid="0">
      <p:cViewPr varScale="1">
        <p:scale>
          <a:sx n="94" d="100"/>
          <a:sy n="94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A2C8FD4-8979-44FD-8C2F-12174A482196}" type="datetimeFigureOut">
              <a:rPr lang="he-IL" smtClean="0"/>
              <a:t>כ"ה/טבת/תשפ"א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E4CE18-FDD2-4AE3-B2D7-FA3FE0AFDA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72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53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0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450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98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המערכת של החברה עובדת עם מספר גדול של חברות כאשר עבור כל אחת מהן נבנה תהליך בדיקה קפדני מותאם הכולל מכונת בדיקה מותאמת על פי דרישת החברה.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מכונות הבדיקה הן מכונות "לא מתוחכמות" אשר אין להן יכולות מפותחות ומשוכללות המייצרות לוגים בפורמט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 </a:t>
            </a: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שאינם קריאים.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2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בגלל שפע האפשרויות הקיימות ליצירת דוחות ממוחשבים אין שני דוחות שהם זהים, ולכן על כל חברה לייצר לעצמה פורמט אחוד ומסודר משלה או לאמץ פורמט כללי.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DBAB-7254-4A1A-ACD7-DDCD25321FA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97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המערכת נועדה לעזור למנהלים לנהל את אולמות הייצור להם ולעודד שיפור בתפוקה. המערכת מעדכנת את המנהלים 24/7 על מצב באולמות הייצור שלהם וכך בעצם מאפשרת מניעת תקלות עתידיות ותקלות בזמן אמת.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המערכת של החברה עובדת עם מספר גדול של חברות כאשר עבור כל אחת מהן נבנה תהליך בדיקה קפדני מותאם הכולל מכונת בדיקה מותאמת על פי דרישת החברה.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44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fontAlgn="base">
              <a:lnSpc>
                <a:spcPct val="107000"/>
              </a:lnSpc>
              <a:spcBef>
                <a:spcPts val="1600"/>
              </a:spcBef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התפקיד העיקרי של התוכנה הוא להמיר את הדוחות של מכונות הבדיקה לפורמט אחיד וקריא על מנת שנוכל להציגו בתוכנה.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 fontAlgn="base">
              <a:lnSpc>
                <a:spcPct val="107000"/>
              </a:lnSpc>
              <a:spcBef>
                <a:spcPts val="1600"/>
              </a:spcBef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תחילה הלקוח יבחר איזה בדיקות ירצה שיופיע לו בדו"ח ע"י בחירת קריטריונים המוצגים לו על המסך.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 fontAlgn="base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לאחר בחירת הלקוח, המערכת תמיר את הקריטריונים הנבחרים לפורמט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JSON</a:t>
            </a: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לאחר שליחת אובייקט ה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JSON  </a:t>
            </a: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המערכת תבצע חיפוש במסד הנתונים ע"י הרצת שאילתות מתאימות.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 fontAlgn="base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לבסוף התוכנה תחזיר את כל הדאטה הרלוונטי ותציגו על המסך בפורמט קריא ואחיד.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65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התוכנה תהווה בסיס נוח לחיפוש הלוגים במערכות השונות הקיימות תנתח אותם ותדע לשמור אותם בטבלאות ב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</a:t>
            </a: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באופן מסודר ובפורמט אחיד.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החלק התכנותי של המערכת מורכבת משני חלקים עיקרים: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כתיבת קובץ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JSON </a:t>
            </a: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הכולל את הפונקציות הנדרשות לתרגום הלוג בצורה נכונה בשפת ב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בסביבת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VS</a:t>
            </a: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לאחר ביצוע תרגום הלוג , הלוג יומר למשתנה מסוג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table  </a:t>
            </a: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אותו ניתן יהיה להכניס בצורה מסודרת למסד הנתונים.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הצגה למשתמש – תצוגת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 </a:t>
            </a: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 כתובה בשפת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Angular</a:t>
            </a:r>
            <a:r>
              <a:rPr lang="he-IL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 תציג למשתמש את הנתונים שביקש, תראה חיווי האם המוצר עבר בהצלחה או נכשל.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71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he-IL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התחברות ל</a:t>
            </a:r>
            <a:r>
              <a:rPr lang="en-US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</a:t>
            </a:r>
            <a:r>
              <a:rPr lang="he-IL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על מנת להוציא את הלוגים הלא מעובדים יש צורך להתחבר למסד הנתונים.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he-IL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שליפת דוחות על פי מכונות: במידה וישנה הצלחה בהתחברות למסד הנתונים יבוצע שליפה של הדוחות המקוריים של המכונות שהועלו ל</a:t>
            </a:r>
            <a:r>
              <a:rPr lang="en-US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he-IL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המרת הלוגים: המרת הלוגים לפורמט אחיד קריא ומובן.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he-IL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הכנסת לוגים ל</a:t>
            </a:r>
            <a:r>
              <a:rPr lang="en-US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base</a:t>
            </a:r>
            <a:r>
              <a:rPr lang="he-IL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במידה ולא זוהתה שגיאה. הכנסת הלוגים בצורה מסודרת ואחידה  כדי שיהיה יותר נגיש להצגה בהמשך ואופציה להקמת מערכת עתידית מבוססת </a:t>
            </a:r>
            <a:r>
              <a:rPr lang="en-US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he-IL" sz="1800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הצגת הדוחות המשתמשים למשתמש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49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CE18-FDD2-4AE3-B2D7-FA3FE0AFDA7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7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416CF1-8619-483E-9FA3-07737CED6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C501017-1892-42EA-8716-1E4B33CDA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4DDBF1-F90E-4112-A600-2C6D1701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367B0C-EB03-4A73-B6A9-6A7F4BAF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8E892E-7DE9-4B04-887A-95C80049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ACCE8A-327F-43E0-AB80-998DA335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64A93D3-8996-4B7C-8600-88DB98D7C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EFB5AD-E73C-4C7C-AB28-749AE050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B115AD-E07E-47FF-A68D-500CF175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5B0D-051E-4A63-84AA-6814F843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477B911-B1E7-4809-B8C5-58C55B4BC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3E98AB-E590-49F3-8D77-960AB4254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CE7E4-5530-4343-AB70-9F26D2B0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986CF1-EFD1-4028-B77E-9ABBB03D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36E722-7E88-41C8-A679-730BDA68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4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CBE16F-AD8A-430F-8456-D0B443D9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F46A26-1F77-41B9-82BB-84D10EF6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0BBCA3-ABC9-4DDA-B2C3-0AE0C29B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472B0F-BED7-4BE7-9D6B-887E76C9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4A7925-C3CB-4147-9380-4E22FC0C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847264-4540-4AF5-B16D-7DEFDF32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9C9941E-90E5-495F-9BEF-1C021FAA7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333D49-8E06-46AC-B78B-62341D65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A62FFC-658E-4A26-B449-07C4B369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B04615-16F9-4B09-A4C4-CB6591AB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2DD885-8DD1-485A-838B-6913152B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5893D5-171E-42FC-85D5-227C37C7C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82E0B6B-CA45-4ACD-BAD9-C2FC6E26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4F9B05-2075-45F3-B582-8FBD672A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9BF4F2-6272-4FC5-A65C-50C77FEE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235933-7D22-4559-B629-BBBEA6BB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3FE6EC-638A-4409-B5A2-51258D8F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E656910-011D-49ED-8C89-D908E11F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3436BBD-B489-43B7-9C9B-6BCC0BC5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0CE1B8-A73D-475F-AC1F-A1C46C539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817A3B8-3330-4EA3-BF70-616401D33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D12D357-EB07-4963-A327-4CF5C8FF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D928908-3268-4A93-8B29-7476B858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1623557-4215-46AE-A4AF-C413557D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8FC7A7-18C5-410F-87E8-D9BC6D15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B9576F7-1D14-410C-AC5D-860A88C2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1F25601-343B-4923-9529-371A366B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CFDF64F-2F45-442A-BFAC-F3C4264D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1124BFB-1DFE-4D36-A38F-4754340A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04A55FA-F3DF-4191-9806-91F1AD4E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A6FBC65-1B62-4686-BD66-49DAE553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9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F6EBA2-5D00-4BCD-BD1C-80FE9069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0F9C76-937B-4A53-8A2A-F735154A8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CF91056-7FDC-4026-B6F5-F60BB949D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A693E42-A26D-4E48-898A-EDFE257A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A4D5B0A-7274-4295-96F9-F64A9F87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FD1BCD-EAEA-4A5F-9BDC-A3D2DB6A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3D95F-3D40-4F1A-8745-B85FAEC6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1D0C1C7-2322-4BB2-BC00-5B8F7B7E8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CCD83FA-CE76-4FD3-A2BA-8F899E037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0053F51-5876-43AC-B938-32E29F97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A1A66C-F4F6-4CD6-A680-749342E2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E03F2B2-6C0B-4FC5-A215-38144CBE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1707485-C6DA-438B-A0D1-87690695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48E445-ADAC-4EEB-B64B-BAF4586D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4086C5-C3EA-4A98-ABC2-AA076E7B3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55034-AED0-4087-A4FC-041C7B00535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FE488F-CFB1-4C31-A6E6-98E0D332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AEB4BB-4273-4CA5-9E32-3BB863E2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F2C2-0924-4BBA-9D10-7C1DD2CC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0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B2F302CD-B2F5-4635-9E8C-2AC4D7F6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" y="-250259"/>
            <a:ext cx="12435839" cy="665105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9C9FCDE-BA11-4CFF-9913-41A20F314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62" r="10161" b="3174"/>
          <a:stretch/>
        </p:blipFill>
        <p:spPr>
          <a:xfrm rot="3470550" flipH="1">
            <a:off x="10643607" y="3724372"/>
            <a:ext cx="1277963" cy="496872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2452D056-9835-4058-B34B-0AE59409B42C}"/>
              </a:ext>
            </a:extLst>
          </p:cNvPr>
          <p:cNvSpPr/>
          <p:nvPr/>
        </p:nvSpPr>
        <p:spPr>
          <a:xfrm>
            <a:off x="6257419" y="1828800"/>
            <a:ext cx="5142453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C989DAE-C243-4834-B2C1-650AE38F73CA}"/>
              </a:ext>
            </a:extLst>
          </p:cNvPr>
          <p:cNvSpPr txBox="1"/>
          <p:nvPr/>
        </p:nvSpPr>
        <p:spPr>
          <a:xfrm>
            <a:off x="6096000" y="2017552"/>
            <a:ext cx="584429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Mining Data IIOT</a:t>
            </a:r>
            <a:endParaRPr lang="he-IL" sz="8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78AA29E-7B43-47EA-9646-F58DF0356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0824"/>
            <a:ext cx="4459111" cy="490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077A3151-74F8-48E5-9F56-8B1CBD10A5A3}"/>
              </a:ext>
            </a:extLst>
          </p:cNvPr>
          <p:cNvSpPr/>
          <p:nvPr/>
        </p:nvSpPr>
        <p:spPr>
          <a:xfrm>
            <a:off x="6982376" y="5529716"/>
            <a:ext cx="432909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תרת משנה 3">
            <a:extLst>
              <a:ext uri="{FF2B5EF4-FFF2-40B4-BE49-F238E27FC236}">
                <a16:creationId xmlns:a16="http://schemas.microsoft.com/office/drawing/2014/main" id="{A0233A1B-165E-4ED1-892D-A1228E1D40F8}"/>
              </a:ext>
            </a:extLst>
          </p:cNvPr>
          <p:cNvSpPr txBox="1">
            <a:spLocks/>
          </p:cNvSpPr>
          <p:nvPr/>
        </p:nvSpPr>
        <p:spPr>
          <a:xfrm>
            <a:off x="1770573" y="4645169"/>
            <a:ext cx="8650854" cy="885371"/>
          </a:xfrm>
          <a:prstGeom prst="rect">
            <a:avLst/>
          </a:prstGeom>
          <a:solidFill>
            <a:srgbClr val="0070C0">
              <a:alpha val="0"/>
            </a:srgbClr>
          </a:solidFill>
          <a:effectLst>
            <a:softEdge rad="63500"/>
          </a:effectLst>
        </p:spPr>
        <p:txBody>
          <a:bodyPr vert="horz" wrap="square" lIns="91440" tIns="45720" rIns="91440" bIns="45720" rtlCol="1">
            <a:spAutoFit/>
          </a:bodyPr>
          <a:lstStyle>
            <a:defPPr>
              <a:defRPr lang="he-IL"/>
            </a:defPPr>
            <a:lvl1pPr marL="228600" indent="-22860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שקד אברהם 204604722 </a:t>
            </a:r>
          </a:p>
          <a:p>
            <a:pPr marL="0" indent="0">
              <a:buNone/>
            </a:pPr>
            <a:r>
              <a:rPr lang="he-IL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שחר כדורי    205442544</a:t>
            </a:r>
          </a:p>
        </p:txBody>
      </p:sp>
    </p:spTree>
    <p:extLst>
      <p:ext uri="{BB962C8B-B14F-4D97-AF65-F5344CB8AC3E}">
        <p14:creationId xmlns:p14="http://schemas.microsoft.com/office/powerpoint/2010/main" val="138848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C5DF-AD51-4DC2-98D9-8D829726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דרישות פונקציונליות</a:t>
            </a:r>
            <a:b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FB01-20AE-45A5-AB81-D9BAFF81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>
            <a:normAutofit/>
          </a:bodyPr>
          <a:lstStyle/>
          <a:p>
            <a:r>
              <a:rPr lang="he-IL" sz="2400" dirty="0">
                <a:solidFill>
                  <a:srgbClr val="000000"/>
                </a:solidFill>
              </a:rPr>
              <a:t>המרת הלוגים של מכונות הבדיקה לפורמט אחיד וקריא במערכת הכללית.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0"/>
            <a:r>
              <a:rPr lang="he-IL" sz="2400" dirty="0">
                <a:solidFill>
                  <a:srgbClr val="000000"/>
                </a:solidFill>
              </a:rPr>
              <a:t>התאמת דוחות למוצרים ספציפיים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0"/>
            <a:r>
              <a:rPr lang="he-IL" sz="2400" dirty="0">
                <a:solidFill>
                  <a:srgbClr val="000000"/>
                </a:solidFill>
              </a:rPr>
              <a:t>התחברות למסד נתונים על מנת להוציא את הלוגים.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0"/>
            <a:r>
              <a:rPr lang="he-IL" sz="2400" dirty="0">
                <a:solidFill>
                  <a:srgbClr val="000000"/>
                </a:solidFill>
              </a:rPr>
              <a:t>שליפת דוחות על פי המכונות השונות.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0"/>
            <a:r>
              <a:rPr lang="he-IL" sz="2400" dirty="0">
                <a:solidFill>
                  <a:srgbClr val="000000"/>
                </a:solidFill>
              </a:rPr>
              <a:t>הכנסת לוגים הלוגים ל מסד הנתונים באופן קריא.</a:t>
            </a:r>
            <a:endParaRPr lang="en-US" sz="2400" dirty="0">
              <a:solidFill>
                <a:srgbClr val="000000"/>
              </a:solidFill>
            </a:endParaRPr>
          </a:p>
          <a:p>
            <a:pPr lvl="0"/>
            <a:endParaRPr lang="he-IL" sz="2400" dirty="0">
              <a:solidFill>
                <a:srgbClr val="000000"/>
              </a:solidFill>
            </a:endParaRPr>
          </a:p>
          <a:p>
            <a:pPr lvl="0"/>
            <a:r>
              <a:rPr lang="he-IL" sz="2400" dirty="0">
                <a:solidFill>
                  <a:srgbClr val="000000"/>
                </a:solidFill>
              </a:rPr>
              <a:t>אספקת חיווי אודות המידע למשתמש במוצר</a:t>
            </a:r>
            <a:endParaRPr lang="en-US" sz="2400" dirty="0"/>
          </a:p>
        </p:txBody>
      </p:sp>
      <p:pic>
        <p:nvPicPr>
          <p:cNvPr id="4" name="תמונה 6">
            <a:extLst>
              <a:ext uri="{FF2B5EF4-FFF2-40B4-BE49-F238E27FC236}">
                <a16:creationId xmlns:a16="http://schemas.microsoft.com/office/drawing/2014/main" id="{207EE92E-BE06-477F-9D2B-ECB74BF6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254044"/>
            <a:ext cx="1920992" cy="6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8B09-5317-4473-A5DD-F42B2606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דרישות לא פונקציונליות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544C-2941-4B11-9DEE-5388C293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he-IL" dirty="0"/>
              <a:t> זמני התגובה של המערכת  מהרגע שסיימה לייצר את הדו"ח מוגדרים להיות פחות משניה בשביל לא לייצר חוסר רציפות בחיווי משתמש \ במערכת.</a:t>
            </a:r>
            <a:endParaRPr lang="en-US" dirty="0"/>
          </a:p>
          <a:p>
            <a:endParaRPr lang="en-US" dirty="0"/>
          </a:p>
          <a:p>
            <a:pPr lvl="0"/>
            <a:r>
              <a:rPr lang="he-IL" dirty="0"/>
              <a:t>תצוגה ויזואלית נוחה ב</a:t>
            </a:r>
            <a:r>
              <a:rPr lang="en-US" dirty="0"/>
              <a:t>ANGULAR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למשתמש אשר תספק חיווי נוח אודות המידע הקיים המופק מהלוגים של ההמכונות \ הציוד.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 </a:t>
            </a:r>
            <a:endParaRPr lang="en-US" dirty="0"/>
          </a:p>
          <a:p>
            <a:pPr lvl="0"/>
            <a:r>
              <a:rPr lang="he-IL" dirty="0"/>
              <a:t>תצוגה נוחה אודות כישלון או הצלחה בסיום מוצלח או כושל של המערכת.</a:t>
            </a:r>
            <a:endParaRPr lang="en-US" dirty="0"/>
          </a:p>
          <a:p>
            <a:endParaRPr lang="en-US" dirty="0"/>
          </a:p>
        </p:txBody>
      </p:sp>
      <p:pic>
        <p:nvPicPr>
          <p:cNvPr id="4" name="תמונה 6">
            <a:extLst>
              <a:ext uri="{FF2B5EF4-FFF2-40B4-BE49-F238E27FC236}">
                <a16:creationId xmlns:a16="http://schemas.microsoft.com/office/drawing/2014/main" id="{CF984821-488B-4D20-A74B-79FC2B9F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254044"/>
            <a:ext cx="1920992" cy="6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0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3C4CF1CA-1C0C-41BE-A4CD-F2475D3BC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70891"/>
              </p:ext>
            </p:extLst>
          </p:nvPr>
        </p:nvGraphicFramePr>
        <p:xfrm>
          <a:off x="1011217" y="1524001"/>
          <a:ext cx="10445676" cy="467707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611419">
                  <a:extLst>
                    <a:ext uri="{9D8B030D-6E8A-4147-A177-3AD203B41FA5}">
                      <a16:colId xmlns:a16="http://schemas.microsoft.com/office/drawing/2014/main" val="3619428531"/>
                    </a:ext>
                  </a:extLst>
                </a:gridCol>
                <a:gridCol w="906331">
                  <a:extLst>
                    <a:ext uri="{9D8B030D-6E8A-4147-A177-3AD203B41FA5}">
                      <a16:colId xmlns:a16="http://schemas.microsoft.com/office/drawing/2014/main" val="1035430640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3808517838"/>
                    </a:ext>
                  </a:extLst>
                </a:gridCol>
                <a:gridCol w="6056557">
                  <a:extLst>
                    <a:ext uri="{9D8B030D-6E8A-4147-A177-3AD203B41FA5}">
                      <a16:colId xmlns:a16="http://schemas.microsoft.com/office/drawing/2014/main" val="567287806"/>
                    </a:ext>
                  </a:extLst>
                </a:gridCol>
              </a:tblGrid>
              <a:tr h="77087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2000" b="1" u="non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תיאור הסיכון</a:t>
                      </a:r>
                      <a:endParaRPr lang="en-US" sz="18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2000" b="1" u="non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רמת הסיכון</a:t>
                      </a:r>
                      <a:endParaRPr lang="en-US" sz="18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2000" b="1" u="non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סבירות</a:t>
                      </a:r>
                      <a:endParaRPr lang="en-US" sz="18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2000" b="1" u="non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פעילות מונעת לצמצום הסיכון</a:t>
                      </a:r>
                      <a:endParaRPr lang="en-US" sz="18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extLst>
                  <a:ext uri="{0D108BD9-81ED-4DB2-BD59-A6C34878D82A}">
                    <a16:rowId xmlns:a16="http://schemas.microsoft.com/office/drawing/2014/main" val="2205919053"/>
                  </a:ext>
                </a:extLst>
              </a:tr>
              <a:tr h="134637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קושי בהבנת השפה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Angular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>
                          <a:solidFill>
                            <a:srgbClr val="000000"/>
                          </a:solidFill>
                          <a:effectLst/>
                        </a:rPr>
                        <a:t>שימוש במקורות חיצוניים ללמידה ושיתוף הידע בין השותפים. בנוסף פריסת הלמידה על תקופה יותר ארוכה כך שנוכל בכל שלב להתנסות בידע שנצבר.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extLst>
                  <a:ext uri="{0D108BD9-81ED-4DB2-BD59-A6C34878D82A}">
                    <a16:rowId xmlns:a16="http://schemas.microsoft.com/office/drawing/2014/main" val="2115160978"/>
                  </a:ext>
                </a:extLst>
              </a:tr>
              <a:tr h="65964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הלוגים המתקבלים יהיו לא תקינים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 dirty="0">
                          <a:solidFill>
                            <a:srgbClr val="000000"/>
                          </a:solidFill>
                          <a:effectLst/>
                        </a:rPr>
                        <a:t>לתת למכונה לסיים את הפעולה בצורה תקינה לפני שנפעיל את המערכת שלנו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extLst>
                  <a:ext uri="{0D108BD9-81ED-4DB2-BD59-A6C34878D82A}">
                    <a16:rowId xmlns:a16="http://schemas.microsoft.com/office/drawing/2014/main" val="1958820939"/>
                  </a:ext>
                </a:extLst>
              </a:tr>
              <a:tr h="110761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קושי בהבנת ההבדל בין לוג תקין לבין לוג שאינו תקין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>
                          <a:solidFill>
                            <a:srgbClr val="000000"/>
                          </a:solidFill>
                          <a:effectLst/>
                        </a:rPr>
                        <a:t>לפני ביצוע המערכת שלנו לעשות בדיקה ברמת המכונה (אם לא ניתן לטפל במקרים אלה לפני ביצוע עיקרי המערכת)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extLst>
                  <a:ext uri="{0D108BD9-81ED-4DB2-BD59-A6C34878D82A}">
                    <a16:rowId xmlns:a16="http://schemas.microsoft.com/office/drawing/2014/main" val="2934847274"/>
                  </a:ext>
                </a:extLst>
              </a:tr>
              <a:tr h="79256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אי עמידה בזמנים עקב עומס בלימודים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he-IL" sz="1600" dirty="0">
                          <a:solidFill>
                            <a:srgbClr val="000000"/>
                          </a:solidFill>
                          <a:effectLst/>
                        </a:rPr>
                        <a:t>חלוקת עבודה וניהול זמנים תוך התחשבות בקורסים נוספים הנלמדים במקביל לפרויקט.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057" marR="47057" marT="47057" marB="47057"/>
                </a:tc>
                <a:extLst>
                  <a:ext uri="{0D108BD9-81ED-4DB2-BD59-A6C34878D82A}">
                    <a16:rowId xmlns:a16="http://schemas.microsoft.com/office/drawing/2014/main" val="2367247905"/>
                  </a:ext>
                </a:extLst>
              </a:tr>
            </a:tbl>
          </a:graphicData>
        </a:graphic>
      </p:graphicFrame>
      <p:pic>
        <p:nvPicPr>
          <p:cNvPr id="12" name="תמונה 11">
            <a:extLst>
              <a:ext uri="{FF2B5EF4-FFF2-40B4-BE49-F238E27FC236}">
                <a16:creationId xmlns:a16="http://schemas.microsoft.com/office/drawing/2014/main" id="{7A03F7E4-EDBD-49AC-8E12-8CF2654E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254044"/>
            <a:ext cx="1920992" cy="635376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4AC3F6A-3A28-4C07-9642-5528140BE83B}"/>
              </a:ext>
            </a:extLst>
          </p:cNvPr>
          <p:cNvSpPr txBox="1"/>
          <p:nvPr/>
        </p:nvSpPr>
        <p:spPr>
          <a:xfrm>
            <a:off x="8026399" y="519060"/>
            <a:ext cx="35447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סיכונים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06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ED56C8DB-B088-44C8-A854-89D61E9B1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87"/>
          <a:stretch/>
        </p:blipFill>
        <p:spPr>
          <a:xfrm>
            <a:off x="147585" y="1232453"/>
            <a:ext cx="11896830" cy="5021592"/>
          </a:xfr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86BE8CE-A325-4E64-A179-C99201FDC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254044"/>
            <a:ext cx="1920992" cy="63537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CB25C63-76C7-475D-BAE0-B48F976D346B}"/>
              </a:ext>
            </a:extLst>
          </p:cNvPr>
          <p:cNvSpPr txBox="1"/>
          <p:nvPr/>
        </p:nvSpPr>
        <p:spPr>
          <a:xfrm>
            <a:off x="8387644" y="307125"/>
            <a:ext cx="35447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תרשים </a:t>
            </a:r>
            <a:r>
              <a:rPr lang="he-IL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גנט</a:t>
            </a:r>
            <a:endParaRPr lang="he-IL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N Golani" panose="02000000000000000000" pitchFamily="2" charset="-79"/>
              <a:cs typeface="BN Golani" panose="02000000000000000000" pitchFamily="2" charset="-79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439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8D2615F-EF32-4EB2-B359-69382BF4F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7902" y="1794933"/>
            <a:ext cx="3817938" cy="1466674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D9A7416-E3FB-47CD-A723-CA009B000EAD}"/>
              </a:ext>
            </a:extLst>
          </p:cNvPr>
          <p:cNvSpPr txBox="1"/>
          <p:nvPr/>
        </p:nvSpPr>
        <p:spPr>
          <a:xfrm>
            <a:off x="-302507" y="3596393"/>
            <a:ext cx="6265334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&lt;Thanks You/&gt;</a:t>
            </a:r>
            <a:endParaRPr lang="he-IL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A7BA94E-6FF3-451A-9376-D14BFB42A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11" y="-1"/>
            <a:ext cx="56500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86C34F2-9ABE-48EB-BA5E-0406507E4EE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" r="496" b="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תצוגת שקופית 11">
                <a:extLst>
                  <a:ext uri="{FF2B5EF4-FFF2-40B4-BE49-F238E27FC236}">
                    <a16:creationId xmlns:a16="http://schemas.microsoft.com/office/drawing/2014/main" id="{D7E94357-C6C3-4332-9D15-FD7E2BD25A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4539884"/>
                  </p:ext>
                </p:extLst>
              </p:nvPr>
            </p:nvGraphicFramePr>
            <p:xfrm>
              <a:off x="4275035" y="2864884"/>
              <a:ext cx="3641929" cy="1128231"/>
            </p:xfrm>
            <a:graphic>
              <a:graphicData uri="http://schemas.microsoft.com/office/powerpoint/2016/slidezoom">
                <pslz:sldZm>
                  <pslz:sldZmObj sldId="259" cId="1817808503">
                    <pslz:zmPr id="{2CB36D13-C774-4FBE-8796-FEFC695AB316}" returnToParent="0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41929" cy="112823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תצוגת שקופית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7E94357-C6C3-4332-9D15-FD7E2BD25A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5035" y="2864884"/>
                <a:ext cx="3641929" cy="112823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14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9851AB1B-95BB-485F-9D77-9A6078F5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04" y="555034"/>
            <a:ext cx="4530117" cy="149835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8003602A-A47D-4952-BC11-44614307E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977" y="86615"/>
            <a:ext cx="3945023" cy="668477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4A70795-9943-4BA8-8652-EF43B4451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04" y="3085042"/>
            <a:ext cx="8704629" cy="299085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77217BE-283F-4E47-8EF1-20021B749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014" y="4741862"/>
            <a:ext cx="285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BCC9CAC-D66A-4A18-A511-BDF57CD86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0" y="3399127"/>
            <a:ext cx="11782513" cy="2028825"/>
          </a:xfr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53D4EFF-3501-4DD9-871D-4ABD4EC71694}"/>
              </a:ext>
            </a:extLst>
          </p:cNvPr>
          <p:cNvSpPr txBox="1"/>
          <p:nvPr/>
        </p:nvSpPr>
        <p:spPr>
          <a:xfrm>
            <a:off x="5080000" y="118026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בעיות קיימות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EE20646-DF19-491D-870E-C479C3B0D083}"/>
              </a:ext>
            </a:extLst>
          </p:cNvPr>
          <p:cNvSpPr txBox="1"/>
          <p:nvPr/>
        </p:nvSpPr>
        <p:spPr>
          <a:xfrm>
            <a:off x="8782756" y="3735443"/>
            <a:ext cx="16594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מכונות לא מספיק מתוחכמות בעלות פיצ'רים מאוד דלים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C7683F5-7170-4FBA-8971-E0396152CC04}"/>
              </a:ext>
            </a:extLst>
          </p:cNvPr>
          <p:cNvSpPr txBox="1"/>
          <p:nvPr/>
        </p:nvSpPr>
        <p:spPr>
          <a:xfrm>
            <a:off x="6289454" y="3755662"/>
            <a:ext cx="16594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cs typeface="Calibri" panose="020F0502020204030204" pitchFamily="34" charset="0"/>
              </a:rPr>
              <a:t>זמני תגובה נדרשים בפחות משניה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90F09E9-D479-4701-8B01-92F9D871650F}"/>
              </a:ext>
            </a:extLst>
          </p:cNvPr>
          <p:cNvSpPr txBox="1"/>
          <p:nvPr/>
        </p:nvSpPr>
        <p:spPr>
          <a:xfrm>
            <a:off x="3409245" y="3688181"/>
            <a:ext cx="198479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תהליך הבדיקה הינו קפדני ומותאם, הכולל מכונת בדיקה מותאמת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CC3F527-C901-4E49-B4C6-5487175700C5}"/>
              </a:ext>
            </a:extLst>
          </p:cNvPr>
          <p:cNvSpPr txBox="1"/>
          <p:nvPr/>
        </p:nvSpPr>
        <p:spPr>
          <a:xfrm>
            <a:off x="1043198" y="3688181"/>
            <a:ext cx="16594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הלוגים רשומים בפורמט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 </a:t>
            </a: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שאינו קריא</a:t>
            </a:r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FF245E0-DCAB-49E9-BFB4-AEC32110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094738"/>
            <a:ext cx="3418770" cy="37147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1958AD82-38C9-493B-8C06-AE774DBC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254044"/>
            <a:ext cx="1920992" cy="635376"/>
          </a:xfrm>
          <a:prstGeom prst="rect">
            <a:avLst/>
          </a:prstGeom>
        </p:spPr>
      </p:pic>
      <p:pic>
        <p:nvPicPr>
          <p:cNvPr id="15" name="Picture 2" descr="Man Showing Distress">
            <a:extLst>
              <a:ext uri="{FF2B5EF4-FFF2-40B4-BE49-F238E27FC236}">
                <a16:creationId xmlns:a16="http://schemas.microsoft.com/office/drawing/2014/main" id="{6C546907-DA1F-41A7-82CF-9EC5B52FB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4" r="28146" b="5466"/>
          <a:stretch/>
        </p:blipFill>
        <p:spPr bwMode="auto">
          <a:xfrm>
            <a:off x="-1" y="-70111"/>
            <a:ext cx="3797681" cy="303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B65C49D-96AC-477D-92CB-DC10FD833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4" b="1"/>
          <a:stretch/>
        </p:blipFill>
        <p:spPr>
          <a:xfrm>
            <a:off x="20" y="13964"/>
            <a:ext cx="12191980" cy="685671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9FD90EF-C2BF-4169-A67C-7E10A71AA5F4}"/>
              </a:ext>
            </a:extLst>
          </p:cNvPr>
          <p:cNvSpPr txBox="1"/>
          <p:nvPr/>
        </p:nvSpPr>
        <p:spPr>
          <a:xfrm>
            <a:off x="8268517" y="3428359"/>
            <a:ext cx="2290398" cy="14549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לוג מכיל בתוכו אירועים שהוזנו על ידי המערכת.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D530AB-880A-4A70-A054-D0B2E1222C11}"/>
              </a:ext>
            </a:extLst>
          </p:cNvPr>
          <p:cNvSpPr txBox="1"/>
          <p:nvPr/>
        </p:nvSpPr>
        <p:spPr>
          <a:xfrm>
            <a:off x="4415636" y="3389858"/>
            <a:ext cx="284983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effectLst/>
                <a:latin typeface="Narkisim" panose="020E0502050101010101" pitchFamily="34" charset="-79"/>
                <a:ea typeface="Times New Roman" panose="02020603050405020304" pitchFamily="18" charset="0"/>
              </a:rPr>
              <a:t>הלוג יכול להכיל מידע לגבי שינויים שקרו במערכת ההפעלה, כגון - חיבור\ניתוק חיישנים, שמירת אירועים ופקודות שהוזנו.</a:t>
            </a:r>
            <a:endParaRPr lang="he-IL" sz="25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CF910D7-D90A-475B-9F4D-4C042814D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311" y="3389858"/>
            <a:ext cx="660384" cy="6295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6A83F0C-4A2A-4B38-82DC-249661E7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281" y="3348969"/>
            <a:ext cx="660384" cy="629525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D2991027-3DEC-4CBD-B4D1-ADDFF7FEA17D}"/>
              </a:ext>
            </a:extLst>
          </p:cNvPr>
          <p:cNvSpPr/>
          <p:nvPr/>
        </p:nvSpPr>
        <p:spPr>
          <a:xfrm>
            <a:off x="3894667" y="891822"/>
            <a:ext cx="4685986" cy="217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17944EE-CDF8-4564-A235-164C11251847}"/>
              </a:ext>
            </a:extLst>
          </p:cNvPr>
          <p:cNvSpPr txBox="1"/>
          <p:nvPr/>
        </p:nvSpPr>
        <p:spPr>
          <a:xfrm>
            <a:off x="5512229" y="1189448"/>
            <a:ext cx="71458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מהו לוג?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EE63A1-7EF0-4B23-98FE-F10F67741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18" y="534041"/>
            <a:ext cx="3147786" cy="2638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93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C3D1CDE1-7F9C-48F2-9EB2-C88B90C4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0679"/>
            <a:ext cx="12192000" cy="3268569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5B069C-A1A0-404F-8723-123673BE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95" y="2456118"/>
            <a:ext cx="7680783" cy="21970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e-IL" sz="4800" b="1" dirty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Damagia" panose="02000000000000000000" pitchFamily="2" charset="-79"/>
                <a:cs typeface="BN Damagia" panose="02000000000000000000" pitchFamily="2" charset="-79"/>
              </a:rPr>
              <a:t>פיתוח מערכת ניהול וכריית מידע ממכונות יצור וציודי בדיקה</a:t>
            </a:r>
          </a:p>
          <a:p>
            <a:pPr marL="0" indent="0" algn="ctr">
              <a:buNone/>
            </a:pPr>
            <a:r>
              <a:rPr lang="he-IL" sz="4800" b="1" dirty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Damagia" panose="02000000000000000000" pitchFamily="2" charset="-79"/>
                <a:cs typeface="BN Damagia" panose="02000000000000000000" pitchFamily="2" charset="-79"/>
              </a:rPr>
              <a:t> אשר מפיקים דוחות ונתונים בפורמטים בלתי אחידים.</a:t>
            </a:r>
          </a:p>
          <a:p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7533E49-1988-40F6-B474-C845559B1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254044"/>
            <a:ext cx="1920992" cy="63537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296A34A-306F-4373-A59A-7424BD67F064}"/>
              </a:ext>
            </a:extLst>
          </p:cNvPr>
          <p:cNvSpPr txBox="1"/>
          <p:nvPr/>
        </p:nvSpPr>
        <p:spPr>
          <a:xfrm>
            <a:off x="5159022" y="5142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מטרת הפרויקט</a:t>
            </a:r>
          </a:p>
        </p:txBody>
      </p:sp>
    </p:spTree>
    <p:extLst>
      <p:ext uri="{BB962C8B-B14F-4D97-AF65-F5344CB8AC3E}">
        <p14:creationId xmlns:p14="http://schemas.microsoft.com/office/powerpoint/2010/main" val="142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CDF7780-36E3-4137-B861-D100EB4C9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39CE82E9-7036-4515-B743-2BE2F332C970}"/>
              </a:ext>
            </a:extLst>
          </p:cNvPr>
          <p:cNvSpPr/>
          <p:nvPr/>
        </p:nvSpPr>
        <p:spPr>
          <a:xfrm>
            <a:off x="5013064" y="0"/>
            <a:ext cx="2323651" cy="2829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C8984F-7641-406A-9254-2F54428AA7A7}"/>
              </a:ext>
            </a:extLst>
          </p:cNvPr>
          <p:cNvSpPr/>
          <p:nvPr/>
        </p:nvSpPr>
        <p:spPr>
          <a:xfrm>
            <a:off x="0" y="0"/>
            <a:ext cx="2366682" cy="2829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FE3E7F5-DF74-40AF-8A68-794E3FD2BA17}"/>
              </a:ext>
            </a:extLst>
          </p:cNvPr>
          <p:cNvSpPr/>
          <p:nvPr/>
        </p:nvSpPr>
        <p:spPr>
          <a:xfrm>
            <a:off x="6185647" y="2743200"/>
            <a:ext cx="494852" cy="387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5CD695F-982F-46E9-905B-D4D168C255E2}"/>
              </a:ext>
            </a:extLst>
          </p:cNvPr>
          <p:cNvSpPr/>
          <p:nvPr/>
        </p:nvSpPr>
        <p:spPr>
          <a:xfrm>
            <a:off x="6906409" y="4647304"/>
            <a:ext cx="430306" cy="93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1757ED4-3190-4D0E-8487-AE71E7AD46BD}"/>
              </a:ext>
            </a:extLst>
          </p:cNvPr>
          <p:cNvSpPr/>
          <p:nvPr/>
        </p:nvSpPr>
        <p:spPr>
          <a:xfrm>
            <a:off x="0" y="6282466"/>
            <a:ext cx="6572922" cy="57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FDB96F7-B934-46F5-9982-AEEB7F2DE029}"/>
              </a:ext>
            </a:extLst>
          </p:cNvPr>
          <p:cNvSpPr/>
          <p:nvPr/>
        </p:nvSpPr>
        <p:spPr>
          <a:xfrm>
            <a:off x="763793" y="4028739"/>
            <a:ext cx="527125" cy="769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2036210-A034-4CF2-9971-A1DC12173495}"/>
              </a:ext>
            </a:extLst>
          </p:cNvPr>
          <p:cNvSpPr txBox="1"/>
          <p:nvPr/>
        </p:nvSpPr>
        <p:spPr>
          <a:xfrm>
            <a:off x="7476565" y="3130475"/>
            <a:ext cx="4274819" cy="2732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 fontAlgn="base">
              <a:lnSpc>
                <a:spcPct val="107000"/>
              </a:lnSpc>
              <a:spcAft>
                <a:spcPts val="800"/>
              </a:spcAft>
            </a:pPr>
            <a:r>
              <a:rPr lang="he-IL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המרת הדוחות של מכונות הבדיקה לפורמט אחיד וקריא</a:t>
            </a:r>
          </a:p>
          <a:p>
            <a:pPr algn="r" rtl="1" fontAlgn="base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בחירת קריטריונים ע"י הלקוח</a:t>
            </a:r>
          </a:p>
          <a:p>
            <a:pPr algn="r" rtl="1" fontAlgn="base">
              <a:lnSpc>
                <a:spcPct val="107000"/>
              </a:lnSpc>
              <a:spcAft>
                <a:spcPts val="800"/>
              </a:spcAft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המרת הקריטריונים הנבחרים לפורמט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 fontAlgn="base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החזרת ה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בפורמט קריא ואחיד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99A94BDE-98DC-4C8A-AFE3-2C28477EA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825" y="3914842"/>
            <a:ext cx="383901" cy="365962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5B875BB7-1BBA-46D3-8AD9-93FF38FA7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483" y="4709126"/>
            <a:ext cx="383901" cy="36596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761B19B5-5FF8-4330-BA4F-74EE5831F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654" y="5463204"/>
            <a:ext cx="383901" cy="36596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53AA8C93-04C9-4F7B-9B03-E5CDC686F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254044"/>
            <a:ext cx="1920992" cy="635376"/>
          </a:xfrm>
          <a:prstGeom prst="rect">
            <a:avLst/>
          </a:prstGeom>
        </p:spPr>
      </p:pic>
      <p:sp>
        <p:nvSpPr>
          <p:cNvPr id="22" name="מלבן 21">
            <a:extLst>
              <a:ext uri="{FF2B5EF4-FFF2-40B4-BE49-F238E27FC236}">
                <a16:creationId xmlns:a16="http://schemas.microsoft.com/office/drawing/2014/main" id="{E2C080DD-7C2E-41D2-9C7C-15582C620FE1}"/>
              </a:ext>
            </a:extLst>
          </p:cNvPr>
          <p:cNvSpPr/>
          <p:nvPr/>
        </p:nvSpPr>
        <p:spPr>
          <a:xfrm>
            <a:off x="7608711" y="1862667"/>
            <a:ext cx="4142673" cy="1264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373A1B6-10F2-44F6-A2BF-DE549E93928E}"/>
              </a:ext>
            </a:extLst>
          </p:cNvPr>
          <p:cNvSpPr txBox="1"/>
          <p:nvPr/>
        </p:nvSpPr>
        <p:spPr>
          <a:xfrm>
            <a:off x="8198123" y="394752"/>
            <a:ext cx="35447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תיאור המוצר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182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8">
            <a:extLst>
              <a:ext uri="{FF2B5EF4-FFF2-40B4-BE49-F238E27FC236}">
                <a16:creationId xmlns:a16="http://schemas.microsoft.com/office/drawing/2014/main" id="{29EEC09D-7A91-4122-B83B-44BE4159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54" y="1282959"/>
            <a:ext cx="10338318" cy="482392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1E1ECEF-EA4B-4183-B20F-6C4B7EB7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254044"/>
            <a:ext cx="1920992" cy="635376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627C141-7189-463B-A915-B358562D6B04}"/>
              </a:ext>
            </a:extLst>
          </p:cNvPr>
          <p:cNvSpPr txBox="1"/>
          <p:nvPr/>
        </p:nvSpPr>
        <p:spPr>
          <a:xfrm>
            <a:off x="8387644" y="361617"/>
            <a:ext cx="35447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N Golani" panose="02000000000000000000" pitchFamily="2" charset="-79"/>
                <a:cs typeface="BN Golani" panose="02000000000000000000" pitchFamily="2" charset="-79"/>
              </a:rPr>
              <a:t>מבט על...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047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F878F27F-9EFD-4AA2-8745-8D0F5E65E4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79" y="759063"/>
            <a:ext cx="3375641" cy="5339874"/>
          </a:xfrm>
          <a:prstGeom prst="rect">
            <a:avLst/>
          </a:prstGeom>
          <a:noFill/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7923E8F-32DF-4C6B-89D1-885583609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254044"/>
            <a:ext cx="1920992" cy="6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924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755</Words>
  <Application>Microsoft Office PowerPoint</Application>
  <PresentationFormat>Widescreen</PresentationFormat>
  <Paragraphs>93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 Light Condensed</vt:lpstr>
      <vt:lpstr>BN Damagia</vt:lpstr>
      <vt:lpstr>BN Golani</vt:lpstr>
      <vt:lpstr>Calibri</vt:lpstr>
      <vt:lpstr>Calibri Light</vt:lpstr>
      <vt:lpstr>Narkisim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דרישות פונקציונליות </vt:lpstr>
      <vt:lpstr>דרישות לא פונקציונליות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שחר כדורי</dc:creator>
  <cp:lastModifiedBy>שחר כדורי</cp:lastModifiedBy>
  <cp:revision>2</cp:revision>
  <dcterms:created xsi:type="dcterms:W3CDTF">2021-01-09T15:55:06Z</dcterms:created>
  <dcterms:modified xsi:type="dcterms:W3CDTF">2021-01-09T15:58:47Z</dcterms:modified>
</cp:coreProperties>
</file>