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0" r:id="rId17"/>
    <p:sldId id="271" r:id="rId18"/>
    <p:sldId id="272" r:id="rId19"/>
    <p:sldId id="273" r:id="rId20"/>
    <p:sldId id="274" r:id="rId21"/>
    <p:sldId id="276" r:id="rId2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D7A81100-BB72-4C82-B042-9AE210C079F6}" type="datetimeFigureOut">
              <a:rPr lang="he-IL" smtClean="0"/>
              <a:t>ט'/אב/תש"ף</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86E77A5-D6ED-413F-9C7F-9DECD4796642}" type="slidenum">
              <a:rPr lang="he-IL" smtClean="0"/>
              <a:t>‹#›</a:t>
            </a:fld>
            <a:endParaRPr lang="he-IL"/>
          </a:p>
        </p:txBody>
      </p:sp>
    </p:spTree>
    <p:extLst>
      <p:ext uri="{BB962C8B-B14F-4D97-AF65-F5344CB8AC3E}">
        <p14:creationId xmlns:p14="http://schemas.microsoft.com/office/powerpoint/2010/main" val="3790626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EDB2663B-F420-49A5-A8A6-DD074AAB7DEA}" type="datetime1">
              <a:rPr lang="en-US" smtClean="0"/>
              <a:t>7/30/2020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r>
              <a:rPr lang="en-US"/>
              <a:t>© Math Game</a:t>
            </a:r>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2327833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ADDA580A-38B4-4020-9C33-6C39607469AA}" type="datetime1">
              <a:rPr lang="en-US" smtClean="0"/>
              <a:t>7/30/2020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 Math Game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88429209"/>
      </p:ext>
    </p:extLst>
  </p:cSld>
  <p:clrMap bg1="lt1" tx1="dk1" bg2="lt2" tx2="dk2" accent1="accent1" accent2="accent2" accent3="accent3" accent4="accent4" accent5="accent5" accent6="accent6" hlink="hlink" folHlink="folHlink"/>
  <p:sldLayoutIdLst>
    <p:sldLayoutId id="2147483733" r:id="rId1"/>
  </p:sldLayoutIdLst>
  <p:hf sldNum="0" hdr="0" dt="0"/>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3">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5">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FAA5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7">
            <a:extLst>
              <a:ext uri="{FF2B5EF4-FFF2-40B4-BE49-F238E27FC236}">
                <a16:creationId xmlns:a16="http://schemas.microsoft.com/office/drawing/2014/main" id="{B91414F4-DB9F-40A9-BA24-CE9A6A964F82}"/>
              </a:ext>
            </a:extLst>
          </p:cNvPr>
          <p:cNvSpPr/>
          <p:nvPr/>
        </p:nvSpPr>
        <p:spPr>
          <a:xfrm>
            <a:off x="638881" y="390525"/>
            <a:ext cx="10909640" cy="1510301"/>
          </a:xfrm>
          <a:prstGeom prst="rect">
            <a:avLst/>
          </a:prstGeom>
        </p:spPr>
        <p:txBody>
          <a:bodyPr vert="horz" lIns="91440" tIns="45720" rIns="91440" bIns="45720" rtlCol="0" anchor="ctr">
            <a:normAutofit/>
          </a:bodyPr>
          <a:lstStyle/>
          <a:p>
            <a:pPr algn="ctr">
              <a:spcBef>
                <a:spcPct val="0"/>
              </a:spcBef>
              <a:spcAft>
                <a:spcPts val="600"/>
              </a:spcAft>
            </a:pPr>
            <a:r>
              <a:rPr lang="en-US" sz="6600" b="1" cap="all" spc="1500">
                <a:ln w="0"/>
                <a:solidFill>
                  <a:srgbClr val="FFFFFF"/>
                </a:solidFill>
                <a:effectLst>
                  <a:reflection blurRad="6350" stA="53000" endA="300" endPos="35500" dir="5400000" sy="-90000" algn="bl" rotWithShape="0"/>
                </a:effectLst>
                <a:latin typeface="+mj-lt"/>
                <a:ea typeface="+mj-ea"/>
                <a:cs typeface="+mj-cs"/>
              </a:rPr>
              <a:t>Math Game</a:t>
            </a:r>
          </a:p>
        </p:txBody>
      </p:sp>
      <p:sp>
        <p:nvSpPr>
          <p:cNvPr id="38"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box, drawing&#10;&#10;Description automatically generated">
            <a:extLst>
              <a:ext uri="{FF2B5EF4-FFF2-40B4-BE49-F238E27FC236}">
                <a16:creationId xmlns:a16="http://schemas.microsoft.com/office/drawing/2014/main" id="{66109823-13BA-49B7-9926-07EAC64D817A}"/>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3410443" y="3067050"/>
            <a:ext cx="5368065" cy="3019537"/>
          </a:xfrm>
          <a:prstGeom prst="rect">
            <a:avLst/>
          </a:prstGeom>
        </p:spPr>
      </p:pic>
      <p:sp>
        <p:nvSpPr>
          <p:cNvPr id="29" name="Rectangle 28">
            <a:extLst>
              <a:ext uri="{FF2B5EF4-FFF2-40B4-BE49-F238E27FC236}">
                <a16:creationId xmlns:a16="http://schemas.microsoft.com/office/drawing/2014/main" id="{9BC3141E-1491-4AE1-B715-251DBAB6F999}"/>
              </a:ext>
            </a:extLst>
          </p:cNvPr>
          <p:cNvSpPr/>
          <p:nvPr/>
        </p:nvSpPr>
        <p:spPr>
          <a:xfrm>
            <a:off x="1129004" y="4739408"/>
            <a:ext cx="2153033" cy="2369880"/>
          </a:xfrm>
          <a:prstGeom prst="rect">
            <a:avLst/>
          </a:prstGeom>
          <a:noFill/>
        </p:spPr>
        <p:txBody>
          <a:bodyPr wrap="square" lIns="91440" tIns="45720" rIns="91440" bIns="45720">
            <a:spAutoFit/>
          </a:bodyPr>
          <a:lstStyle/>
          <a:p>
            <a:pPr algn="r">
              <a:spcAft>
                <a:spcPts val="600"/>
              </a:spcAft>
            </a:pPr>
            <a:r>
              <a:rPr lang="he-IL" sz="2800" dirty="0">
                <a:ln w="0"/>
                <a:solidFill>
                  <a:schemeClr val="accent2">
                    <a:lumMod val="60000"/>
                    <a:lumOff val="40000"/>
                  </a:schemeClr>
                </a:solidFill>
                <a:effectLst>
                  <a:outerShdw blurRad="38100" dist="19050" dir="2700000" algn="tl" rotWithShape="0">
                    <a:schemeClr val="dk1">
                      <a:alpha val="40000"/>
                    </a:schemeClr>
                  </a:outerShdw>
                </a:effectLst>
              </a:rPr>
              <a:t>נתב אלכתב</a:t>
            </a:r>
          </a:p>
          <a:p>
            <a:pPr algn="r">
              <a:spcAft>
                <a:spcPts val="600"/>
              </a:spcAft>
            </a:pPr>
            <a:r>
              <a:rPr lang="he-IL" sz="2800" dirty="0">
                <a:ln w="0"/>
                <a:solidFill>
                  <a:schemeClr val="accent2">
                    <a:lumMod val="60000"/>
                    <a:lumOff val="40000"/>
                  </a:schemeClr>
                </a:solidFill>
                <a:effectLst>
                  <a:outerShdw blurRad="38100" dist="19050" dir="2700000" algn="tl" rotWithShape="0">
                    <a:schemeClr val="dk1">
                      <a:alpha val="40000"/>
                    </a:schemeClr>
                  </a:outerShdw>
                </a:effectLst>
              </a:rPr>
              <a:t>מעיין רצון</a:t>
            </a:r>
          </a:p>
          <a:p>
            <a:pPr algn="r">
              <a:spcAft>
                <a:spcPts val="600"/>
              </a:spcAft>
            </a:pPr>
            <a:r>
              <a:rPr lang="he-IL" sz="2800" b="0" cap="none" spc="0" dirty="0">
                <a:ln w="0"/>
                <a:solidFill>
                  <a:schemeClr val="accent2">
                    <a:lumMod val="60000"/>
                    <a:lumOff val="40000"/>
                  </a:schemeClr>
                </a:solidFill>
                <a:effectLst>
                  <a:outerShdw blurRad="38100" dist="19050" dir="2700000" algn="tl" rotWithShape="0">
                    <a:schemeClr val="dk1">
                      <a:alpha val="40000"/>
                    </a:schemeClr>
                  </a:outerShdw>
                </a:effectLst>
              </a:rPr>
              <a:t>רועי מזרחי</a:t>
            </a:r>
          </a:p>
          <a:p>
            <a:pPr algn="r">
              <a:spcAft>
                <a:spcPts val="600"/>
              </a:spcAft>
            </a:pPr>
            <a:r>
              <a:rPr lang="he-IL" sz="2800" b="0" cap="none" spc="0" dirty="0">
                <a:ln w="0"/>
                <a:solidFill>
                  <a:schemeClr val="accent2">
                    <a:lumMod val="60000"/>
                    <a:lumOff val="40000"/>
                  </a:schemeClr>
                </a:solidFill>
                <a:effectLst>
                  <a:outerShdw blurRad="38100" dist="19050" dir="2700000" algn="tl" rotWithShape="0">
                    <a:schemeClr val="dk1">
                      <a:alpha val="40000"/>
                    </a:schemeClr>
                  </a:outerShdw>
                </a:effectLst>
              </a:rPr>
              <a:t>שחר כדורי</a:t>
            </a:r>
          </a:p>
          <a:p>
            <a:pPr algn="r">
              <a:spcAft>
                <a:spcPts val="600"/>
              </a:spcAft>
            </a:pPr>
            <a:endParaRPr lang="en-US" sz="1600" b="0" cap="none" spc="0" dirty="0">
              <a:ln w="0"/>
              <a:solidFill>
                <a:schemeClr val="accent2">
                  <a:lumMod val="60000"/>
                  <a:lumOff val="40000"/>
                </a:schemeClr>
              </a:solidFill>
              <a:effectLst>
                <a:outerShdw blurRad="38100" dist="19050" dir="2700000" algn="tl" rotWithShape="0">
                  <a:schemeClr val="dk1">
                    <a:alpha val="40000"/>
                  </a:schemeClr>
                </a:outerShdw>
              </a:effectLst>
            </a:endParaRPr>
          </a:p>
        </p:txBody>
      </p:sp>
      <p:sp>
        <p:nvSpPr>
          <p:cNvPr id="10" name="Footer Placeholder 9">
            <a:extLst>
              <a:ext uri="{FF2B5EF4-FFF2-40B4-BE49-F238E27FC236}">
                <a16:creationId xmlns:a16="http://schemas.microsoft.com/office/drawing/2014/main" id="{98ABB5D4-D7D4-4554-BF5F-95F3164F7CB9}"/>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ea typeface="Batang" panose="020B0503020000020004" pitchFamily="18" charset="-127"/>
              </a:rPr>
              <a:t>© Math Game</a:t>
            </a:r>
          </a:p>
        </p:txBody>
      </p:sp>
    </p:spTree>
    <p:extLst>
      <p:ext uri="{BB962C8B-B14F-4D97-AF65-F5344CB8AC3E}">
        <p14:creationId xmlns:p14="http://schemas.microsoft.com/office/powerpoint/2010/main" val="409257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DCEB7E-0403-4C49-B883-77EC5ABAD704}"/>
              </a:ext>
            </a:extLst>
          </p:cNvPr>
          <p:cNvSpPr/>
          <p:nvPr/>
        </p:nvSpPr>
        <p:spPr>
          <a:xfrm>
            <a:off x="4528101" y="-61091"/>
            <a:ext cx="4142481"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המשחק עצמו:</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5" name="Picture 4">
            <a:extLst>
              <a:ext uri="{FF2B5EF4-FFF2-40B4-BE49-F238E27FC236}">
                <a16:creationId xmlns:a16="http://schemas.microsoft.com/office/drawing/2014/main" id="{C51A7BF8-56E3-4E66-8223-EA082FBCBB76}"/>
              </a:ext>
            </a:extLst>
          </p:cNvPr>
          <p:cNvPicPr>
            <a:picLocks noChangeAspect="1"/>
          </p:cNvPicPr>
          <p:nvPr/>
        </p:nvPicPr>
        <p:blipFill>
          <a:blip r:embed="rId2"/>
          <a:stretch>
            <a:fillRect/>
          </a:stretch>
        </p:blipFill>
        <p:spPr>
          <a:xfrm>
            <a:off x="448811" y="1390650"/>
            <a:ext cx="10617510" cy="4580942"/>
          </a:xfrm>
          <a:prstGeom prst="rect">
            <a:avLst/>
          </a:prstGeom>
        </p:spPr>
      </p:pic>
      <p:sp>
        <p:nvSpPr>
          <p:cNvPr id="6" name="TextBox 5">
            <a:extLst>
              <a:ext uri="{FF2B5EF4-FFF2-40B4-BE49-F238E27FC236}">
                <a16:creationId xmlns:a16="http://schemas.microsoft.com/office/drawing/2014/main" id="{9943469D-C165-4C17-90A4-34425B000A8F}"/>
              </a:ext>
            </a:extLst>
          </p:cNvPr>
          <p:cNvSpPr txBox="1"/>
          <p:nvPr/>
        </p:nvSpPr>
        <p:spPr>
          <a:xfrm>
            <a:off x="9261446" y="2659224"/>
            <a:ext cx="2672407" cy="1200329"/>
          </a:xfrm>
          <a:prstGeom prst="rect">
            <a:avLst/>
          </a:prstGeom>
          <a:noFill/>
        </p:spPr>
        <p:txBody>
          <a:bodyPr wrap="square" rtlCol="1">
            <a:spAutoFit/>
          </a:bodyPr>
          <a:lstStyle/>
          <a:p>
            <a:pPr algn="r" rtl="1"/>
            <a:r>
              <a:rPr lang="he-IL" dirty="0"/>
              <a:t>כרגע מחוברים למשחק זה 2 מששתמשים, כל הודעה מהמערכת מתקבלת אצל שניהם במקביל.</a:t>
            </a:r>
          </a:p>
        </p:txBody>
      </p:sp>
      <p:sp>
        <p:nvSpPr>
          <p:cNvPr id="7" name="Footer Placeholder 6">
            <a:extLst>
              <a:ext uri="{FF2B5EF4-FFF2-40B4-BE49-F238E27FC236}">
                <a16:creationId xmlns:a16="http://schemas.microsoft.com/office/drawing/2014/main" id="{11BA5222-1275-4F5A-9DEE-7DD2C744D397}"/>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3680127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A9C688-0839-484A-95F5-1D11A2A50EB4}"/>
              </a:ext>
            </a:extLst>
          </p:cNvPr>
          <p:cNvSpPr txBox="1"/>
          <p:nvPr/>
        </p:nvSpPr>
        <p:spPr>
          <a:xfrm>
            <a:off x="1001270" y="603942"/>
            <a:ext cx="10679185" cy="369332"/>
          </a:xfrm>
          <a:prstGeom prst="rect">
            <a:avLst/>
          </a:prstGeom>
          <a:noFill/>
        </p:spPr>
        <p:txBody>
          <a:bodyPr wrap="square" rtlCol="1">
            <a:spAutoFit/>
          </a:bodyPr>
          <a:lstStyle/>
          <a:p>
            <a:r>
              <a:rPr lang="he-IL" dirty="0"/>
              <a:t>*מענה נכון על שאלה יזכה את השחקן ב-10 נקודות, תשובה שגויה או דילוג על שאלה לא יעניקו לשחקן נקודות.</a:t>
            </a:r>
          </a:p>
        </p:txBody>
      </p:sp>
      <p:pic>
        <p:nvPicPr>
          <p:cNvPr id="6" name="Picture 5">
            <a:extLst>
              <a:ext uri="{FF2B5EF4-FFF2-40B4-BE49-F238E27FC236}">
                <a16:creationId xmlns:a16="http://schemas.microsoft.com/office/drawing/2014/main" id="{A4032133-6E0E-443C-926F-812D4F890B97}"/>
              </a:ext>
            </a:extLst>
          </p:cNvPr>
          <p:cNvPicPr/>
          <p:nvPr/>
        </p:nvPicPr>
        <p:blipFill>
          <a:blip r:embed="rId2">
            <a:extLst>
              <a:ext uri="{28A0092B-C50C-407E-A947-70E740481C1C}">
                <a14:useLocalDpi xmlns:a14="http://schemas.microsoft.com/office/drawing/2010/main" val="0"/>
              </a:ext>
            </a:extLst>
          </a:blip>
          <a:stretch>
            <a:fillRect/>
          </a:stretch>
        </p:blipFill>
        <p:spPr>
          <a:xfrm>
            <a:off x="454287" y="996708"/>
            <a:ext cx="4005746" cy="4610990"/>
          </a:xfrm>
          <a:prstGeom prst="rect">
            <a:avLst/>
          </a:prstGeom>
        </p:spPr>
      </p:pic>
      <p:pic>
        <p:nvPicPr>
          <p:cNvPr id="7" name="Picture 6">
            <a:extLst>
              <a:ext uri="{FF2B5EF4-FFF2-40B4-BE49-F238E27FC236}">
                <a16:creationId xmlns:a16="http://schemas.microsoft.com/office/drawing/2014/main" id="{6757C95A-034A-48BF-B7F1-8BC67875C10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24134" y="1081297"/>
            <a:ext cx="3833458" cy="4759668"/>
          </a:xfrm>
          <a:prstGeom prst="rect">
            <a:avLst/>
          </a:prstGeom>
        </p:spPr>
      </p:pic>
      <p:pic>
        <p:nvPicPr>
          <p:cNvPr id="8" name="Picture 7">
            <a:extLst>
              <a:ext uri="{FF2B5EF4-FFF2-40B4-BE49-F238E27FC236}">
                <a16:creationId xmlns:a16="http://schemas.microsoft.com/office/drawing/2014/main" id="{9ECCEA29-A2F6-4171-AD69-4899279AF54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257591" y="1081297"/>
            <a:ext cx="3833457" cy="4395772"/>
          </a:xfrm>
          <a:prstGeom prst="rect">
            <a:avLst/>
          </a:prstGeom>
        </p:spPr>
      </p:pic>
      <p:sp>
        <p:nvSpPr>
          <p:cNvPr id="9" name="TextBox 8">
            <a:extLst>
              <a:ext uri="{FF2B5EF4-FFF2-40B4-BE49-F238E27FC236}">
                <a16:creationId xmlns:a16="http://schemas.microsoft.com/office/drawing/2014/main" id="{DC1612E1-07E0-4FDF-820D-804761C93551}"/>
              </a:ext>
            </a:extLst>
          </p:cNvPr>
          <p:cNvSpPr txBox="1"/>
          <p:nvPr/>
        </p:nvSpPr>
        <p:spPr>
          <a:xfrm>
            <a:off x="2416629" y="2920482"/>
            <a:ext cx="1539551" cy="1200329"/>
          </a:xfrm>
          <a:prstGeom prst="rect">
            <a:avLst/>
          </a:prstGeom>
          <a:noFill/>
        </p:spPr>
        <p:txBody>
          <a:bodyPr wrap="square" rtlCol="1">
            <a:spAutoFit/>
          </a:bodyPr>
          <a:lstStyle/>
          <a:p>
            <a:pPr algn="r" rtl="1"/>
            <a:r>
              <a:rPr lang="he-IL" dirty="0">
                <a:solidFill>
                  <a:schemeClr val="accent3">
                    <a:lumMod val="60000"/>
                    <a:lumOff val="40000"/>
                  </a:schemeClr>
                </a:solidFill>
              </a:rPr>
              <a:t>במקרה זה, השחקן ענה נכון על השאלה הקודמת</a:t>
            </a:r>
          </a:p>
        </p:txBody>
      </p:sp>
      <p:sp>
        <p:nvSpPr>
          <p:cNvPr id="10" name="TextBox 9">
            <a:extLst>
              <a:ext uri="{FF2B5EF4-FFF2-40B4-BE49-F238E27FC236}">
                <a16:creationId xmlns:a16="http://schemas.microsoft.com/office/drawing/2014/main" id="{F54A0F35-C08E-471C-A06F-CD437E1BB467}"/>
              </a:ext>
            </a:extLst>
          </p:cNvPr>
          <p:cNvSpPr txBox="1"/>
          <p:nvPr/>
        </p:nvSpPr>
        <p:spPr>
          <a:xfrm>
            <a:off x="5924629" y="3072882"/>
            <a:ext cx="1539551" cy="1477328"/>
          </a:xfrm>
          <a:prstGeom prst="rect">
            <a:avLst/>
          </a:prstGeom>
          <a:noFill/>
        </p:spPr>
        <p:txBody>
          <a:bodyPr wrap="square" rtlCol="1">
            <a:spAutoFit/>
          </a:bodyPr>
          <a:lstStyle/>
          <a:p>
            <a:pPr algn="r" rtl="1"/>
            <a:r>
              <a:rPr lang="he-IL" dirty="0">
                <a:solidFill>
                  <a:srgbClr val="FF0000"/>
                </a:solidFill>
              </a:rPr>
              <a:t>במקרה זה, השחקן ענה תשובה שגויה על השאלה הקודמת</a:t>
            </a:r>
          </a:p>
        </p:txBody>
      </p:sp>
      <p:sp>
        <p:nvSpPr>
          <p:cNvPr id="11" name="TextBox 10">
            <a:extLst>
              <a:ext uri="{FF2B5EF4-FFF2-40B4-BE49-F238E27FC236}">
                <a16:creationId xmlns:a16="http://schemas.microsoft.com/office/drawing/2014/main" id="{4655364B-B923-4E70-BCCD-F1EB010FB186}"/>
              </a:ext>
            </a:extLst>
          </p:cNvPr>
          <p:cNvSpPr txBox="1"/>
          <p:nvPr/>
        </p:nvSpPr>
        <p:spPr>
          <a:xfrm>
            <a:off x="9722189" y="3072882"/>
            <a:ext cx="1852602" cy="923330"/>
          </a:xfrm>
          <a:prstGeom prst="rect">
            <a:avLst/>
          </a:prstGeom>
          <a:noFill/>
        </p:spPr>
        <p:txBody>
          <a:bodyPr wrap="square" rtlCol="1">
            <a:spAutoFit/>
          </a:bodyPr>
          <a:lstStyle/>
          <a:p>
            <a:pPr algn="r" rtl="1"/>
            <a:r>
              <a:rPr lang="he-IL" dirty="0">
                <a:solidFill>
                  <a:srgbClr val="FF0000"/>
                </a:solidFill>
              </a:rPr>
              <a:t>במקרה זה, השחקן דילג על השאלה הקודמת</a:t>
            </a:r>
          </a:p>
        </p:txBody>
      </p:sp>
      <p:sp>
        <p:nvSpPr>
          <p:cNvPr id="12" name="Rectangle 11">
            <a:extLst>
              <a:ext uri="{FF2B5EF4-FFF2-40B4-BE49-F238E27FC236}">
                <a16:creationId xmlns:a16="http://schemas.microsoft.com/office/drawing/2014/main" id="{92D57804-56FE-4C64-9624-B1967B70311A}"/>
              </a:ext>
            </a:extLst>
          </p:cNvPr>
          <p:cNvSpPr/>
          <p:nvPr/>
        </p:nvSpPr>
        <p:spPr>
          <a:xfrm>
            <a:off x="2547257" y="-117077"/>
            <a:ext cx="6789690" cy="923330"/>
          </a:xfrm>
          <a:prstGeom prst="rect">
            <a:avLst/>
          </a:prstGeom>
          <a:noFill/>
        </p:spPr>
        <p:txBody>
          <a:bodyPr wrap="squar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המשחק עצמו-המשך: </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3" name="Footer Placeholder 12">
            <a:extLst>
              <a:ext uri="{FF2B5EF4-FFF2-40B4-BE49-F238E27FC236}">
                <a16:creationId xmlns:a16="http://schemas.microsoft.com/office/drawing/2014/main" id="{83DD6E94-2DD4-4014-B2DA-A4AA9E535A8A}"/>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1107338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483C17-45AC-48F7-BC2E-C556BC0574A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91154" y="1129005"/>
            <a:ext cx="6789690" cy="4945224"/>
          </a:xfrm>
          <a:prstGeom prst="rect">
            <a:avLst/>
          </a:prstGeom>
        </p:spPr>
      </p:pic>
      <p:sp>
        <p:nvSpPr>
          <p:cNvPr id="5" name="Rectangle 4">
            <a:extLst>
              <a:ext uri="{FF2B5EF4-FFF2-40B4-BE49-F238E27FC236}">
                <a16:creationId xmlns:a16="http://schemas.microsoft.com/office/drawing/2014/main" id="{5A7CCC5E-8CC2-4E81-913C-C2E8D3671F0F}"/>
              </a:ext>
            </a:extLst>
          </p:cNvPr>
          <p:cNvSpPr/>
          <p:nvPr/>
        </p:nvSpPr>
        <p:spPr>
          <a:xfrm>
            <a:off x="2547257" y="-61091"/>
            <a:ext cx="6789690" cy="923330"/>
          </a:xfrm>
          <a:prstGeom prst="rect">
            <a:avLst/>
          </a:prstGeom>
          <a:noFill/>
        </p:spPr>
        <p:txBody>
          <a:bodyPr wrap="squar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המשחק עצמו-המשך: </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6" name="TextBox 5">
            <a:extLst>
              <a:ext uri="{FF2B5EF4-FFF2-40B4-BE49-F238E27FC236}">
                <a16:creationId xmlns:a16="http://schemas.microsoft.com/office/drawing/2014/main" id="{D21C154F-FCEC-4D09-8F36-35ACCB73AC0E}"/>
              </a:ext>
            </a:extLst>
          </p:cNvPr>
          <p:cNvSpPr txBox="1"/>
          <p:nvPr/>
        </p:nvSpPr>
        <p:spPr>
          <a:xfrm>
            <a:off x="7725747" y="1614196"/>
            <a:ext cx="4114800" cy="1200329"/>
          </a:xfrm>
          <a:prstGeom prst="rect">
            <a:avLst/>
          </a:prstGeom>
          <a:noFill/>
        </p:spPr>
        <p:txBody>
          <a:bodyPr wrap="square" rtlCol="1">
            <a:spAutoFit/>
          </a:bodyPr>
          <a:lstStyle/>
          <a:p>
            <a:pPr algn="r"/>
            <a:r>
              <a:rPr lang="he-IL" dirty="0"/>
              <a:t>בסיום המשחק מוצגת ההודעה אשר המשחק הסתיים ולרשותך שתי אפשרויות או לשחק מחדש או לצפות בטבלת השחקנים ולראות איך אתה ביחס לשאר המשתתפים במשחק.</a:t>
            </a:r>
          </a:p>
        </p:txBody>
      </p:sp>
      <p:sp>
        <p:nvSpPr>
          <p:cNvPr id="7" name="Footer Placeholder 6">
            <a:extLst>
              <a:ext uri="{FF2B5EF4-FFF2-40B4-BE49-F238E27FC236}">
                <a16:creationId xmlns:a16="http://schemas.microsoft.com/office/drawing/2014/main" id="{B712F1AC-E103-4E40-BC35-B65EA17FDDA4}"/>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408753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0C5E14-7280-496D-AB12-4290F3D03200}"/>
              </a:ext>
            </a:extLst>
          </p:cNvPr>
          <p:cNvSpPr/>
          <p:nvPr/>
        </p:nvSpPr>
        <p:spPr>
          <a:xfrm>
            <a:off x="2547257" y="-61091"/>
            <a:ext cx="6789690" cy="923330"/>
          </a:xfrm>
          <a:prstGeom prst="rect">
            <a:avLst/>
          </a:prstGeom>
          <a:noFill/>
        </p:spPr>
        <p:txBody>
          <a:bodyPr wrap="squar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טבלת שחקנים: </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5" name="תמונה 33">
            <a:extLst>
              <a:ext uri="{FF2B5EF4-FFF2-40B4-BE49-F238E27FC236}">
                <a16:creationId xmlns:a16="http://schemas.microsoft.com/office/drawing/2014/main" id="{0DF9DF6C-314D-46FB-A039-74522E141763}"/>
              </a:ext>
            </a:extLst>
          </p:cNvPr>
          <p:cNvPicPr/>
          <p:nvPr/>
        </p:nvPicPr>
        <p:blipFill>
          <a:blip r:embed="rId2"/>
          <a:stretch>
            <a:fillRect/>
          </a:stretch>
        </p:blipFill>
        <p:spPr>
          <a:xfrm>
            <a:off x="153582" y="1231662"/>
            <a:ext cx="10651438" cy="4967802"/>
          </a:xfrm>
          <a:prstGeom prst="rect">
            <a:avLst/>
          </a:prstGeom>
        </p:spPr>
      </p:pic>
      <p:sp>
        <p:nvSpPr>
          <p:cNvPr id="6" name="Footer Placeholder 5">
            <a:extLst>
              <a:ext uri="{FF2B5EF4-FFF2-40B4-BE49-F238E27FC236}">
                <a16:creationId xmlns:a16="http://schemas.microsoft.com/office/drawing/2014/main" id="{53CC2DA4-B8F3-402F-93A6-3C8683035E57}"/>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a:p>
            <a:endParaRPr lang="en-US" sz="1800" b="1" dirty="0">
              <a:solidFill>
                <a:schemeClr val="tx1"/>
              </a:solidFill>
              <a:latin typeface="Garamond" panose="02020404030301010803" pitchFamily="18" charset="0"/>
            </a:endParaRPr>
          </a:p>
        </p:txBody>
      </p:sp>
    </p:spTree>
    <p:extLst>
      <p:ext uri="{BB962C8B-B14F-4D97-AF65-F5344CB8AC3E}">
        <p14:creationId xmlns:p14="http://schemas.microsoft.com/office/powerpoint/2010/main" val="73478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C9D0B2-DBCF-426E-BA05-544B2F358864}"/>
              </a:ext>
            </a:extLst>
          </p:cNvPr>
          <p:cNvSpPr/>
          <p:nvPr/>
        </p:nvSpPr>
        <p:spPr>
          <a:xfrm>
            <a:off x="2547257" y="-61091"/>
            <a:ext cx="6789690"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Use Case:</a:t>
            </a:r>
            <a:r>
              <a:rPr lang="he-IL" sz="5400" b="1" cap="none" spc="0" dirty="0">
                <a:ln w="22225">
                  <a:solidFill>
                    <a:schemeClr val="accent2"/>
                  </a:solidFill>
                  <a:prstDash val="solid"/>
                </a:ln>
                <a:solidFill>
                  <a:schemeClr val="accent2">
                    <a:lumMod val="40000"/>
                    <a:lumOff val="60000"/>
                  </a:schemeClr>
                </a:solidFill>
                <a:effectLst/>
              </a:rPr>
              <a:t> </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5" name="תמונה 12">
            <a:extLst>
              <a:ext uri="{FF2B5EF4-FFF2-40B4-BE49-F238E27FC236}">
                <a16:creationId xmlns:a16="http://schemas.microsoft.com/office/drawing/2014/main" id="{7DFC158F-5E3D-4E52-95C5-58F0244DAB79}"/>
              </a:ext>
            </a:extLst>
          </p:cNvPr>
          <p:cNvPicPr/>
          <p:nvPr/>
        </p:nvPicPr>
        <p:blipFill>
          <a:blip r:embed="rId2"/>
          <a:stretch>
            <a:fillRect/>
          </a:stretch>
        </p:blipFill>
        <p:spPr>
          <a:xfrm>
            <a:off x="410547" y="862239"/>
            <a:ext cx="5271796" cy="4110979"/>
          </a:xfrm>
          <a:prstGeom prst="rect">
            <a:avLst/>
          </a:prstGeom>
        </p:spPr>
      </p:pic>
      <p:pic>
        <p:nvPicPr>
          <p:cNvPr id="6" name="תמונה 32">
            <a:extLst>
              <a:ext uri="{FF2B5EF4-FFF2-40B4-BE49-F238E27FC236}">
                <a16:creationId xmlns:a16="http://schemas.microsoft.com/office/drawing/2014/main" id="{B040AB9F-89C5-4673-B391-D2EB45038C6B}"/>
              </a:ext>
            </a:extLst>
          </p:cNvPr>
          <p:cNvPicPr/>
          <p:nvPr/>
        </p:nvPicPr>
        <p:blipFill>
          <a:blip r:embed="rId3"/>
          <a:stretch>
            <a:fillRect/>
          </a:stretch>
        </p:blipFill>
        <p:spPr>
          <a:xfrm>
            <a:off x="5775649" y="693318"/>
            <a:ext cx="6336665" cy="4279900"/>
          </a:xfrm>
          <a:prstGeom prst="rect">
            <a:avLst/>
          </a:prstGeom>
        </p:spPr>
      </p:pic>
      <p:sp>
        <p:nvSpPr>
          <p:cNvPr id="8" name="Footer Placeholder 7">
            <a:extLst>
              <a:ext uri="{FF2B5EF4-FFF2-40B4-BE49-F238E27FC236}">
                <a16:creationId xmlns:a16="http://schemas.microsoft.com/office/drawing/2014/main" id="{11A22EA5-36B7-4DD6-93D8-94838064EA97}"/>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1335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F6F5F0-FAE8-4E31-9897-9807605FF633}"/>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
        <p:nvSpPr>
          <p:cNvPr id="5" name="Rectangle 4">
            <a:extLst>
              <a:ext uri="{FF2B5EF4-FFF2-40B4-BE49-F238E27FC236}">
                <a16:creationId xmlns:a16="http://schemas.microsoft.com/office/drawing/2014/main" id="{A5C454E5-E89C-43ED-8CA8-48E797F71627}"/>
              </a:ext>
            </a:extLst>
          </p:cNvPr>
          <p:cNvSpPr/>
          <p:nvPr/>
        </p:nvSpPr>
        <p:spPr>
          <a:xfrm>
            <a:off x="195943" y="1859340"/>
            <a:ext cx="10879494" cy="4339650"/>
          </a:xfrm>
          <a:prstGeom prst="rect">
            <a:avLst/>
          </a:prstGeom>
          <a:solidFill>
            <a:schemeClr val="bg1"/>
          </a:solidFill>
        </p:spPr>
        <p:txBody>
          <a:bodyPr wrap="square">
            <a:spAutoFit/>
          </a:bodyPr>
          <a:lstStyle/>
          <a:p>
            <a:pPr algn="r" rtl="1"/>
            <a:r>
              <a:rPr lang="he-IL" sz="2400" dirty="0"/>
              <a:t>תיאור ה- </a:t>
            </a:r>
            <a:r>
              <a:rPr lang="en-US" sz="2400" b="1" dirty="0"/>
              <a:t>Use-Case</a:t>
            </a:r>
            <a:r>
              <a:rPr lang="he-IL" sz="2400" dirty="0"/>
              <a:t>:</a:t>
            </a:r>
          </a:p>
          <a:p>
            <a:pPr marL="171450" indent="-171450" algn="r" rtl="1">
              <a:buFont typeface="Arial" panose="020B0604020202020204" pitchFamily="34" charset="0"/>
              <a:buChar char="•"/>
            </a:pPr>
            <a:r>
              <a:rPr lang="he-IL" sz="2400" b="1" dirty="0"/>
              <a:t>משתמש חדש נכנס לאתר ונרשם אליו.</a:t>
            </a:r>
          </a:p>
          <a:p>
            <a:pPr marL="171450" indent="-171450" algn="r" rtl="1">
              <a:buFont typeface="Arial" panose="020B0604020202020204" pitchFamily="34" charset="0"/>
              <a:buChar char="•"/>
            </a:pPr>
            <a:r>
              <a:rPr lang="he-IL" sz="2400" b="1" dirty="0"/>
              <a:t>לאחר הרישום לאתר המשתמש יכול להכנס אליו.</a:t>
            </a:r>
          </a:p>
          <a:p>
            <a:pPr marL="171450" indent="-171450" algn="r" rtl="1">
              <a:buFont typeface="Arial" panose="020B0604020202020204" pitchFamily="34" charset="0"/>
              <a:buChar char="•"/>
            </a:pPr>
            <a:r>
              <a:rPr lang="he-IL" sz="2400" b="1" dirty="0"/>
              <a:t>המשתמש יכול ליצור משחק או להצטרף אל אחד.</a:t>
            </a:r>
          </a:p>
          <a:p>
            <a:pPr marL="171450" indent="-171450" algn="r" rtl="1">
              <a:buFont typeface="Arial" panose="020B0604020202020204" pitchFamily="34" charset="0"/>
              <a:buChar char="•"/>
            </a:pPr>
            <a:r>
              <a:rPr lang="he-IL" sz="2400" b="1" dirty="0"/>
              <a:t>למשתמש יש דקה לענות על כמה שיותר משוואות לפי רמת הקושי שנבחרה לפי המשחק.</a:t>
            </a:r>
          </a:p>
          <a:p>
            <a:pPr marL="171450" indent="-171450" algn="r" rtl="1">
              <a:buFont typeface="Arial" panose="020B0604020202020204" pitchFamily="34" charset="0"/>
              <a:buChar char="•"/>
            </a:pPr>
            <a:r>
              <a:rPr lang="he-IL" sz="2400" b="1" dirty="0"/>
              <a:t>המשתמש יכול לצפות בתהליך המשחק של עצמו ושל שאר השחקנים באותו המשחק.</a:t>
            </a:r>
          </a:p>
          <a:p>
            <a:pPr marL="171450" indent="-171450" algn="r" rtl="1">
              <a:buFont typeface="Arial" panose="020B0604020202020204" pitchFamily="34" charset="0"/>
              <a:buChar char="•"/>
            </a:pPr>
            <a:r>
              <a:rPr lang="he-IL" sz="2400" b="1" dirty="0"/>
              <a:t>משתמש יוכל לצפות בטבלת הניקוד של השחקנים ששיחקו במשחק זה.</a:t>
            </a:r>
          </a:p>
          <a:p>
            <a:pPr marL="171450" indent="-171450" algn="r" rtl="1">
              <a:buFont typeface="Arial" panose="020B0604020202020204" pitchFamily="34" charset="0"/>
              <a:buChar char="•"/>
            </a:pPr>
            <a:r>
              <a:rPr lang="he-IL" sz="2400" b="1" dirty="0"/>
              <a:t>השרת שומר את הנתונים לגבי השחקנים בכל רגע נתון.</a:t>
            </a:r>
          </a:p>
          <a:p>
            <a:pPr marL="171450" indent="-171450" algn="r" rtl="1">
              <a:buFont typeface="Arial" panose="020B0604020202020204" pitchFamily="34" charset="0"/>
              <a:buChar char="•"/>
            </a:pPr>
            <a:endParaRPr lang="he-IL" sz="2400" b="1" dirty="0"/>
          </a:p>
          <a:p>
            <a:pPr algn="r" rtl="1"/>
            <a:endParaRPr lang="he-IL" b="1" dirty="0"/>
          </a:p>
          <a:p>
            <a:pPr algn="r" rtl="1"/>
            <a:endParaRPr lang="he-IL" b="1" dirty="0"/>
          </a:p>
        </p:txBody>
      </p:sp>
      <p:sp>
        <p:nvSpPr>
          <p:cNvPr id="6" name="Rectangle 5">
            <a:extLst>
              <a:ext uri="{FF2B5EF4-FFF2-40B4-BE49-F238E27FC236}">
                <a16:creationId xmlns:a16="http://schemas.microsoft.com/office/drawing/2014/main" id="{DCB1ABFC-08C5-4D22-8B3A-D082306D372A}"/>
              </a:ext>
            </a:extLst>
          </p:cNvPr>
          <p:cNvSpPr/>
          <p:nvPr/>
        </p:nvSpPr>
        <p:spPr>
          <a:xfrm>
            <a:off x="2547257" y="-61091"/>
            <a:ext cx="6789690" cy="923330"/>
          </a:xfrm>
          <a:prstGeom prst="rect">
            <a:avLst/>
          </a:prstGeom>
          <a:noFill/>
        </p:spPr>
        <p:txBody>
          <a:bodyPr wrap="square" lIns="91440" tIns="45720" rIns="91440" bIns="45720">
            <a:spAutoFit/>
          </a:bodyPr>
          <a:lstStyle/>
          <a:p>
            <a:pPr algn="r" rtl="1"/>
            <a:r>
              <a:rPr lang="he-IL" sz="5400" b="1" dirty="0">
                <a:ln w="22225">
                  <a:solidFill>
                    <a:schemeClr val="accent2"/>
                  </a:solidFill>
                  <a:prstDash val="solid"/>
                </a:ln>
                <a:solidFill>
                  <a:schemeClr val="accent2">
                    <a:lumMod val="40000"/>
                    <a:lumOff val="60000"/>
                  </a:schemeClr>
                </a:solidFill>
              </a:rPr>
              <a:t>תיאור ה-</a:t>
            </a:r>
            <a:r>
              <a:rPr lang="en-US" sz="5400" b="1" dirty="0">
                <a:ln w="22225">
                  <a:solidFill>
                    <a:schemeClr val="accent2"/>
                  </a:solidFill>
                  <a:prstDash val="solid"/>
                </a:ln>
                <a:solidFill>
                  <a:schemeClr val="accent2">
                    <a:lumMod val="40000"/>
                    <a:lumOff val="60000"/>
                  </a:schemeClr>
                </a:solidFill>
              </a:rPr>
              <a:t>Use Case</a:t>
            </a:r>
            <a:r>
              <a:rPr lang="he-IL" sz="5400" b="1" dirty="0">
                <a:ln w="22225">
                  <a:solidFill>
                    <a:schemeClr val="accent2"/>
                  </a:solidFill>
                  <a:prstDash val="solid"/>
                </a:ln>
                <a:solidFill>
                  <a:schemeClr val="accent2">
                    <a:lumMod val="40000"/>
                    <a:lumOff val="60000"/>
                  </a:schemeClr>
                </a:solidFill>
              </a:rPr>
              <a:t>:</a:t>
            </a:r>
            <a:r>
              <a:rPr lang="he-IL" sz="5400" b="1" cap="none" spc="0" dirty="0">
                <a:ln w="22225">
                  <a:solidFill>
                    <a:schemeClr val="accent2"/>
                  </a:solidFill>
                  <a:prstDash val="solid"/>
                </a:ln>
                <a:solidFill>
                  <a:schemeClr val="accent2">
                    <a:lumMod val="40000"/>
                    <a:lumOff val="60000"/>
                  </a:schemeClr>
                </a:solidFill>
                <a:effectLst/>
              </a:rPr>
              <a:t> </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97431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A4FA41-45AC-4F8B-9D0A-646DC06E20C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9701" y="208632"/>
            <a:ext cx="4088468" cy="6440735"/>
          </a:xfrm>
          <a:prstGeom prst="rect">
            <a:avLst/>
          </a:prstGeom>
          <a:noFill/>
          <a:ln>
            <a:noFill/>
          </a:ln>
        </p:spPr>
      </p:pic>
      <p:sp>
        <p:nvSpPr>
          <p:cNvPr id="5" name="Rectangle 4">
            <a:extLst>
              <a:ext uri="{FF2B5EF4-FFF2-40B4-BE49-F238E27FC236}">
                <a16:creationId xmlns:a16="http://schemas.microsoft.com/office/drawing/2014/main" id="{26531985-22EE-4195-8BAC-EEF62D2C8E90}"/>
              </a:ext>
            </a:extLst>
          </p:cNvPr>
          <p:cNvSpPr/>
          <p:nvPr/>
        </p:nvSpPr>
        <p:spPr>
          <a:xfrm>
            <a:off x="2547257" y="-61091"/>
            <a:ext cx="6789690"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Class Diagram:</a:t>
            </a:r>
          </a:p>
        </p:txBody>
      </p:sp>
      <p:sp>
        <p:nvSpPr>
          <p:cNvPr id="6" name="TextBox 5">
            <a:extLst>
              <a:ext uri="{FF2B5EF4-FFF2-40B4-BE49-F238E27FC236}">
                <a16:creationId xmlns:a16="http://schemas.microsoft.com/office/drawing/2014/main" id="{D8160901-EFE6-431C-81B0-78A682323E20}"/>
              </a:ext>
            </a:extLst>
          </p:cNvPr>
          <p:cNvSpPr txBox="1"/>
          <p:nvPr/>
        </p:nvSpPr>
        <p:spPr>
          <a:xfrm>
            <a:off x="4748169" y="3246539"/>
            <a:ext cx="6789689" cy="2862322"/>
          </a:xfrm>
          <a:prstGeom prst="rect">
            <a:avLst/>
          </a:prstGeom>
          <a:solidFill>
            <a:schemeClr val="bg1"/>
          </a:solidFill>
        </p:spPr>
        <p:txBody>
          <a:bodyPr wrap="square" rtlCol="1">
            <a:spAutoFit/>
          </a:bodyPr>
          <a:lstStyle/>
          <a:p>
            <a:pPr algn="r" rtl="1"/>
            <a:r>
              <a:rPr lang="he-IL" b="1" u="sng" dirty="0"/>
              <a:t>תיאור ה-</a:t>
            </a:r>
            <a:r>
              <a:rPr lang="en-US" b="1" u="sng" dirty="0"/>
              <a:t> Class Diagram</a:t>
            </a:r>
          </a:p>
          <a:p>
            <a:pPr algn="r" rtl="1"/>
            <a:r>
              <a:rPr lang="en-US" b="1" dirty="0"/>
              <a:t>Equations</a:t>
            </a:r>
            <a:r>
              <a:rPr lang="he-IL" dirty="0"/>
              <a:t>: טבלה המכילה את המשוואות לפי רמת הקושי של המשחק</a:t>
            </a:r>
            <a:endParaRPr lang="en-US" dirty="0"/>
          </a:p>
          <a:p>
            <a:pPr algn="r" rtl="1"/>
            <a:r>
              <a:rPr lang="en-US" b="1" dirty="0" err="1"/>
              <a:t>AspNetUsers</a:t>
            </a:r>
            <a:r>
              <a:rPr lang="he-IL" dirty="0"/>
              <a:t>: טבלה המכילה את המשתמשים הרשומים באתר שלנו</a:t>
            </a:r>
            <a:endParaRPr lang="en-US" dirty="0"/>
          </a:p>
          <a:p>
            <a:pPr algn="r" rtl="1"/>
            <a:r>
              <a:rPr lang="en-US" b="1" dirty="0"/>
              <a:t>Games</a:t>
            </a:r>
            <a:r>
              <a:rPr lang="he-IL" dirty="0"/>
              <a:t>: טבלה המכילה את המשחקים שנוצרו באתר (מס' משחק, שם משחק ,רמה ומי יצר)</a:t>
            </a:r>
            <a:endParaRPr lang="en-US" dirty="0"/>
          </a:p>
          <a:p>
            <a:pPr algn="r" rtl="1"/>
            <a:r>
              <a:rPr lang="en-US" b="1" dirty="0"/>
              <a:t>MyState</a:t>
            </a:r>
            <a:r>
              <a:rPr lang="he-IL" dirty="0"/>
              <a:t>: טבלה המכילה את מצב המשחק עבור המשתמשים השונים (מס' השחקן, מס' המשחק, מס' המשוואה, ניקוד נוכחי וטיימר נוכחי)</a:t>
            </a:r>
            <a:endParaRPr lang="en-US" dirty="0"/>
          </a:p>
          <a:p>
            <a:pPr algn="r" rtl="1"/>
            <a:r>
              <a:rPr lang="en-US" b="1" dirty="0"/>
              <a:t>Players</a:t>
            </a:r>
            <a:r>
              <a:rPr lang="he-IL" dirty="0"/>
              <a:t>: טבלה המכילה את המשתמשים ששיחקו במשחק.ים (שם המשתמש, ניקוד, מספר משחק)</a:t>
            </a:r>
            <a:endParaRPr lang="en-US" dirty="0"/>
          </a:p>
          <a:p>
            <a:pPr algn="r"/>
            <a:endParaRPr lang="he-IL" dirty="0"/>
          </a:p>
        </p:txBody>
      </p:sp>
      <p:sp>
        <p:nvSpPr>
          <p:cNvPr id="7" name="Footer Placeholder 6">
            <a:extLst>
              <a:ext uri="{FF2B5EF4-FFF2-40B4-BE49-F238E27FC236}">
                <a16:creationId xmlns:a16="http://schemas.microsoft.com/office/drawing/2014/main" id="{E35DE669-47ED-45B5-8DBE-7227F0E19BB5}"/>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3704951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DE9C7B-C9C5-4ABA-8709-48E85C5ABD5F}"/>
              </a:ext>
            </a:extLst>
          </p:cNvPr>
          <p:cNvSpPr/>
          <p:nvPr/>
        </p:nvSpPr>
        <p:spPr>
          <a:xfrm>
            <a:off x="755780" y="1347223"/>
            <a:ext cx="10347649" cy="4224233"/>
          </a:xfrm>
          <a:prstGeom prst="rect">
            <a:avLst/>
          </a:prstGeom>
          <a:solidFill>
            <a:schemeClr val="bg1"/>
          </a:solidFill>
        </p:spPr>
        <p:txBody>
          <a:bodyPr wrap="square">
            <a:spAutoFit/>
          </a:bodyPr>
          <a:lstStyle/>
          <a:p>
            <a:pPr algn="r" rtl="1"/>
            <a:br>
              <a:rPr lang="he-IL" sz="2400" b="1" u="sng" dirty="0">
                <a:effectLst/>
                <a:latin typeface="Calibri" panose="020F0502020204030204" pitchFamily="34" charset="0"/>
                <a:ea typeface="Calibri" panose="020F0502020204030204" pitchFamily="34" charset="0"/>
                <a:cs typeface="Arial" panose="020B0604020202020204" pitchFamily="34" charset="0"/>
              </a:rPr>
            </a:br>
            <a:br>
              <a:rPr lang="he-IL" sz="1050" u="sng" dirty="0">
                <a:effectLst/>
                <a:latin typeface="Calibri" panose="020F0502020204030204" pitchFamily="34" charset="0"/>
                <a:ea typeface="Calibri" panose="020F0502020204030204" pitchFamily="34" charset="0"/>
                <a:cs typeface="Arial" panose="020B0604020202020204" pitchFamily="34" charset="0"/>
              </a:rPr>
            </a:br>
            <a:r>
              <a:rPr lang="he-IL" dirty="0">
                <a:latin typeface="Calibri" panose="020F0502020204030204" pitchFamily="34" charset="0"/>
                <a:ea typeface="Calibri" panose="020F0502020204030204" pitchFamily="34" charset="0"/>
                <a:cs typeface="Arial" panose="020B0604020202020204" pitchFamily="34" charset="0"/>
              </a:rPr>
              <a:t>בחרנו לעבוד ב-</a:t>
            </a:r>
            <a:r>
              <a:rPr lang="en-US" dirty="0">
                <a:latin typeface="Calibri" panose="020F0502020204030204" pitchFamily="34" charset="0"/>
                <a:ea typeface="Calibri" panose="020F0502020204030204" pitchFamily="34" charset="0"/>
                <a:cs typeface="Arial" panose="020B0604020202020204" pitchFamily="34" charset="0"/>
              </a:rPr>
              <a:t>ASP .</a:t>
            </a:r>
            <a:r>
              <a:rPr lang="en-US" dirty="0" err="1">
                <a:latin typeface="Calibri" panose="020F0502020204030204" pitchFamily="34" charset="0"/>
                <a:ea typeface="Calibri" panose="020F0502020204030204" pitchFamily="34" charset="0"/>
                <a:cs typeface="Arial" panose="020B0604020202020204" pitchFamily="34" charset="0"/>
              </a:rPr>
              <a:t>NETCore</a:t>
            </a:r>
            <a:r>
              <a:rPr lang="en-US" dirty="0">
                <a:latin typeface="Calibri" panose="020F0502020204030204" pitchFamily="34" charset="0"/>
                <a:ea typeface="Calibri" panose="020F0502020204030204" pitchFamily="34" charset="0"/>
                <a:cs typeface="Arial" panose="020B0604020202020204" pitchFamily="34" charset="0"/>
              </a:rPr>
              <a:t> framework</a:t>
            </a:r>
            <a:r>
              <a:rPr lang="en-US" dirty="0">
                <a:latin typeface="Arial" panose="020B0604020202020204" pitchFamily="34" charset="0"/>
                <a:ea typeface="Calibri" panose="020F0502020204030204" pitchFamily="34" charset="0"/>
                <a:cs typeface="Arial" panose="020B0604020202020204" pitchFamily="34" charset="0"/>
              </a:rPr>
              <a:t> </a:t>
            </a:r>
            <a:r>
              <a:rPr lang="he-IL" dirty="0">
                <a:latin typeface="Arial" panose="020B0604020202020204" pitchFamily="34" charset="0"/>
                <a:ea typeface="Calibri" panose="020F0502020204030204" pitchFamily="34" charset="0"/>
                <a:cs typeface="Arial" panose="020B0604020202020204" pitchFamily="34" charset="0"/>
              </a:rPr>
              <a:t> </a:t>
            </a:r>
            <a:r>
              <a:rPr lang="he-IL" dirty="0">
                <a:latin typeface="Calibri" panose="020F0502020204030204" pitchFamily="34" charset="0"/>
                <a:ea typeface="Calibri" panose="020F0502020204030204" pitchFamily="34" charset="0"/>
                <a:cs typeface="Arial" panose="020B0604020202020204" pitchFamily="34" charset="0"/>
              </a:rPr>
              <a:t>בשילוב עם </a:t>
            </a:r>
            <a:r>
              <a:rPr lang="he-IL" sz="1400" dirty="0">
                <a:latin typeface="Arial" panose="020B060402020202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Model, View (Razor Page),SignalR(HUB)</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dirty="0">
                <a:latin typeface="Calibri" panose="020F0502020204030204" pitchFamily="34"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dirty="0">
                <a:latin typeface="Calibri" panose="020F0502020204030204" pitchFamily="34" charset="0"/>
                <a:ea typeface="Calibri" panose="020F0502020204030204" pitchFamily="34" charset="0"/>
                <a:cs typeface="Arial" panose="020B0604020202020204" pitchFamily="34" charset="0"/>
              </a:rPr>
              <a:t>הארכיטקטורה מחלקת את המערכת ל-3 חלקים:</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spcBef>
                <a:spcPts val="0"/>
              </a:spcBef>
              <a:spcAft>
                <a:spcPts val="0"/>
              </a:spcAft>
              <a:buFont typeface="+mj-lt"/>
              <a:buAutoNum type="arabicPeriod"/>
            </a:pPr>
            <a:r>
              <a:rPr lang="he-IL" b="1" dirty="0">
                <a:latin typeface="Calibri" panose="020F0502020204030204" pitchFamily="34" charset="0"/>
                <a:ea typeface="Calibri" panose="020F0502020204030204" pitchFamily="34" charset="0"/>
                <a:cs typeface="Arial" panose="020B0604020202020204" pitchFamily="34" charset="0"/>
              </a:rPr>
              <a:t>המודל:</a:t>
            </a:r>
            <a:r>
              <a:rPr lang="he-IL" dirty="0">
                <a:latin typeface="Calibri" panose="020F0502020204030204" pitchFamily="34" charset="0"/>
                <a:ea typeface="Calibri" panose="020F0502020204030204" pitchFamily="34" charset="0"/>
                <a:cs typeface="Arial" panose="020B0604020202020204" pitchFamily="34" charset="0"/>
              </a:rPr>
              <a:t> המאגד בתוכו את כל המידע (מסד הנתונים, מחלקות ועוד). נמצא ברובו בטבלאות בתוך מסד הנתונים.</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spcBef>
                <a:spcPts val="0"/>
              </a:spcBef>
              <a:spcAft>
                <a:spcPts val="0"/>
              </a:spcAft>
            </a:pPr>
            <a:r>
              <a:rPr lang="he-IL" dirty="0">
                <a:latin typeface="Calibri" panose="020F0502020204030204" pitchFamily="34" charset="0"/>
                <a:ea typeface="Calibri" panose="020F0502020204030204" pitchFamily="34" charset="0"/>
                <a:cs typeface="Arial" panose="020B0604020202020204" pitchFamily="34" charset="0"/>
              </a:rPr>
              <a:t>הוא גם מאגד בתוכו את כל הפונקציונליות שמתרחשת מאחורי הקלעים (טיפול בשאילתות, בקשות משתמש והעבודה מול הגישה לבסיס הנתונים). נמצא על השרת המרכזי אשר מאפשר את התקשורת בין בסיס הנתונים לתצוגה.</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spcBef>
                <a:spcPts val="0"/>
              </a:spcBef>
              <a:spcAft>
                <a:spcPts val="0"/>
              </a:spcAft>
              <a:buFont typeface="+mj-lt"/>
              <a:buAutoNum type="arabicPeriod"/>
            </a:pPr>
            <a:r>
              <a:rPr lang="he-IL" b="1" dirty="0">
                <a:latin typeface="Calibri" panose="020F0502020204030204" pitchFamily="34" charset="0"/>
                <a:ea typeface="Calibri" panose="020F0502020204030204" pitchFamily="34" charset="0"/>
                <a:cs typeface="Arial" panose="020B0604020202020204" pitchFamily="34" charset="0"/>
              </a:rPr>
              <a:t>התצוגה:</a:t>
            </a:r>
            <a:r>
              <a:rPr lang="he-IL" dirty="0">
                <a:latin typeface="Calibri" panose="020F0502020204030204" pitchFamily="34" charset="0"/>
                <a:ea typeface="Calibri" panose="020F0502020204030204" pitchFamily="34" charset="0"/>
                <a:cs typeface="Arial" panose="020B0604020202020204" pitchFamily="34" charset="0"/>
              </a:rPr>
              <a:t> כל הפונקציונליות שקשורה להצגת המידע על מסך המשתמש. נמצא בצד הלקוח, מנהל את התקשורת עם המשתמש. דרכו עוברות בקשות לבקר לעיבוד ושליפת נתונים מהמודל.</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spcBef>
                <a:spcPts val="0"/>
              </a:spcBef>
              <a:spcAft>
                <a:spcPts val="0"/>
              </a:spcAft>
              <a:buFont typeface="+mj-lt"/>
              <a:buAutoNum type="arabicPeriod"/>
            </a:pPr>
            <a:r>
              <a:rPr lang="en-US" b="1" dirty="0">
                <a:latin typeface="Calibri" panose="020F0502020204030204" pitchFamily="34" charset="0"/>
                <a:ea typeface="Calibri" panose="020F0502020204030204" pitchFamily="34" charset="0"/>
                <a:cs typeface="Arial" panose="020B0604020202020204" pitchFamily="34" charset="0"/>
              </a:rPr>
              <a:t>:SignalR</a:t>
            </a:r>
            <a:r>
              <a:rPr lang="en-US" dirty="0">
                <a:latin typeface="Arial" panose="020B0604020202020204" pitchFamily="34" charset="0"/>
                <a:ea typeface="Calibri" panose="020F0502020204030204" pitchFamily="34" charset="0"/>
                <a:cs typeface="Arial" panose="020B0604020202020204" pitchFamily="34" charset="0"/>
              </a:rPr>
              <a:t> </a:t>
            </a:r>
            <a:r>
              <a:rPr lang="he-IL" dirty="0">
                <a:latin typeface="Arial" panose="020B0604020202020204" pitchFamily="34" charset="0"/>
                <a:ea typeface="Calibri" panose="020F0502020204030204" pitchFamily="34" charset="0"/>
                <a:cs typeface="Arial" panose="020B0604020202020204" pitchFamily="34" charset="0"/>
              </a:rPr>
              <a:t>מבצע את כל הפונקציות הקשורות למימוש המערכת כמערכת זמן אמת.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dirty="0">
                <a:latin typeface="Calibri" panose="020F0502020204030204" pitchFamily="34"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dirty="0">
                <a:latin typeface="Calibri" panose="020F0502020204030204" pitchFamily="34" charset="0"/>
                <a:ea typeface="Calibri" panose="020F0502020204030204" pitchFamily="34" charset="0"/>
                <a:cs typeface="Arial" panose="020B0604020202020204" pitchFamily="34" charset="0"/>
              </a:rPr>
              <a:t>התקשורת בין התצוגה לבקר מנוהלת ע"י פקודות: </a:t>
            </a:r>
            <a:r>
              <a:rPr lang="en-US" dirty="0">
                <a:latin typeface="Calibri" panose="020F0502020204030204" pitchFamily="34" charset="0"/>
                <a:ea typeface="Calibri" panose="020F0502020204030204" pitchFamily="34" charset="0"/>
                <a:cs typeface="Arial" panose="020B0604020202020204" pitchFamily="34" charset="0"/>
              </a:rPr>
              <a:t>get ,post</a:t>
            </a:r>
            <a:r>
              <a:rPr lang="he-IL" dirty="0">
                <a:latin typeface="Calibri" panose="020F0502020204030204" pitchFamily="34" charset="0"/>
                <a:ea typeface="Calibri" panose="020F0502020204030204" pitchFamily="34" charset="0"/>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dirty="0">
                <a:latin typeface="Calibri" panose="020F0502020204030204" pitchFamily="34" charset="0"/>
                <a:ea typeface="Calibri" panose="020F0502020204030204" pitchFamily="34" charset="0"/>
                <a:cs typeface="Arial" panose="020B0604020202020204" pitchFamily="34" charset="0"/>
              </a:rPr>
              <a:t>התקשורת בין הבקר למודל מנוהלת בעיקר ע"י שאילתות ושליפת נתונים ממסד הנתונים.</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A8A8833-244E-4F80-BD75-ED42E7D082E6}"/>
              </a:ext>
            </a:extLst>
          </p:cNvPr>
          <p:cNvSpPr/>
          <p:nvPr/>
        </p:nvSpPr>
        <p:spPr>
          <a:xfrm>
            <a:off x="2547257" y="-61091"/>
            <a:ext cx="6789690" cy="923330"/>
          </a:xfrm>
          <a:prstGeom prst="rect">
            <a:avLst/>
          </a:prstGeom>
          <a:noFill/>
        </p:spPr>
        <p:txBody>
          <a:bodyPr wrap="squar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ארכיטקטורה לוגית: </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6" name="Footer Placeholder 5">
            <a:extLst>
              <a:ext uri="{FF2B5EF4-FFF2-40B4-BE49-F238E27FC236}">
                <a16:creationId xmlns:a16="http://schemas.microsoft.com/office/drawing/2014/main" id="{970C011A-4D00-4362-9335-3F60FD20A00F}"/>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17913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43BB6C-9C99-4E07-868C-5D3BD1EF0C40}"/>
              </a:ext>
            </a:extLst>
          </p:cNvPr>
          <p:cNvSpPr/>
          <p:nvPr/>
        </p:nvSpPr>
        <p:spPr>
          <a:xfrm>
            <a:off x="615820" y="1360132"/>
            <a:ext cx="9377266" cy="5094600"/>
          </a:xfrm>
          <a:prstGeom prst="rect">
            <a:avLst/>
          </a:prstGeom>
          <a:solidFill>
            <a:schemeClr val="bg1"/>
          </a:solidFill>
        </p:spPr>
        <p:txBody>
          <a:bodyPr wrap="square">
            <a:spAutoFit/>
          </a:bodyPr>
          <a:lstStyle/>
          <a:p>
            <a:pPr algn="r" rtl="1"/>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tabLst>
                <a:tab pos="1852295" algn="l"/>
              </a:tabLst>
            </a:pPr>
            <a:r>
              <a:rPr lang="he-IL" sz="2400" dirty="0">
                <a:latin typeface="Calibri" panose="020F0502020204030204" pitchFamily="34" charset="0"/>
                <a:ea typeface="Calibri" panose="020F0502020204030204" pitchFamily="34" charset="0"/>
                <a:cs typeface="Arial" panose="020B0604020202020204" pitchFamily="34" charset="0"/>
              </a:rPr>
              <a:t>ביצענו בדיקות ידניות "חד פעמיות" כגון - ווידוא פלט תקין בעזרת כלי ה</a:t>
            </a:r>
            <a:r>
              <a:rPr lang="en-US" sz="2400" dirty="0">
                <a:latin typeface="Calibri" panose="020F0502020204030204" pitchFamily="34" charset="0"/>
                <a:ea typeface="Calibri" panose="020F0502020204030204" pitchFamily="34" charset="0"/>
                <a:cs typeface="Arial" panose="020B0604020202020204" pitchFamily="34" charset="0"/>
              </a:rPr>
              <a:t>debug</a:t>
            </a:r>
            <a:r>
              <a:rPr lang="he-IL" sz="2400" dirty="0">
                <a:latin typeface="Calibri" panose="020F0502020204030204" pitchFamily="34" charset="0"/>
                <a:ea typeface="Calibri" panose="020F0502020204030204" pitchFamily="34" charset="0"/>
                <a:cs typeface="Arial" panose="020B0604020202020204" pitchFamily="34" charset="0"/>
              </a:rPr>
              <a:t> של סביבת </a:t>
            </a:r>
            <a:r>
              <a:rPr lang="en-US" sz="2400" dirty="0">
                <a:latin typeface="Calibri" panose="020F0502020204030204" pitchFamily="34" charset="0"/>
                <a:ea typeface="Calibri" panose="020F0502020204030204" pitchFamily="34" charset="0"/>
                <a:cs typeface="Arial" panose="020B0604020202020204" pitchFamily="34" charset="0"/>
              </a:rPr>
              <a:t>visual studio</a:t>
            </a:r>
            <a:r>
              <a:rPr lang="he-IL" sz="2400" dirty="0">
                <a:latin typeface="Calibri" panose="020F0502020204030204" pitchFamily="34" charset="0"/>
                <a:ea typeface="Calibri" panose="020F0502020204030204" pitchFamily="34" charset="0"/>
                <a:cs typeface="Arial" panose="020B0604020202020204" pitchFamily="34"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tabLst>
                <a:tab pos="1852295" algn="l"/>
              </a:tabLst>
            </a:pPr>
            <a:r>
              <a:rPr lang="he-IL" sz="2400" dirty="0">
                <a:latin typeface="Calibri" panose="020F0502020204030204" pitchFamily="34" charset="0"/>
                <a:ea typeface="Calibri" panose="020F0502020204030204" pitchFamily="34" charset="0"/>
                <a:cs typeface="Arial" panose="020B0604020202020204" pitchFamily="34" charset="0"/>
              </a:rPr>
              <a:t>דוגמאות לבדיקות שביצענו:</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tabLst>
                <a:tab pos="1852295" algn="l"/>
              </a:tabLst>
            </a:pPr>
            <a:r>
              <a:rPr lang="he-IL" sz="2400" dirty="0">
                <a:latin typeface="Calibri" panose="020F0502020204030204" pitchFamily="34" charset="0"/>
                <a:ea typeface="Calibri" panose="020F0502020204030204" pitchFamily="34" charset="0"/>
                <a:cs typeface="Arial" panose="020B0604020202020204" pitchFamily="34" charset="0"/>
              </a:rPr>
              <a:t>ניסיון ליצור משחק עם שם משחק שכבר קיים.</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tabLst>
                <a:tab pos="1852295" algn="l"/>
              </a:tabLst>
            </a:pPr>
            <a:r>
              <a:rPr lang="he-IL" sz="2400" dirty="0">
                <a:latin typeface="Calibri" panose="020F0502020204030204" pitchFamily="34" charset="0"/>
                <a:ea typeface="Calibri" panose="020F0502020204030204" pitchFamily="34" charset="0"/>
                <a:cs typeface="Arial" panose="020B0604020202020204" pitchFamily="34" charset="0"/>
              </a:rPr>
              <a:t>בדיקת ה</a:t>
            </a:r>
            <a:r>
              <a:rPr lang="en-US" sz="2400" dirty="0" err="1">
                <a:latin typeface="Calibri" panose="020F0502020204030204" pitchFamily="34" charset="0"/>
                <a:ea typeface="Calibri" panose="020F0502020204030204" pitchFamily="34" charset="0"/>
                <a:cs typeface="Arial" panose="020B0604020202020204" pitchFamily="34" charset="0"/>
              </a:rPr>
              <a:t>SignalR</a:t>
            </a:r>
            <a:r>
              <a:rPr lang="en-US" sz="2400" dirty="0">
                <a:latin typeface="Calibri" panose="020F0502020204030204" pitchFamily="34" charset="0"/>
                <a:ea typeface="Calibri" panose="020F0502020204030204" pitchFamily="34" charset="0"/>
                <a:cs typeface="Arial" panose="020B0604020202020204" pitchFamily="34" charset="0"/>
              </a:rPr>
              <a:t>-</a:t>
            </a:r>
            <a:r>
              <a:rPr lang="he-IL" sz="2400" dirty="0">
                <a:latin typeface="Calibri" panose="020F0502020204030204" pitchFamily="34" charset="0"/>
                <a:ea typeface="Calibri" panose="020F0502020204030204" pitchFamily="34" charset="0"/>
                <a:cs typeface="Arial" panose="020B0604020202020204" pitchFamily="34" charset="0"/>
              </a:rPr>
              <a:t>. (משתמש בדפדפן אחר יראה את הודעות המערכת גם).</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tabLst>
                <a:tab pos="1852295" algn="l"/>
              </a:tabLst>
            </a:pPr>
            <a:r>
              <a:rPr lang="he-IL" sz="2400" dirty="0">
                <a:latin typeface="Calibri" panose="020F0502020204030204" pitchFamily="34" charset="0"/>
                <a:ea typeface="Calibri" panose="020F0502020204030204" pitchFamily="34" charset="0"/>
                <a:cs typeface="Arial" panose="020B0604020202020204" pitchFamily="34" charset="0"/>
              </a:rPr>
              <a:t>בדיקות סנכרון מול בסיס הנתונים.</a:t>
            </a:r>
          </a:p>
          <a:p>
            <a:pPr marR="0" lvl="0" algn="r" rtl="1">
              <a:lnSpc>
                <a:spcPct val="115000"/>
              </a:lnSpc>
              <a:spcBef>
                <a:spcPts val="0"/>
              </a:spcBef>
              <a:spcAft>
                <a:spcPts val="1000"/>
              </a:spcAft>
              <a:tabLst>
                <a:tab pos="1852295" algn="l"/>
              </a:tabLst>
            </a:pPr>
            <a:endParaRPr lang="he-IL"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tabLst>
                <a:tab pos="1852295" algn="l"/>
              </a:tabLst>
            </a:pPr>
            <a:endParaRPr lang="he-IL"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tabLst>
                <a:tab pos="1852295" algn="l"/>
              </a:tabLst>
            </a:pPr>
            <a:endParaRPr lang="he-IL"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tabLst>
                <a:tab pos="1852295" algn="l"/>
              </a:tabLst>
            </a:pPr>
            <a:endParaRPr lang="he-IL" sz="1400" dirty="0">
              <a:latin typeface="Calibri" panose="020F0502020204030204" pitchFamily="34" charset="0"/>
              <a:ea typeface="Calibri" panose="020F0502020204030204" pitchFamily="34" charset="0"/>
              <a:cs typeface="Arial" panose="020B0604020202020204" pitchFamily="34" charset="0"/>
            </a:endParaRPr>
          </a:p>
          <a:p>
            <a:pPr marR="0" lvl="0" algn="r" rtl="1">
              <a:lnSpc>
                <a:spcPct val="115000"/>
              </a:lnSpc>
              <a:spcBef>
                <a:spcPts val="0"/>
              </a:spcBef>
              <a:spcAft>
                <a:spcPts val="1000"/>
              </a:spcAft>
              <a:tabLst>
                <a:tab pos="1852295" algn="l"/>
              </a:tabLs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E190DF3B-95F9-423E-80AF-310D36E72FD9}"/>
              </a:ext>
            </a:extLst>
          </p:cNvPr>
          <p:cNvSpPr/>
          <p:nvPr/>
        </p:nvSpPr>
        <p:spPr>
          <a:xfrm>
            <a:off x="2547257" y="-61091"/>
            <a:ext cx="6789690" cy="923330"/>
          </a:xfrm>
          <a:prstGeom prst="rect">
            <a:avLst/>
          </a:prstGeom>
          <a:noFill/>
        </p:spPr>
        <p:txBody>
          <a:bodyPr wrap="squar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בדיקות: </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6" name="Footer Placeholder 5">
            <a:extLst>
              <a:ext uri="{FF2B5EF4-FFF2-40B4-BE49-F238E27FC236}">
                <a16:creationId xmlns:a16="http://schemas.microsoft.com/office/drawing/2014/main" id="{CE08ED66-1687-4207-9EDB-69CAC10BDDCC}"/>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a:p>
            <a:endParaRPr lang="en-US" sz="1800" b="1" dirty="0">
              <a:latin typeface="Garamond" panose="02020404030301010803" pitchFamily="18" charset="0"/>
            </a:endParaRPr>
          </a:p>
        </p:txBody>
      </p:sp>
    </p:spTree>
    <p:extLst>
      <p:ext uri="{BB962C8B-B14F-4D97-AF65-F5344CB8AC3E}">
        <p14:creationId xmlns:p14="http://schemas.microsoft.com/office/powerpoint/2010/main" val="864949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C3B3BE-EC17-4DF1-8A6C-7CA3D76437EB}"/>
              </a:ext>
            </a:extLst>
          </p:cNvPr>
          <p:cNvSpPr/>
          <p:nvPr/>
        </p:nvSpPr>
        <p:spPr>
          <a:xfrm>
            <a:off x="363893" y="1632857"/>
            <a:ext cx="11196735" cy="3731021"/>
          </a:xfrm>
          <a:prstGeom prst="rect">
            <a:avLst/>
          </a:prstGeom>
          <a:solidFill>
            <a:schemeClr val="bg1"/>
          </a:solidFill>
        </p:spPr>
        <p:txBody>
          <a:bodyPr wrap="square">
            <a:spAutoFit/>
          </a:bodyPr>
          <a:lstStyle/>
          <a:p>
            <a:pPr algn="r" rtl="1">
              <a:lnSpc>
                <a:spcPct val="107000"/>
              </a:lnSpc>
              <a:spcAft>
                <a:spcPts val="800"/>
              </a:spcAft>
            </a:pPr>
            <a:r>
              <a:rPr lang="he-IL" dirty="0">
                <a:latin typeface="Calibri" panose="020F0502020204030204" pitchFamily="34" charset="0"/>
                <a:ea typeface="Calibri" panose="020F0502020204030204" pitchFamily="34" charset="0"/>
                <a:cs typeface="Arial" panose="020B0604020202020204" pitchFamily="34" charset="0"/>
              </a:rPr>
              <a:t>בתחילת תהליך הפיתוח פיצלנו את העבודה בינינו. חלוקת העבודה התבצעה בזוגות, זוג אחד התמקד בבניית המשחק (כולל ה-</a:t>
            </a:r>
            <a:r>
              <a:rPr lang="en-US" dirty="0">
                <a:latin typeface="Calibri" panose="020F0502020204030204" pitchFamily="34" charset="0"/>
                <a:ea typeface="Calibri" panose="020F0502020204030204" pitchFamily="34" charset="0"/>
                <a:cs typeface="Arial" panose="020B0604020202020204" pitchFamily="34" charset="0"/>
              </a:rPr>
              <a:t>SignalR</a:t>
            </a:r>
            <a:r>
              <a:rPr lang="he-IL" dirty="0">
                <a:latin typeface="Calibri" panose="020F0502020204030204" pitchFamily="34" charset="0"/>
                <a:ea typeface="Calibri" panose="020F0502020204030204" pitchFamily="34" charset="0"/>
                <a:cs typeface="Arial" panose="020B0604020202020204" pitchFamily="34" charset="0"/>
              </a:rPr>
              <a:t>) ובבניית מאגר המשוואות בבסיס הנתונים והזוג השני התמקד בבניות הקשורות לרישום המשתמש, יצירת משחק חדש ורשימת משחקים קיימים.</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dirty="0">
                <a:latin typeface="Calibri" panose="020F0502020204030204" pitchFamily="34" charset="0"/>
                <a:ea typeface="Calibri" panose="020F0502020204030204" pitchFamily="34" charset="0"/>
                <a:cs typeface="Arial" panose="020B0604020202020204" pitchFamily="34" charset="0"/>
              </a:rPr>
              <a:t>במהלך כל תהליך פיתוח הפרויקט עבדנו ביחד על מנת שנוכל להיעזר אחד בשני, להתייעץ, לנסות לפתור בעיות ביחד, להעלות רעיונות לשיפור וייעול. (כמובן גם עבודה מול ה-</a:t>
            </a:r>
            <a:r>
              <a:rPr lang="en-US" dirty="0">
                <a:latin typeface="Calibri" panose="020F0502020204030204" pitchFamily="34" charset="0"/>
                <a:ea typeface="Calibri" panose="020F0502020204030204" pitchFamily="34" charset="0"/>
                <a:cs typeface="Arial" panose="020B0604020202020204" pitchFamily="34" charset="0"/>
              </a:rPr>
              <a:t>AZURE</a:t>
            </a:r>
            <a:r>
              <a:rPr lang="he-IL" dirty="0">
                <a:latin typeface="Calibri" panose="020F0502020204030204" pitchFamily="34" charset="0"/>
                <a:ea typeface="Calibri" panose="020F0502020204030204" pitchFamily="34" charset="0"/>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dirty="0">
                <a:latin typeface="Calibri" panose="020F0502020204030204" pitchFamily="34" charset="0"/>
                <a:ea typeface="Calibri" panose="020F0502020204030204" pitchFamily="34" charset="0"/>
                <a:cs typeface="Arial" panose="020B0604020202020204" pitchFamily="34" charset="0"/>
              </a:rPr>
              <a:t>במהלך הדרך נתקלנו בבעיות וקשיים שונים אותם פתרנו ע"י התייעצות ועזרה של תמיר, וע"י חיפוש מעמיק וקריאה באינטרנט. </a:t>
            </a:r>
          </a:p>
          <a:p>
            <a:pPr algn="r" rtl="1">
              <a:lnSpc>
                <a:spcPct val="107000"/>
              </a:lnSpc>
              <a:spcAft>
                <a:spcPts val="800"/>
              </a:spcAft>
            </a:pPr>
            <a:endParaRPr lang="he-IL" sz="14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endParaRPr lang="he-IL" sz="1400" dirty="0">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endParaRPr lang="he-IL" sz="14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endParaRPr lang="he-IL" sz="1400" dirty="0">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8326172B-B283-4231-9A7D-5C570B2DB9A2}"/>
              </a:ext>
            </a:extLst>
          </p:cNvPr>
          <p:cNvSpPr/>
          <p:nvPr/>
        </p:nvSpPr>
        <p:spPr>
          <a:xfrm>
            <a:off x="2547257" y="-61091"/>
            <a:ext cx="6789690" cy="923330"/>
          </a:xfrm>
          <a:prstGeom prst="rect">
            <a:avLst/>
          </a:prstGeom>
          <a:noFill/>
        </p:spPr>
        <p:txBody>
          <a:bodyPr wrap="squar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תהליך העבודה: </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6" name="Footer Placeholder 5">
            <a:extLst>
              <a:ext uri="{FF2B5EF4-FFF2-40B4-BE49-F238E27FC236}">
                <a16:creationId xmlns:a16="http://schemas.microsoft.com/office/drawing/2014/main" id="{F2076D48-C748-468D-8A2C-86424DDCAFEB}"/>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170955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4BA94F-C84F-446A-AE74-C672D70E385F}"/>
              </a:ext>
            </a:extLst>
          </p:cNvPr>
          <p:cNvSpPr txBox="1"/>
          <p:nvPr/>
        </p:nvSpPr>
        <p:spPr>
          <a:xfrm>
            <a:off x="466934" y="1830989"/>
            <a:ext cx="11258132" cy="4801314"/>
          </a:xfrm>
          <a:prstGeom prst="rect">
            <a:avLst/>
          </a:prstGeom>
          <a:solidFill>
            <a:schemeClr val="bg1"/>
          </a:solidFill>
        </p:spPr>
        <p:txBody>
          <a:bodyPr wrap="square" rtlCol="0">
            <a:spAutoFit/>
          </a:bodyPr>
          <a:lstStyle/>
          <a:p>
            <a:pPr algn="r" rtl="1"/>
            <a:r>
              <a:rPr lang="he-IL" dirty="0"/>
              <a:t>הפרויקט שלנו בא לתת מענה לבעיית שיטת הלימוד הישנה והמשעממת ע"י הצגת פלטפורמה חינוכית ומהנה עבור ילדים ונוער בכל הגילאים לפיתוח יכולות מתמטיות בצורת משחק חברתי, תחרותי ומתקדם, שנותן למשתתפים מקום לבדוק את יכולותיהם אל מול חבריהם בצורה ידידותית ובריאה.</a:t>
            </a:r>
            <a:endParaRPr lang="en-US" dirty="0"/>
          </a:p>
          <a:p>
            <a:pPr algn="r" rtl="1"/>
            <a:r>
              <a:rPr lang="he-IL" dirty="0"/>
              <a:t> </a:t>
            </a:r>
            <a:endParaRPr lang="en-US" dirty="0"/>
          </a:p>
          <a:p>
            <a:pPr algn="r" rtl="1"/>
            <a:r>
              <a:rPr lang="he-IL" dirty="0"/>
              <a:t>הפרויקט שלנו הינו משחק דפדפן אינטרנטי הפתוח לכל מי שרוצה לחזק ולחדד את יכולות החשיבה המתמטיות תוך כדי יצירת תחרות בריאה בין המשתתפים ע"י צבירת נקודות בזמן נתון.</a:t>
            </a:r>
            <a:endParaRPr lang="en-US" dirty="0"/>
          </a:p>
          <a:p>
            <a:pPr algn="r" rtl="1"/>
            <a:r>
              <a:rPr lang="en-US" dirty="0"/>
              <a:t> </a:t>
            </a:r>
          </a:p>
          <a:p>
            <a:pPr algn="r" rtl="1"/>
            <a:r>
              <a:rPr lang="he-IL" dirty="0"/>
              <a:t>משחק זה מאפשר למשתמש לבחור בין יצירת חדר משחק חדש עם רמת הקושי שהוא מעוניין בה או להצטרף לחדר קיים מתוך רשימת חדרים של משחקים קיימים עם רמות קושי שונות וטבלאות ניקוד של השחקנים המובילים בחדר.</a:t>
            </a:r>
            <a:endParaRPr lang="en-US" dirty="0"/>
          </a:p>
          <a:p>
            <a:pPr algn="r"/>
            <a:r>
              <a:rPr lang="he-IL" dirty="0"/>
              <a:t>ובנוסף, בכל חדר יש לוח הודעות שמציג בלייב את המתרחש במשחק שלי וגם אצל השחקנים האחרים בחדר.</a:t>
            </a: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p:txBody>
      </p:sp>
      <p:sp>
        <p:nvSpPr>
          <p:cNvPr id="5" name="Rectangle 4">
            <a:extLst>
              <a:ext uri="{FF2B5EF4-FFF2-40B4-BE49-F238E27FC236}">
                <a16:creationId xmlns:a16="http://schemas.microsoft.com/office/drawing/2014/main" id="{87A4E347-BB60-46F5-8C59-BB65D003976F}"/>
              </a:ext>
            </a:extLst>
          </p:cNvPr>
          <p:cNvSpPr/>
          <p:nvPr/>
        </p:nvSpPr>
        <p:spPr>
          <a:xfrm>
            <a:off x="4205855" y="448070"/>
            <a:ext cx="4305987" cy="1015663"/>
          </a:xfrm>
          <a:prstGeom prst="rect">
            <a:avLst/>
          </a:prstGeom>
          <a:noFill/>
        </p:spPr>
        <p:txBody>
          <a:bodyPr wrap="none" lIns="91440" tIns="45720" rIns="91440" bIns="45720">
            <a:spAutoFit/>
          </a:bodyPr>
          <a:lstStyle/>
          <a:p>
            <a:pPr algn="r"/>
            <a:r>
              <a:rPr lang="en-US" sz="6000" b="1" cap="none" spc="0" dirty="0">
                <a:ln w="0"/>
                <a:solidFill>
                  <a:schemeClr val="accent2">
                    <a:lumMod val="60000"/>
                    <a:lumOff val="40000"/>
                  </a:schemeClr>
                </a:solidFill>
                <a:effectLst>
                  <a:outerShdw blurRad="38100" dist="19050" dir="2700000" algn="tl" rotWithShape="0">
                    <a:schemeClr val="dk1">
                      <a:alpha val="40000"/>
                    </a:schemeClr>
                  </a:outerShdw>
                </a:effectLst>
              </a:rPr>
              <a:t>Math Game –</a:t>
            </a:r>
            <a:r>
              <a:rPr lang="en-US" sz="5400" b="0" cap="none" spc="0" dirty="0">
                <a:ln w="0"/>
                <a:solidFill>
                  <a:schemeClr val="accent2">
                    <a:lumMod val="60000"/>
                    <a:lumOff val="40000"/>
                  </a:schemeClr>
                </a:solidFill>
                <a:effectLst>
                  <a:outerShdw blurRad="38100" dist="19050" dir="2700000" algn="tl" rotWithShape="0">
                    <a:schemeClr val="dk1">
                      <a:alpha val="40000"/>
                    </a:schemeClr>
                  </a:outerShdw>
                </a:effectLst>
              </a:rPr>
              <a:t> </a:t>
            </a:r>
            <a:r>
              <a:rPr lang="he-IL" sz="3600" cap="none" spc="0" dirty="0">
                <a:ln w="0"/>
                <a:solidFill>
                  <a:schemeClr val="accent2">
                    <a:lumMod val="60000"/>
                    <a:lumOff val="40000"/>
                  </a:schemeClr>
                </a:solidFill>
                <a:effectLst>
                  <a:outerShdw blurRad="63500" dist="50800" dir="3000000" algn="t" rotWithShape="0">
                    <a:schemeClr val="tx1">
                      <a:alpha val="40000"/>
                    </a:schemeClr>
                  </a:outerShdw>
                </a:effectLst>
                <a:latin typeface="Lucida Handwriting" panose="03010101010101010101" pitchFamily="66" charset="0"/>
                <a:ea typeface="HGPGothicE" panose="020B0400000000000000" pitchFamily="34" charset="-128"/>
                <a:cs typeface="Guttman Yad-Brush" panose="02010401010101010101" pitchFamily="2" charset="-79"/>
              </a:rPr>
              <a:t>מה זה</a:t>
            </a:r>
            <a:endParaRPr lang="en-US" sz="5400" cap="none" spc="0" dirty="0">
              <a:ln w="0"/>
              <a:solidFill>
                <a:schemeClr val="accent2">
                  <a:lumMod val="60000"/>
                  <a:lumOff val="40000"/>
                </a:schemeClr>
              </a:solidFill>
              <a:effectLst>
                <a:outerShdw blurRad="63500" dist="50800" dir="3000000" algn="t" rotWithShape="0">
                  <a:schemeClr val="tx1">
                    <a:alpha val="40000"/>
                  </a:schemeClr>
                </a:outerShdw>
              </a:effectLst>
              <a:latin typeface="Lucida Handwriting" panose="03010101010101010101" pitchFamily="66" charset="0"/>
              <a:ea typeface="HGPGothicE" panose="020B0400000000000000" pitchFamily="34" charset="-128"/>
              <a:cs typeface="Guttman Yad-Brush" panose="02010401010101010101" pitchFamily="2" charset="-79"/>
            </a:endParaRPr>
          </a:p>
        </p:txBody>
      </p:sp>
      <p:sp>
        <p:nvSpPr>
          <p:cNvPr id="7" name="Footer Placeholder 6">
            <a:extLst>
              <a:ext uri="{FF2B5EF4-FFF2-40B4-BE49-F238E27FC236}">
                <a16:creationId xmlns:a16="http://schemas.microsoft.com/office/drawing/2014/main" id="{E90A9AB9-36E4-4841-9D2F-904B4529006B}"/>
              </a:ext>
            </a:extLst>
          </p:cNvPr>
          <p:cNvSpPr>
            <a:spLocks noGrp="1"/>
          </p:cNvSpPr>
          <p:nvPr>
            <p:ph type="ftr" sz="quarter" idx="11"/>
          </p:nvPr>
        </p:nvSpPr>
        <p:spPr/>
        <p:txBody>
          <a:bodyPr/>
          <a:lstStyle/>
          <a:p>
            <a:r>
              <a:rPr lang="en-US" b="1">
                <a:solidFill>
                  <a:schemeClr val="tx1"/>
                </a:solidFill>
                <a:latin typeface="Garamond" panose="02020404030301010803" pitchFamily="18" charset="0"/>
                <a:ea typeface="Batang" panose="020B0503020000020004" pitchFamily="18" charset="-127"/>
              </a:rPr>
              <a:t>© Math Game</a:t>
            </a:r>
            <a:endParaRPr lang="en-US" dirty="0"/>
          </a:p>
        </p:txBody>
      </p:sp>
    </p:spTree>
    <p:extLst>
      <p:ext uri="{BB962C8B-B14F-4D97-AF65-F5344CB8AC3E}">
        <p14:creationId xmlns:p14="http://schemas.microsoft.com/office/powerpoint/2010/main" val="4016977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945ACF-FBBD-477F-AC9A-22E4F9DC2BCA}"/>
              </a:ext>
            </a:extLst>
          </p:cNvPr>
          <p:cNvSpPr/>
          <p:nvPr/>
        </p:nvSpPr>
        <p:spPr>
          <a:xfrm>
            <a:off x="755778" y="1406300"/>
            <a:ext cx="10217021" cy="4493538"/>
          </a:xfrm>
          <a:prstGeom prst="rect">
            <a:avLst/>
          </a:prstGeom>
          <a:solidFill>
            <a:schemeClr val="bg1"/>
          </a:solidFill>
        </p:spPr>
        <p:txBody>
          <a:bodyPr wrap="square">
            <a:spAutoFit/>
          </a:bodyPr>
          <a:lstStyle/>
          <a:p>
            <a:pPr algn="r" rtl="1"/>
            <a:r>
              <a:rPr lang="he-IL" sz="2000" dirty="0">
                <a:latin typeface="Calibri" panose="020F0502020204030204" pitchFamily="34" charset="0"/>
                <a:ea typeface="Calibri" panose="020F0502020204030204" pitchFamily="34" charset="0"/>
                <a:cs typeface="Arial" panose="020B0604020202020204" pitchFamily="34" charset="0"/>
              </a:rPr>
              <a:t>כשישבנו לחשוב על רעיון לפרויקט ניסינו לחשוב על בעיה הקיימת כיום בנושאים רבים על מנת שנוכל ליצור פרויקט בעל ערך מוסף מעבר לנראות ופונקציונליות.</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2000" dirty="0">
                <a:latin typeface="Calibri" panose="020F0502020204030204" pitchFamily="34" charset="0"/>
                <a:ea typeface="Calibri" panose="020F0502020204030204" pitchFamily="34" charset="0"/>
                <a:cs typeface="Arial" panose="020B0604020202020204" pitchFamily="34" charset="0"/>
              </a:rPr>
              <a:t>בחרנו לטפל בבעיה של סביבת לימודים ישנה ומשעממת ולפתור אותה ע"י משחק אינטרנטי שייתן למשתמשים בה פלטפורמה עדכנית וידידותית לשיפור היכולות והחשיבה המתמטית.</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2000" dirty="0">
                <a:latin typeface="Calibri" panose="020F0502020204030204" pitchFamily="34" charset="0"/>
                <a:ea typeface="Calibri" panose="020F0502020204030204" pitchFamily="34" charset="0"/>
                <a:cs typeface="Arial" panose="020B060402020202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2000" dirty="0">
                <a:latin typeface="Calibri" panose="020F0502020204030204" pitchFamily="34" charset="0"/>
                <a:ea typeface="Calibri" panose="020F0502020204030204" pitchFamily="34" charset="0"/>
                <a:cs typeface="Arial" panose="020B0604020202020204" pitchFamily="34" charset="0"/>
              </a:rPr>
              <a:t>עם תחילת הפרויקט בחרנו לעבוד עם סביבת עבודה עדכנית ומאתגרת (</a:t>
            </a:r>
            <a:r>
              <a:rPr lang="en-US" sz="2000" dirty="0">
                <a:latin typeface="Calibri" panose="020F0502020204030204" pitchFamily="34" charset="0"/>
                <a:ea typeface="Calibri" panose="020F0502020204030204" pitchFamily="34" charset="0"/>
                <a:cs typeface="Arial" panose="020B0604020202020204" pitchFamily="34" charset="0"/>
              </a:rPr>
              <a:t>ASP.NET-razor</a:t>
            </a:r>
            <a:r>
              <a:rPr lang="he-IL" sz="2000" dirty="0">
                <a:latin typeface="Calibri" panose="020F0502020204030204" pitchFamily="34" charset="0"/>
                <a:ea typeface="Calibri" panose="020F0502020204030204" pitchFamily="34" charset="0"/>
                <a:cs typeface="Arial" panose="020B0604020202020204" pitchFamily="34"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2000" dirty="0">
                <a:latin typeface="Calibri" panose="020F0502020204030204" pitchFamily="34" charset="0"/>
                <a:ea typeface="Calibri" panose="020F0502020204030204" pitchFamily="34" charset="0"/>
                <a:cs typeface="Arial" panose="020B0604020202020204" pitchFamily="34" charset="0"/>
              </a:rPr>
              <a:t>עם תחילת העבודה חקרנו בצורה מעמיקה לגבי סביבה זו והפונקציונליות שלה.</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2000" dirty="0">
                <a:latin typeface="Calibri" panose="020F0502020204030204" pitchFamily="34" charset="0"/>
                <a:ea typeface="Calibri" panose="020F0502020204030204" pitchFamily="34" charset="0"/>
                <a:cs typeface="Arial" panose="020B060402020202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2000" dirty="0">
                <a:latin typeface="Calibri" panose="020F0502020204030204" pitchFamily="34" charset="0"/>
                <a:ea typeface="Calibri" panose="020F0502020204030204" pitchFamily="34" charset="0"/>
                <a:cs typeface="Arial" panose="020B0604020202020204" pitchFamily="34" charset="0"/>
              </a:rPr>
              <a:t>העבודה על פרויקט זה גרמה לנו לעבוד בצוות מכל הבחינות. היה מאוד מאתגר ומעניין.</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2000" dirty="0">
                <a:latin typeface="Calibri" panose="020F0502020204030204" pitchFamily="34" charset="0"/>
                <a:ea typeface="Calibri" panose="020F0502020204030204" pitchFamily="34" charset="0"/>
                <a:cs typeface="Arial" panose="020B060402020202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2000" dirty="0">
                <a:latin typeface="Calibri" panose="020F0502020204030204" pitchFamily="34" charset="0"/>
                <a:ea typeface="Calibri" panose="020F0502020204030204" pitchFamily="34" charset="0"/>
                <a:cs typeface="Arial" panose="020B0604020202020204" pitchFamily="34" charset="0"/>
              </a:rPr>
              <a:t>בסופו של דבר, נהנינו מתהליך הלמידה והיצירה של הפרויקט ובטוחים כי פרויקט זה יכול לתרום לעולם.</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p>
          <a:p>
            <a:pPr algn="r" rtl="1"/>
            <a:endParaRPr lang="he-IL" sz="2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algn="r" rtl="1"/>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D859D0E-8485-4300-80A6-A38962C0CA3C}"/>
              </a:ext>
            </a:extLst>
          </p:cNvPr>
          <p:cNvSpPr/>
          <p:nvPr/>
        </p:nvSpPr>
        <p:spPr>
          <a:xfrm>
            <a:off x="2547257" y="-89083"/>
            <a:ext cx="6789690" cy="923330"/>
          </a:xfrm>
          <a:prstGeom prst="rect">
            <a:avLst/>
          </a:prstGeom>
          <a:noFill/>
        </p:spPr>
        <p:txBody>
          <a:bodyPr wrap="squar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סיכום הפרויקט: </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6" name="Footer Placeholder 5">
            <a:extLst>
              <a:ext uri="{FF2B5EF4-FFF2-40B4-BE49-F238E27FC236}">
                <a16:creationId xmlns:a16="http://schemas.microsoft.com/office/drawing/2014/main" id="{54E2B3F3-BD8E-4FC5-B804-5E3D0441674B}"/>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1054575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FBCF16-2512-401F-B541-539EDC0751F8}"/>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
        <p:nvSpPr>
          <p:cNvPr id="5" name="Rectangle 4">
            <a:extLst>
              <a:ext uri="{FF2B5EF4-FFF2-40B4-BE49-F238E27FC236}">
                <a16:creationId xmlns:a16="http://schemas.microsoft.com/office/drawing/2014/main" id="{FFED4886-BD23-4BAF-A4CD-2BA283E45975}"/>
              </a:ext>
            </a:extLst>
          </p:cNvPr>
          <p:cNvSpPr/>
          <p:nvPr/>
        </p:nvSpPr>
        <p:spPr>
          <a:xfrm>
            <a:off x="2425959" y="927953"/>
            <a:ext cx="6789690" cy="2215991"/>
          </a:xfrm>
          <a:prstGeom prst="rect">
            <a:avLst/>
          </a:prstGeom>
          <a:noFill/>
        </p:spPr>
        <p:txBody>
          <a:bodyPr wrap="square" lIns="91440" tIns="45720" rIns="91440" bIns="45720">
            <a:spAutoFit/>
          </a:bodyPr>
          <a:lstStyle/>
          <a:p>
            <a:pPr algn="ctr"/>
            <a:r>
              <a:rPr lang="he-IL" sz="13800" b="1" cap="none" spc="0" dirty="0">
                <a:ln w="22225">
                  <a:solidFill>
                    <a:schemeClr val="accent2"/>
                  </a:solidFill>
                  <a:prstDash val="solid"/>
                </a:ln>
                <a:solidFill>
                  <a:schemeClr val="accent2">
                    <a:lumMod val="40000"/>
                    <a:lumOff val="60000"/>
                  </a:schemeClr>
                </a:solidFill>
                <a:effectLst/>
              </a:rPr>
              <a:t>תודה!</a:t>
            </a:r>
          </a:p>
        </p:txBody>
      </p:sp>
      <p:sp>
        <p:nvSpPr>
          <p:cNvPr id="6" name="Rectangle 5">
            <a:extLst>
              <a:ext uri="{FF2B5EF4-FFF2-40B4-BE49-F238E27FC236}">
                <a16:creationId xmlns:a16="http://schemas.microsoft.com/office/drawing/2014/main" id="{180C47AB-34C6-475D-88DB-1A6235222B67}"/>
              </a:ext>
            </a:extLst>
          </p:cNvPr>
          <p:cNvSpPr/>
          <p:nvPr/>
        </p:nvSpPr>
        <p:spPr>
          <a:xfrm>
            <a:off x="233265" y="3429000"/>
            <a:ext cx="7287208" cy="2215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59038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46430A-29AA-4D29-B20F-4145EDDC2E1F}"/>
              </a:ext>
            </a:extLst>
          </p:cNvPr>
          <p:cNvSpPr/>
          <p:nvPr/>
        </p:nvSpPr>
        <p:spPr>
          <a:xfrm>
            <a:off x="7996926" y="233466"/>
            <a:ext cx="3905236" cy="923330"/>
          </a:xfrm>
          <a:prstGeom prst="rect">
            <a:avLst/>
          </a:prstGeom>
          <a:noFill/>
        </p:spPr>
        <p:txBody>
          <a:bodyPr wrap="none" lIns="91440" tIns="45720" rIns="91440" bIns="45720">
            <a:spAutoFit/>
          </a:bodyPr>
          <a:lstStyle/>
          <a:p>
            <a:pPr algn="ctr"/>
            <a:r>
              <a:rPr lang="he-IL" sz="5400" b="1" dirty="0">
                <a:ln w="22225">
                  <a:solidFill>
                    <a:schemeClr val="accent2"/>
                  </a:solidFill>
                  <a:prstDash val="solid"/>
                </a:ln>
                <a:solidFill>
                  <a:schemeClr val="accent2">
                    <a:lumMod val="40000"/>
                    <a:lumOff val="60000"/>
                  </a:schemeClr>
                </a:solidFill>
              </a:rPr>
              <a:t>עמוד פתיחה:</a:t>
            </a:r>
          </a:p>
        </p:txBody>
      </p:sp>
      <p:sp>
        <p:nvSpPr>
          <p:cNvPr id="5" name="TextBox 4">
            <a:extLst>
              <a:ext uri="{FF2B5EF4-FFF2-40B4-BE49-F238E27FC236}">
                <a16:creationId xmlns:a16="http://schemas.microsoft.com/office/drawing/2014/main" id="{E3C2AD7A-75C9-44B5-9095-79DFAA786315}"/>
              </a:ext>
            </a:extLst>
          </p:cNvPr>
          <p:cNvSpPr txBox="1"/>
          <p:nvPr/>
        </p:nvSpPr>
        <p:spPr>
          <a:xfrm>
            <a:off x="6830008" y="1352939"/>
            <a:ext cx="4973216" cy="646331"/>
          </a:xfrm>
          <a:prstGeom prst="rect">
            <a:avLst/>
          </a:prstGeom>
          <a:noFill/>
        </p:spPr>
        <p:txBody>
          <a:bodyPr wrap="square" rtlCol="1">
            <a:spAutoFit/>
          </a:bodyPr>
          <a:lstStyle/>
          <a:p>
            <a:pPr algn="r" rtl="1"/>
            <a:r>
              <a:rPr lang="he-IL" dirty="0"/>
              <a:t>בעמוד זה ניתן לבצע להירשם כמשתמש חדש או   לבצע כניסה למערכת.  </a:t>
            </a:r>
          </a:p>
        </p:txBody>
      </p:sp>
      <p:pic>
        <p:nvPicPr>
          <p:cNvPr id="6" name="Picture 5">
            <a:extLst>
              <a:ext uri="{FF2B5EF4-FFF2-40B4-BE49-F238E27FC236}">
                <a16:creationId xmlns:a16="http://schemas.microsoft.com/office/drawing/2014/main" id="{0066DC57-70E9-41E5-B54D-76CC1DF33F8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89838" y="769775"/>
            <a:ext cx="7131697" cy="5318449"/>
          </a:xfrm>
          <a:prstGeom prst="rect">
            <a:avLst/>
          </a:prstGeom>
        </p:spPr>
      </p:pic>
      <p:sp>
        <p:nvSpPr>
          <p:cNvPr id="7" name="Footer Placeholder 6">
            <a:extLst>
              <a:ext uri="{FF2B5EF4-FFF2-40B4-BE49-F238E27FC236}">
                <a16:creationId xmlns:a16="http://schemas.microsoft.com/office/drawing/2014/main" id="{50B64116-A145-4028-ACFC-46C65CB54E07}"/>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232367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525CD5-2F34-4B17-B93A-85F896159098}"/>
              </a:ext>
            </a:extLst>
          </p:cNvPr>
          <p:cNvSpPr/>
          <p:nvPr/>
        </p:nvSpPr>
        <p:spPr>
          <a:xfrm>
            <a:off x="5666761" y="0"/>
            <a:ext cx="6288901"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ביצוע רישום למערכת:</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5" name="Picture 4">
            <a:extLst>
              <a:ext uri="{FF2B5EF4-FFF2-40B4-BE49-F238E27FC236}">
                <a16:creationId xmlns:a16="http://schemas.microsoft.com/office/drawing/2014/main" id="{49F76EE1-7FDB-44D9-B0F6-01F5B270EF9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5733" y="923330"/>
            <a:ext cx="8692445" cy="5477470"/>
          </a:xfrm>
          <a:prstGeom prst="rect">
            <a:avLst/>
          </a:prstGeom>
        </p:spPr>
      </p:pic>
      <p:sp>
        <p:nvSpPr>
          <p:cNvPr id="6" name="TextBox 5">
            <a:extLst>
              <a:ext uri="{FF2B5EF4-FFF2-40B4-BE49-F238E27FC236}">
                <a16:creationId xmlns:a16="http://schemas.microsoft.com/office/drawing/2014/main" id="{61CDB0E4-6733-45D6-A83B-8446318F3C09}"/>
              </a:ext>
            </a:extLst>
          </p:cNvPr>
          <p:cNvSpPr txBox="1"/>
          <p:nvPr/>
        </p:nvSpPr>
        <p:spPr>
          <a:xfrm>
            <a:off x="9550400" y="1433689"/>
            <a:ext cx="2405262" cy="923330"/>
          </a:xfrm>
          <a:prstGeom prst="rect">
            <a:avLst/>
          </a:prstGeom>
          <a:noFill/>
        </p:spPr>
        <p:txBody>
          <a:bodyPr wrap="square" rtlCol="1">
            <a:spAutoFit/>
          </a:bodyPr>
          <a:lstStyle/>
          <a:p>
            <a:pPr algn="r"/>
            <a:r>
              <a:rPr lang="he-IL" dirty="0"/>
              <a:t>בפעם הראשונה שהמשתמש נכנס לאתר, עליו לבצע רישום.</a:t>
            </a:r>
          </a:p>
        </p:txBody>
      </p:sp>
      <p:sp>
        <p:nvSpPr>
          <p:cNvPr id="7" name="Footer Placeholder 6">
            <a:extLst>
              <a:ext uri="{FF2B5EF4-FFF2-40B4-BE49-F238E27FC236}">
                <a16:creationId xmlns:a16="http://schemas.microsoft.com/office/drawing/2014/main" id="{BF283592-9489-4720-9195-B28FF34ACFC7}"/>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121988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85F971-9D58-448C-85AE-D7A65568A5F0}"/>
              </a:ext>
            </a:extLst>
          </p:cNvPr>
          <p:cNvSpPr/>
          <p:nvPr/>
        </p:nvSpPr>
        <p:spPr>
          <a:xfrm>
            <a:off x="4329406" y="-1"/>
            <a:ext cx="7333829" cy="923330"/>
          </a:xfrm>
          <a:prstGeom prst="rect">
            <a:avLst/>
          </a:prstGeom>
          <a:noFill/>
        </p:spPr>
        <p:txBody>
          <a:bodyPr wrap="square" lIns="91440" tIns="45720" rIns="91440" bIns="45720">
            <a:spAutoFit/>
          </a:bodyPr>
          <a:lstStyle/>
          <a:p>
            <a:pPr algn="ctr"/>
            <a:r>
              <a:rPr lang="he-IL" sz="5400" b="1"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rPr>
              <a:t>ביצוע כניסה למערכת:</a:t>
            </a:r>
            <a:endParaRPr lang="en-US" sz="5400" b="1" cap="none" spc="0"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A89BEC62-AAA8-449C-9648-C68FB47B7F4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1729" y="1114497"/>
            <a:ext cx="6453559" cy="4721859"/>
          </a:xfrm>
          <a:prstGeom prst="rect">
            <a:avLst/>
          </a:prstGeom>
        </p:spPr>
      </p:pic>
      <p:pic>
        <p:nvPicPr>
          <p:cNvPr id="6" name="Picture 5">
            <a:extLst>
              <a:ext uri="{FF2B5EF4-FFF2-40B4-BE49-F238E27FC236}">
                <a16:creationId xmlns:a16="http://schemas.microsoft.com/office/drawing/2014/main" id="{0B80557B-FCF8-4E8D-A2CA-4154F660EB1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25066" y="1114497"/>
            <a:ext cx="6084712" cy="4721858"/>
          </a:xfrm>
          <a:prstGeom prst="rect">
            <a:avLst/>
          </a:prstGeom>
        </p:spPr>
      </p:pic>
      <p:cxnSp>
        <p:nvCxnSpPr>
          <p:cNvPr id="8" name="Straight Arrow Connector 7">
            <a:extLst>
              <a:ext uri="{FF2B5EF4-FFF2-40B4-BE49-F238E27FC236}">
                <a16:creationId xmlns:a16="http://schemas.microsoft.com/office/drawing/2014/main" id="{AD15E08E-BECF-4CA1-AA45-95C3ABA0DB83}"/>
              </a:ext>
            </a:extLst>
          </p:cNvPr>
          <p:cNvCxnSpPr>
            <a:cxnSpLocks/>
          </p:cNvCxnSpPr>
          <p:nvPr/>
        </p:nvCxnSpPr>
        <p:spPr>
          <a:xfrm>
            <a:off x="4329406" y="3429000"/>
            <a:ext cx="1110341" cy="0"/>
          </a:xfrm>
          <a:prstGeom prst="straightConnector1">
            <a:avLst/>
          </a:prstGeom>
          <a:ln w="19050">
            <a:solidFill>
              <a:schemeClr val="accent2">
                <a:lumMod val="40000"/>
                <a:lumOff val="60000"/>
              </a:schemeClr>
            </a:solidFill>
            <a:tailEnd type="triangle"/>
          </a:ln>
          <a:effectLst>
            <a:outerShdw blurRad="63500" sx="102000" sy="102000" algn="ctr"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10" name="Footer Placeholder 9">
            <a:extLst>
              <a:ext uri="{FF2B5EF4-FFF2-40B4-BE49-F238E27FC236}">
                <a16:creationId xmlns:a16="http://schemas.microsoft.com/office/drawing/2014/main" id="{2D1DAD17-0704-4B67-BAA3-74B51235CA55}"/>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312548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3BE5AD-88C7-402B-8F51-5425AA9F7AEA}"/>
              </a:ext>
            </a:extLst>
          </p:cNvPr>
          <p:cNvSpPr/>
          <p:nvPr/>
        </p:nvSpPr>
        <p:spPr>
          <a:xfrm>
            <a:off x="6400368" y="203"/>
            <a:ext cx="2880917" cy="923330"/>
          </a:xfrm>
          <a:prstGeom prst="rect">
            <a:avLst/>
          </a:prstGeom>
          <a:noFill/>
        </p:spPr>
        <p:txBody>
          <a:bodyPr wrap="none" lIns="91440" tIns="45720" rIns="91440" bIns="45720">
            <a:spAutoFit/>
          </a:bodyPr>
          <a:lstStyle/>
          <a:p>
            <a:pPr algn="ctr"/>
            <a:r>
              <a:rPr lang="he-IL" sz="5400" b="1" dirty="0">
                <a:ln w="22225">
                  <a:solidFill>
                    <a:schemeClr val="accent2"/>
                  </a:solidFill>
                  <a:prstDash val="solid"/>
                </a:ln>
                <a:solidFill>
                  <a:schemeClr val="accent2">
                    <a:lumMod val="40000"/>
                    <a:lumOff val="60000"/>
                  </a:schemeClr>
                </a:solidFill>
              </a:rPr>
              <a:t>דף הבית:</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5" name="TextBox 4">
            <a:extLst>
              <a:ext uri="{FF2B5EF4-FFF2-40B4-BE49-F238E27FC236}">
                <a16:creationId xmlns:a16="http://schemas.microsoft.com/office/drawing/2014/main" id="{3FD25534-5226-451E-8B02-B052129DD83C}"/>
              </a:ext>
            </a:extLst>
          </p:cNvPr>
          <p:cNvSpPr txBox="1"/>
          <p:nvPr/>
        </p:nvSpPr>
        <p:spPr>
          <a:xfrm>
            <a:off x="8556171" y="1380931"/>
            <a:ext cx="3135086" cy="1200329"/>
          </a:xfrm>
          <a:prstGeom prst="rect">
            <a:avLst/>
          </a:prstGeom>
          <a:noFill/>
        </p:spPr>
        <p:txBody>
          <a:bodyPr wrap="square" rtlCol="1">
            <a:spAutoFit/>
          </a:bodyPr>
          <a:lstStyle/>
          <a:p>
            <a:pPr algn="r"/>
            <a:r>
              <a:rPr lang="he-IL" dirty="0"/>
              <a:t>מדף זה ניתן ליצור משחק חדש או לצפות ברשימת המשחקים הקיימים. בדף זה מוצג מייל המשתמש (השחקן) המחובר.</a:t>
            </a:r>
          </a:p>
        </p:txBody>
      </p:sp>
      <p:pic>
        <p:nvPicPr>
          <p:cNvPr id="6" name="Picture 5">
            <a:extLst>
              <a:ext uri="{FF2B5EF4-FFF2-40B4-BE49-F238E27FC236}">
                <a16:creationId xmlns:a16="http://schemas.microsoft.com/office/drawing/2014/main" id="{EF4592D8-EF4C-45C8-A457-97306626E76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9599" y="1380931"/>
            <a:ext cx="7368073" cy="4627983"/>
          </a:xfrm>
          <a:prstGeom prst="rect">
            <a:avLst/>
          </a:prstGeom>
        </p:spPr>
      </p:pic>
      <p:sp>
        <p:nvSpPr>
          <p:cNvPr id="7" name="Footer Placeholder 6">
            <a:extLst>
              <a:ext uri="{FF2B5EF4-FFF2-40B4-BE49-F238E27FC236}">
                <a16:creationId xmlns:a16="http://schemas.microsoft.com/office/drawing/2014/main" id="{15687B78-B8CD-44DB-88EF-F41D703428F0}"/>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334770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BB4F3D-5ACD-4F53-8B43-ADF6341CA19A}"/>
              </a:ext>
            </a:extLst>
          </p:cNvPr>
          <p:cNvSpPr/>
          <p:nvPr/>
        </p:nvSpPr>
        <p:spPr>
          <a:xfrm>
            <a:off x="4525904" y="0"/>
            <a:ext cx="5416868"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יצירת משחק חדש:</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5" name="TextBox 4">
            <a:extLst>
              <a:ext uri="{FF2B5EF4-FFF2-40B4-BE49-F238E27FC236}">
                <a16:creationId xmlns:a16="http://schemas.microsoft.com/office/drawing/2014/main" id="{C837EEE3-B335-4F61-880B-80B3A4C84915}"/>
              </a:ext>
            </a:extLst>
          </p:cNvPr>
          <p:cNvSpPr txBox="1"/>
          <p:nvPr/>
        </p:nvSpPr>
        <p:spPr>
          <a:xfrm>
            <a:off x="8658808" y="998376"/>
            <a:ext cx="3144416" cy="923330"/>
          </a:xfrm>
          <a:prstGeom prst="rect">
            <a:avLst/>
          </a:prstGeom>
          <a:noFill/>
        </p:spPr>
        <p:txBody>
          <a:bodyPr wrap="square" rtlCol="1">
            <a:spAutoFit/>
          </a:bodyPr>
          <a:lstStyle/>
          <a:p>
            <a:pPr algn="r" rtl="1"/>
            <a:r>
              <a:rPr lang="he-IL" dirty="0"/>
              <a:t>לאחר שלחצנו בדף הבית על האפשרות </a:t>
            </a:r>
            <a:r>
              <a:rPr lang="en-US" b="1" dirty="0">
                <a:effectLst>
                  <a:outerShdw blurRad="38100" dist="38100" dir="2700000" algn="tl">
                    <a:srgbClr val="000000">
                      <a:alpha val="43137"/>
                    </a:srgbClr>
                  </a:outerShdw>
                </a:effectLst>
              </a:rPr>
              <a:t>“Create a new Game”</a:t>
            </a:r>
            <a:r>
              <a:rPr lang="he-IL" b="1" dirty="0">
                <a:effectLst>
                  <a:outerShdw blurRad="38100" dist="38100" dir="2700000" algn="tl">
                    <a:srgbClr val="000000">
                      <a:alpha val="43137"/>
                    </a:srgbClr>
                  </a:outerShdw>
                </a:effectLst>
              </a:rPr>
              <a:t> </a:t>
            </a:r>
            <a:r>
              <a:rPr lang="he-IL" dirty="0"/>
              <a:t>נועבר לדף הבא:</a:t>
            </a:r>
          </a:p>
        </p:txBody>
      </p:sp>
      <p:pic>
        <p:nvPicPr>
          <p:cNvPr id="6" name="Picture 5">
            <a:extLst>
              <a:ext uri="{FF2B5EF4-FFF2-40B4-BE49-F238E27FC236}">
                <a16:creationId xmlns:a16="http://schemas.microsoft.com/office/drawing/2014/main" id="{883BAF84-1804-4D27-BFA2-9CF2698F1EA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88776" y="1087624"/>
            <a:ext cx="6506546" cy="4790661"/>
          </a:xfrm>
          <a:prstGeom prst="rect">
            <a:avLst/>
          </a:prstGeom>
        </p:spPr>
      </p:pic>
      <p:sp>
        <p:nvSpPr>
          <p:cNvPr id="7" name="TextBox 6">
            <a:extLst>
              <a:ext uri="{FF2B5EF4-FFF2-40B4-BE49-F238E27FC236}">
                <a16:creationId xmlns:a16="http://schemas.microsoft.com/office/drawing/2014/main" id="{BD5FB09C-8246-42A9-AA0B-D9116CA2BA9C}"/>
              </a:ext>
            </a:extLst>
          </p:cNvPr>
          <p:cNvSpPr txBox="1"/>
          <p:nvPr/>
        </p:nvSpPr>
        <p:spPr>
          <a:xfrm>
            <a:off x="8137321" y="3305262"/>
            <a:ext cx="3514987" cy="1477328"/>
          </a:xfrm>
          <a:prstGeom prst="rect">
            <a:avLst/>
          </a:prstGeom>
          <a:noFill/>
        </p:spPr>
        <p:txBody>
          <a:bodyPr wrap="square" rtlCol="1">
            <a:spAutoFit/>
          </a:bodyPr>
          <a:lstStyle/>
          <a:p>
            <a:pPr algn="r" rtl="1"/>
            <a:r>
              <a:rPr lang="he-IL" dirty="0"/>
              <a:t>*</a:t>
            </a:r>
            <a:r>
              <a:rPr lang="he-IL" b="1" dirty="0"/>
              <a:t>לדף זה נוכל לעבור מכל דף במשחק, לאחר שביצענו </a:t>
            </a:r>
            <a:r>
              <a:rPr lang="en-US" b="1" dirty="0"/>
              <a:t>Login</a:t>
            </a:r>
            <a:r>
              <a:rPr lang="he-IL" b="1" dirty="0"/>
              <a:t>. </a:t>
            </a:r>
            <a:endParaRPr lang="he-IL" dirty="0"/>
          </a:p>
          <a:p>
            <a:pPr algn="r" rtl="1"/>
            <a:endParaRPr lang="he-IL" dirty="0"/>
          </a:p>
          <a:p>
            <a:pPr algn="r" rtl="1"/>
            <a:r>
              <a:rPr lang="he-IL" dirty="0"/>
              <a:t>לאחר שניצור את המשחק, נועבר לרשימת המשחקים הקיימים.</a:t>
            </a:r>
          </a:p>
        </p:txBody>
      </p:sp>
      <p:sp>
        <p:nvSpPr>
          <p:cNvPr id="8" name="Footer Placeholder 7">
            <a:extLst>
              <a:ext uri="{FF2B5EF4-FFF2-40B4-BE49-F238E27FC236}">
                <a16:creationId xmlns:a16="http://schemas.microsoft.com/office/drawing/2014/main" id="{8C951344-B4A5-4D9F-AF9E-995438D9DC81}"/>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240343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82A4A3-05F2-41B8-8459-892756CB9471}"/>
              </a:ext>
            </a:extLst>
          </p:cNvPr>
          <p:cNvSpPr/>
          <p:nvPr/>
        </p:nvSpPr>
        <p:spPr>
          <a:xfrm>
            <a:off x="1095677" y="0"/>
            <a:ext cx="10131300" cy="923330"/>
          </a:xfrm>
          <a:prstGeom prst="rect">
            <a:avLst/>
          </a:prstGeom>
          <a:noFill/>
        </p:spPr>
        <p:txBody>
          <a:bodyPr wrap="none" lIns="91440" tIns="45720" rIns="91440" bIns="45720">
            <a:spAutoFit/>
          </a:bodyPr>
          <a:lstStyle/>
          <a:p>
            <a:pPr algn="ctr"/>
            <a:r>
              <a:rPr lang="he-IL" sz="5400" b="1" dirty="0">
                <a:ln w="22225">
                  <a:solidFill>
                    <a:schemeClr val="accent2"/>
                  </a:solidFill>
                  <a:prstDash val="solid"/>
                </a:ln>
                <a:solidFill>
                  <a:schemeClr val="accent2">
                    <a:lumMod val="40000"/>
                    <a:lumOff val="60000"/>
                  </a:schemeClr>
                </a:solidFill>
              </a:rPr>
              <a:t>צפייה ברשימת </a:t>
            </a:r>
            <a:r>
              <a:rPr lang="he-IL" sz="5400" b="1" cap="none" spc="0" dirty="0">
                <a:ln w="22225">
                  <a:solidFill>
                    <a:schemeClr val="accent2"/>
                  </a:solidFill>
                  <a:prstDash val="solid"/>
                </a:ln>
                <a:solidFill>
                  <a:schemeClr val="accent2">
                    <a:lumMod val="40000"/>
                    <a:lumOff val="60000"/>
                  </a:schemeClr>
                </a:solidFill>
                <a:effectLst/>
              </a:rPr>
              <a:t>המשחקים הקייימים:</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5" name="Picture 4">
            <a:extLst>
              <a:ext uri="{FF2B5EF4-FFF2-40B4-BE49-F238E27FC236}">
                <a16:creationId xmlns:a16="http://schemas.microsoft.com/office/drawing/2014/main" id="{6648271B-5E95-4EDC-B63C-E354A58F627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92532" y="1025525"/>
            <a:ext cx="7588711" cy="5194653"/>
          </a:xfrm>
          <a:prstGeom prst="rect">
            <a:avLst/>
          </a:prstGeom>
        </p:spPr>
      </p:pic>
      <p:sp>
        <p:nvSpPr>
          <p:cNvPr id="6" name="TextBox 5">
            <a:extLst>
              <a:ext uri="{FF2B5EF4-FFF2-40B4-BE49-F238E27FC236}">
                <a16:creationId xmlns:a16="http://schemas.microsoft.com/office/drawing/2014/main" id="{0527F47B-A61E-4F69-B9D4-7FD117A23129}"/>
              </a:ext>
            </a:extLst>
          </p:cNvPr>
          <p:cNvSpPr txBox="1"/>
          <p:nvPr/>
        </p:nvSpPr>
        <p:spPr>
          <a:xfrm>
            <a:off x="8439325" y="1352939"/>
            <a:ext cx="2869377" cy="4801314"/>
          </a:xfrm>
          <a:prstGeom prst="rect">
            <a:avLst/>
          </a:prstGeom>
          <a:noFill/>
        </p:spPr>
        <p:txBody>
          <a:bodyPr wrap="square" rtlCol="1">
            <a:spAutoFit/>
          </a:bodyPr>
          <a:lstStyle/>
          <a:p>
            <a:pPr algn="r" rtl="1"/>
            <a:r>
              <a:rPr lang="he-IL" dirty="0"/>
              <a:t>לאחר שלחצנו בעמוד הבית על </a:t>
            </a:r>
            <a:r>
              <a:rPr lang="en-US" b="1" dirty="0"/>
              <a:t>“Go To List of Games”</a:t>
            </a:r>
            <a:r>
              <a:rPr lang="he-IL" dirty="0"/>
              <a:t>, נועבר לרשימת המשחקים הקיימים, כאשר עבור כל משחק יש לנו 3 אפשרויות – </a:t>
            </a:r>
          </a:p>
          <a:p>
            <a:pPr algn="r" rtl="1"/>
            <a:r>
              <a:rPr lang="he-IL" dirty="0"/>
              <a:t>1) הצטרפות למשחק ע"י לחיצה על </a:t>
            </a:r>
            <a:r>
              <a:rPr lang="en-US" b="1" dirty="0"/>
              <a:t>“Play”</a:t>
            </a:r>
            <a:r>
              <a:rPr lang="he-IL" b="1" dirty="0"/>
              <a:t>.</a:t>
            </a:r>
          </a:p>
          <a:p>
            <a:pPr algn="r" rtl="1"/>
            <a:r>
              <a:rPr lang="he-IL" dirty="0"/>
              <a:t>2) צפייה בטבלת הניקוד של המשחק ע"י לחיצה על     </a:t>
            </a:r>
            <a:r>
              <a:rPr lang="en-US" b="1" dirty="0"/>
              <a:t>“Score’s Table”</a:t>
            </a:r>
            <a:r>
              <a:rPr lang="he-IL" b="1" dirty="0"/>
              <a:t>.</a:t>
            </a:r>
          </a:p>
          <a:p>
            <a:pPr algn="r" rtl="1"/>
            <a:r>
              <a:rPr lang="he-IL" dirty="0"/>
              <a:t>3) מחיקת משחק ע"י לחיצה על </a:t>
            </a:r>
            <a:r>
              <a:rPr lang="en-US" b="1" dirty="0"/>
              <a:t>“Delete”</a:t>
            </a:r>
            <a:r>
              <a:rPr lang="he-IL" dirty="0"/>
              <a:t>.</a:t>
            </a:r>
          </a:p>
          <a:p>
            <a:pPr algn="r" rtl="1"/>
            <a:endParaRPr lang="he-IL" b="1" dirty="0"/>
          </a:p>
          <a:p>
            <a:pPr algn="r" rtl="1"/>
            <a:endParaRPr lang="he-IL" b="1" dirty="0"/>
          </a:p>
          <a:p>
            <a:pPr algn="r" rtl="1"/>
            <a:r>
              <a:rPr lang="he-IL" b="1" dirty="0"/>
              <a:t>*אל רשימת המשחקים נוכל לעבור מכל דף במשחק, לאחר שביצענו </a:t>
            </a:r>
            <a:r>
              <a:rPr lang="en-US" b="1" dirty="0"/>
              <a:t>Login</a:t>
            </a:r>
            <a:r>
              <a:rPr lang="he-IL" b="1" dirty="0"/>
              <a:t>. </a:t>
            </a:r>
          </a:p>
        </p:txBody>
      </p:sp>
      <p:sp>
        <p:nvSpPr>
          <p:cNvPr id="7" name="Footer Placeholder 6">
            <a:extLst>
              <a:ext uri="{FF2B5EF4-FFF2-40B4-BE49-F238E27FC236}">
                <a16:creationId xmlns:a16="http://schemas.microsoft.com/office/drawing/2014/main" id="{628D8578-9B78-4638-9A70-B4E2A5DACD87}"/>
              </a:ext>
            </a:extLst>
          </p:cNvPr>
          <p:cNvSpPr>
            <a:spLocks noGrp="1"/>
          </p:cNvSpPr>
          <p:nvPr>
            <p:ph type="ftr" sz="quarter" idx="11"/>
          </p:nvPr>
        </p:nvSpPr>
        <p:spPr/>
        <p:txBody>
          <a:bodyPr/>
          <a:lstStyle/>
          <a:p>
            <a:r>
              <a:rPr lang="en-US" sz="1800"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384043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9FC9A9-0237-4A31-B323-21E7894832F4}"/>
              </a:ext>
            </a:extLst>
          </p:cNvPr>
          <p:cNvSpPr/>
          <p:nvPr/>
        </p:nvSpPr>
        <p:spPr>
          <a:xfrm>
            <a:off x="4952040" y="0"/>
            <a:ext cx="3579826"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דף המשחק:</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5" name="Picture 4">
            <a:extLst>
              <a:ext uri="{FF2B5EF4-FFF2-40B4-BE49-F238E27FC236}">
                <a16:creationId xmlns:a16="http://schemas.microsoft.com/office/drawing/2014/main" id="{5D5152F7-A0E6-4E45-9D83-7BEB94FF0F2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6369" y="1102995"/>
            <a:ext cx="6160415" cy="4915250"/>
          </a:xfrm>
          <a:prstGeom prst="rect">
            <a:avLst/>
          </a:prstGeom>
        </p:spPr>
      </p:pic>
      <p:sp>
        <p:nvSpPr>
          <p:cNvPr id="6" name="TextBox 5">
            <a:extLst>
              <a:ext uri="{FF2B5EF4-FFF2-40B4-BE49-F238E27FC236}">
                <a16:creationId xmlns:a16="http://schemas.microsoft.com/office/drawing/2014/main" id="{49AF2B49-FB5D-4CFE-863E-44367D79072C}"/>
              </a:ext>
            </a:extLst>
          </p:cNvPr>
          <p:cNvSpPr txBox="1"/>
          <p:nvPr/>
        </p:nvSpPr>
        <p:spPr>
          <a:xfrm>
            <a:off x="7623110" y="923330"/>
            <a:ext cx="4086808" cy="1200329"/>
          </a:xfrm>
          <a:prstGeom prst="rect">
            <a:avLst/>
          </a:prstGeom>
          <a:noFill/>
        </p:spPr>
        <p:txBody>
          <a:bodyPr wrap="square" rtlCol="1">
            <a:spAutoFit/>
          </a:bodyPr>
          <a:lstStyle/>
          <a:p>
            <a:pPr algn="r" rtl="1"/>
            <a:r>
              <a:rPr lang="he-IL" dirty="0"/>
              <a:t>לאחר שלחצנו על </a:t>
            </a:r>
            <a:r>
              <a:rPr lang="en-US" b="1" dirty="0"/>
              <a:t>“Play”</a:t>
            </a:r>
            <a:r>
              <a:rPr lang="he-IL" b="1" dirty="0"/>
              <a:t> </a:t>
            </a:r>
            <a:r>
              <a:rPr lang="he-IL" dirty="0"/>
              <a:t>במשחק ספציפי, הועברנו לדף המשחק, בו מופיע שם המשחק, כפתור להתחלת המשחק והודעה על כך שהשחקן המחובר הצטרף למשחק.</a:t>
            </a:r>
          </a:p>
        </p:txBody>
      </p:sp>
      <p:pic>
        <p:nvPicPr>
          <p:cNvPr id="7" name="Picture 6">
            <a:extLst>
              <a:ext uri="{FF2B5EF4-FFF2-40B4-BE49-F238E27FC236}">
                <a16:creationId xmlns:a16="http://schemas.microsoft.com/office/drawing/2014/main" id="{2803945C-DD7E-41EA-BB8D-1524298E8436}"/>
              </a:ext>
            </a:extLst>
          </p:cNvPr>
          <p:cNvPicPr>
            <a:picLocks noChangeAspect="1"/>
          </p:cNvPicPr>
          <p:nvPr/>
        </p:nvPicPr>
        <p:blipFill>
          <a:blip r:embed="rId3"/>
          <a:stretch>
            <a:fillRect/>
          </a:stretch>
        </p:blipFill>
        <p:spPr>
          <a:xfrm>
            <a:off x="7090641" y="2249771"/>
            <a:ext cx="4619277" cy="4124090"/>
          </a:xfrm>
          <a:prstGeom prst="rect">
            <a:avLst/>
          </a:prstGeom>
        </p:spPr>
      </p:pic>
      <p:cxnSp>
        <p:nvCxnSpPr>
          <p:cNvPr id="9" name="Straight Arrow Connector 8">
            <a:extLst>
              <a:ext uri="{FF2B5EF4-FFF2-40B4-BE49-F238E27FC236}">
                <a16:creationId xmlns:a16="http://schemas.microsoft.com/office/drawing/2014/main" id="{1EEFAD88-6886-4DA5-82F1-0120FD7FA7EA}"/>
              </a:ext>
            </a:extLst>
          </p:cNvPr>
          <p:cNvCxnSpPr/>
          <p:nvPr/>
        </p:nvCxnSpPr>
        <p:spPr>
          <a:xfrm>
            <a:off x="4721290" y="4637314"/>
            <a:ext cx="2020663" cy="0"/>
          </a:xfrm>
          <a:prstGeom prst="straightConnector1">
            <a:avLst/>
          </a:prstGeom>
          <a:ln w="19050">
            <a:solidFill>
              <a:schemeClr val="accent2">
                <a:lumMod val="40000"/>
                <a:lumOff val="6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A9FB569F-CFB7-431B-AD79-1336BD91FC24}"/>
              </a:ext>
            </a:extLst>
          </p:cNvPr>
          <p:cNvSpPr txBox="1"/>
          <p:nvPr/>
        </p:nvSpPr>
        <p:spPr>
          <a:xfrm>
            <a:off x="4380821" y="4311816"/>
            <a:ext cx="2535476" cy="369332"/>
          </a:xfrm>
          <a:prstGeom prst="rect">
            <a:avLst/>
          </a:prstGeom>
          <a:noFill/>
        </p:spPr>
        <p:txBody>
          <a:bodyPr wrap="square" rtlCol="1">
            <a:spAutoFit/>
          </a:bodyPr>
          <a:lstStyle/>
          <a:p>
            <a:pPr algn="r" rtl="1"/>
            <a:r>
              <a:rPr lang="he-IL" dirty="0"/>
              <a:t>לאחר שלחצנו על </a:t>
            </a:r>
            <a:r>
              <a:rPr lang="en-US" b="1" dirty="0"/>
              <a:t>“Start Game”</a:t>
            </a:r>
            <a:endParaRPr lang="he-IL" b="1" dirty="0"/>
          </a:p>
        </p:txBody>
      </p:sp>
      <p:sp>
        <p:nvSpPr>
          <p:cNvPr id="11" name="Footer Placeholder 10">
            <a:extLst>
              <a:ext uri="{FF2B5EF4-FFF2-40B4-BE49-F238E27FC236}">
                <a16:creationId xmlns:a16="http://schemas.microsoft.com/office/drawing/2014/main" id="{DF91FD63-9192-4DF5-9657-079A5C9B85E1}"/>
              </a:ext>
            </a:extLst>
          </p:cNvPr>
          <p:cNvSpPr>
            <a:spLocks noGrp="1"/>
          </p:cNvSpPr>
          <p:nvPr>
            <p:ph type="ftr" sz="quarter" idx="11"/>
          </p:nvPr>
        </p:nvSpPr>
        <p:spPr/>
        <p:txBody>
          <a:bodyPr/>
          <a:lstStyle/>
          <a:p>
            <a:r>
              <a:rPr lang="en-US" sz="1800" b="1" dirty="0">
                <a:solidFill>
                  <a:schemeClr val="tx1"/>
                </a:solidFill>
                <a:latin typeface="Garamond" panose="02020404030301010803" pitchFamily="18" charset="0"/>
              </a:rPr>
              <a:t>© Math Game</a:t>
            </a:r>
          </a:p>
        </p:txBody>
      </p:sp>
    </p:spTree>
    <p:extLst>
      <p:ext uri="{BB962C8B-B14F-4D97-AF65-F5344CB8AC3E}">
        <p14:creationId xmlns:p14="http://schemas.microsoft.com/office/powerpoint/2010/main" val="667411735"/>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1145</Words>
  <Application>Microsoft Office PowerPoint</Application>
  <PresentationFormat>מסך רחב</PresentationFormat>
  <Paragraphs>129</Paragraphs>
  <Slides>21</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21</vt:i4>
      </vt:variant>
    </vt:vector>
  </HeadingPairs>
  <TitlesOfParts>
    <vt:vector size="29" baseType="lpstr">
      <vt:lpstr>Arial</vt:lpstr>
      <vt:lpstr>Calibri</vt:lpstr>
      <vt:lpstr>Garamond</vt:lpstr>
      <vt:lpstr>Lucida Handwriting</vt:lpstr>
      <vt:lpstr>Modern Love</vt:lpstr>
      <vt:lpstr>Symbol</vt:lpstr>
      <vt:lpstr>The Hand</vt:lpstr>
      <vt:lpstr>SketchyVTI</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שחר כדורי</dc:creator>
  <cp:lastModifiedBy>מזרחי רועי</cp:lastModifiedBy>
  <cp:revision>67</cp:revision>
  <dcterms:created xsi:type="dcterms:W3CDTF">2020-07-27T14:20:24Z</dcterms:created>
  <dcterms:modified xsi:type="dcterms:W3CDTF">2020-07-30T08:15:56Z</dcterms:modified>
</cp:coreProperties>
</file>