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748EA-7941-4AE7-A7A9-C7619B511E8B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1D108-811F-4D16-BC78-7BB29823F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41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0F19-6F47-4CD8-9BA9-7D72DD306F01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EAAF-8739-4972-8ABA-01BC8DD7C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3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0F19-6F47-4CD8-9BA9-7D72DD306F01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EAAF-8739-4972-8ABA-01BC8DD7C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4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0F19-6F47-4CD8-9BA9-7D72DD306F01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EAAF-8739-4972-8ABA-01BC8DD7C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72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0F19-6F47-4CD8-9BA9-7D72DD306F01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EAAF-8739-4972-8ABA-01BC8DD7C67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058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0F19-6F47-4CD8-9BA9-7D72DD306F01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EAAF-8739-4972-8ABA-01BC8DD7C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85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0F19-6F47-4CD8-9BA9-7D72DD306F01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EAAF-8739-4972-8ABA-01BC8DD7C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39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0F19-6F47-4CD8-9BA9-7D72DD306F01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EAAF-8739-4972-8ABA-01BC8DD7C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96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0F19-6F47-4CD8-9BA9-7D72DD306F01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EAAF-8739-4972-8ABA-01BC8DD7C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17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0F19-6F47-4CD8-9BA9-7D72DD306F01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EAAF-8739-4972-8ABA-01BC8DD7C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1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0F19-6F47-4CD8-9BA9-7D72DD306F01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EAAF-8739-4972-8ABA-01BC8DD7C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3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0F19-6F47-4CD8-9BA9-7D72DD306F01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EAAF-8739-4972-8ABA-01BC8DD7C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6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0F19-6F47-4CD8-9BA9-7D72DD306F01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EAAF-8739-4972-8ABA-01BC8DD7C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58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0F19-6F47-4CD8-9BA9-7D72DD306F01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EAAF-8739-4972-8ABA-01BC8DD7C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788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0F19-6F47-4CD8-9BA9-7D72DD306F01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EAAF-8739-4972-8ABA-01BC8DD7C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4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0F19-6F47-4CD8-9BA9-7D72DD306F01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EAAF-8739-4972-8ABA-01BC8DD7C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0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0F19-6F47-4CD8-9BA9-7D72DD306F01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EAAF-8739-4972-8ABA-01BC8DD7C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745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0F19-6F47-4CD8-9BA9-7D72DD306F01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EAAF-8739-4972-8ABA-01BC8DD7C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3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D050F19-6F47-4CD8-9BA9-7D72DD306F01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C40EAAF-8739-4972-8ABA-01BC8DD7C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65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7F52-7C89-4420-B1B8-A8AA7D49E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930" y="2351431"/>
            <a:ext cx="9440034" cy="1828801"/>
          </a:xfrm>
        </p:spPr>
        <p:txBody>
          <a:bodyPr/>
          <a:lstStyle/>
          <a:p>
            <a:r>
              <a:rPr lang="en-US" dirty="0"/>
              <a:t>Adding AND/OR Graph Support to CSQ Algorithm</a:t>
            </a:r>
          </a:p>
        </p:txBody>
      </p:sp>
    </p:spTree>
    <p:extLst>
      <p:ext uri="{BB962C8B-B14F-4D97-AF65-F5344CB8AC3E}">
        <p14:creationId xmlns:p14="http://schemas.microsoft.com/office/powerpoint/2010/main" val="169748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7818-BFF3-4654-A148-48941DAD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Symbolic Plan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A1FF3-8250-41C5-8956-515218B4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247933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The process of inferring another agent’s plans, based on observations of its interaction with its environment.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In general, plan recognition relies on a plan library of plans potentially executed by the observed agent.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The recognizer matches observations to specific plan steps in the library using an FDT.</a:t>
            </a:r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765FA-EF03-44C5-81BF-D3C6B65A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EAAF-8739-4972-8ABA-01BC8DD7C670}" type="slidenum">
              <a:rPr lang="en-US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2</a:t>
            </a:fld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6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765FA-EF03-44C5-81BF-D3C6B65A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EAAF-8739-4972-8ABA-01BC8DD7C670}" type="slidenum">
              <a:rPr lang="en-US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3</a:t>
            </a:fld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8CA4CE4-A4BB-48A2-9F3D-01850F8CD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92" y="807845"/>
            <a:ext cx="8258190" cy="5440555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69A2A4BC-3378-41C5-993A-A915B5614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2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7818-BFF3-4654-A148-48941DAD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AND/OR Plan Library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765FA-EF03-44C5-81BF-D3C6B65A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40EAAF-8739-4972-8ABA-01BC8DD7C67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97C7017-7510-4233-B6B0-B16C1605C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045" y="1580050"/>
            <a:ext cx="9057261" cy="5007429"/>
          </a:xfrm>
        </p:spPr>
      </p:pic>
    </p:spTree>
    <p:extLst>
      <p:ext uri="{BB962C8B-B14F-4D97-AF65-F5344CB8AC3E}">
        <p14:creationId xmlns:p14="http://schemas.microsoft.com/office/powerpoint/2010/main" val="2466896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7818-BFF3-4654-A148-48941DAD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Plan Library: Definitions and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A1FF3-8250-41C5-8956-515218B4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431" y="1681017"/>
            <a:ext cx="10353762" cy="4996873"/>
          </a:xfrm>
        </p:spPr>
        <p:txBody>
          <a:bodyPr>
            <a:normAutofit fontScale="85000" lnSpcReduction="20000"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AND/OR graph G, is defined as follows: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 = &lt;V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V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E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E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S­­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R&gt;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 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= OR vertices, V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= AND vertices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= Hierarchical edges, E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= Decomposition edges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­­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 = Root vertex, R </a:t>
            </a:r>
            <a:r>
              <a:rPr lang="ja-JP" altLang="en-US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∈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 V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O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 </a:t>
            </a:r>
            <a:r>
              <a:rPr lang="ja-JP" altLang="en-US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∩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V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A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V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O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 </a:t>
            </a:r>
            <a:r>
              <a:rPr lang="ja-JP" altLang="en-US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∩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V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A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 = ∅, E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H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 </a:t>
            </a:r>
            <a:r>
              <a:rPr lang="ja-JP" altLang="en-US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∩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E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S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 = ∅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We define the following operators: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∀ v ⊆ V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O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 </a:t>
            </a:r>
            <a:r>
              <a:rPr lang="ja-JP" altLang="en-US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∪</a:t>
            </a:r>
            <a:r>
              <a:rPr lang="ja-JP" altLang="en-US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V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A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: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 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Parent(v) = {u | (u, v) is a hierarchical edge}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Note that Parent(v) is a singleton function.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∀ v ⊆ V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O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: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Prev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(v) = {w | (w, v) is a sequential edge}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∀ v ⊆ V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A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: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Prev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(v) is implicitly defined – can be each of its siblings or nothing.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Sibling(v) = {w | {u, w} is a hierarchical edge and u </a:t>
            </a:r>
            <a:r>
              <a:rPr lang="ja-JP" altLang="en-US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∈</a:t>
            </a:r>
            <a:r>
              <a:rPr lang="ja-JP" altLang="en-US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MS Mincho"/>
              </a:rPr>
              <a:t> 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MS Mincho"/>
              </a:rPr>
              <a:t>Parent(v)}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765FA-EF03-44C5-81BF-D3C6B65A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40EAAF-8739-4972-8ABA-01BC8DD7C67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25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7818-BFF3-4654-A148-48941DAD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CSQ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765FA-EF03-44C5-81BF-D3C6B65A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40EAAF-8739-4972-8ABA-01BC8DD7C67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0F4E6E6-4B04-4E7C-8279-38DE2A4C1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27" y="1580050"/>
            <a:ext cx="5325218" cy="172426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5BA545-DF18-4601-8D4D-493776619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706" y="1580050"/>
            <a:ext cx="5372850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49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7818-BFF3-4654-A148-48941DAD6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195" y="0"/>
            <a:ext cx="10353762" cy="97045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CSQ Algorithm Modification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765FA-EF03-44C5-81BF-D3C6B65A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40EAAF-8739-4972-8ABA-01BC8DD7C67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426E47-5685-4735-9051-25A1197A2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21" y="910413"/>
            <a:ext cx="10353762" cy="5947587"/>
          </a:xfrm>
        </p:spPr>
        <p:txBody>
          <a:bodyPr>
            <a:normAutofit fontScale="40000" lnSpcReduction="20000"/>
          </a:bodyPr>
          <a:lstStyle/>
          <a:p>
            <a:pPr marL="0" marR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b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Algorithm 1 </a:t>
            </a:r>
            <a:r>
              <a:rPr lang="en-US" sz="4800" kern="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PropagateUp</a:t>
            </a:r>
            <a:r>
              <a:rPr lang="en-US" sz="4800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(Node 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w</a:t>
            </a:r>
            <a:r>
              <a:rPr lang="en-US" sz="4800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Plan Library 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g</a:t>
            </a:r>
            <a:r>
              <a:rPr lang="en-US" sz="4800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Time-stamp 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t</a:t>
            </a:r>
            <a:r>
              <a:rPr lang="en-US" sz="4800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sz="48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1: 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Tagged 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∅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 </a:t>
            </a:r>
            <a:endParaRPr lang="en-US" sz="48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2: </a:t>
            </a:r>
            <a:r>
              <a:rPr lang="en-US" sz="4800" i="1" kern="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propagateUpSuccess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 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←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SY9"/>
                <a:ea typeface="SimSun" panose="02010600030101010101" pitchFamily="2" charset="-122"/>
                <a:cs typeface="CMSY9"/>
              </a:rPr>
              <a:t> 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true</a:t>
            </a:r>
            <a:endParaRPr lang="en-US" sz="48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3: 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v 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w</a:t>
            </a:r>
            <a:endParaRPr lang="en-US" sz="48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4: </a:t>
            </a:r>
            <a:r>
              <a:rPr lang="en-US" sz="4800" b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while 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v 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≠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SY9"/>
                <a:ea typeface="SimSun" panose="02010600030101010101" pitchFamily="2" charset="-122"/>
                <a:cs typeface="CMSY9"/>
              </a:rPr>
              <a:t> 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root</a:t>
            </a:r>
            <a:r>
              <a:rPr lang="en-US" sz="4800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R9"/>
                <a:ea typeface="SimSun" panose="02010600030101010101" pitchFamily="2" charset="-122"/>
                <a:cs typeface="CMR9"/>
              </a:rPr>
              <a:t>(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g</a:t>
            </a:r>
            <a:r>
              <a:rPr lang="en-US" sz="4800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R9"/>
                <a:ea typeface="SimSun" panose="02010600030101010101" pitchFamily="2" charset="-122"/>
                <a:cs typeface="CMR9"/>
              </a:rPr>
              <a:t>) </a:t>
            </a:r>
            <a:r>
              <a:rPr lang="ja-JP" altLang="en-US" sz="4800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SY9"/>
                <a:ea typeface="SimSun" panose="02010600030101010101" pitchFamily="2" charset="-122"/>
                <a:cs typeface="CMSY9"/>
              </a:rPr>
              <a:t>∧</a:t>
            </a:r>
            <a:r>
              <a:rPr lang="ja-JP" alt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CMSY9"/>
                <a:cs typeface="CMSY9"/>
              </a:rPr>
              <a:t> </a:t>
            </a:r>
            <a:r>
              <a:rPr lang="en-US" sz="4800" i="1" kern="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propagateUpSuccess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 </a:t>
            </a:r>
            <a:r>
              <a:rPr lang="ja-JP" altLang="en-US" sz="4800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SY9"/>
                <a:ea typeface="SimSun" panose="02010600030101010101" pitchFamily="2" charset="-122"/>
                <a:cs typeface="CMSY9"/>
              </a:rPr>
              <a:t>∧</a:t>
            </a:r>
            <a:r>
              <a:rPr lang="ja-JP" alt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CMSY9"/>
                <a:cs typeface="CMSY9"/>
              </a:rPr>
              <a:t> 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tagged</a:t>
            </a:r>
            <a:r>
              <a:rPr lang="en-US" sz="4800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R9"/>
                <a:ea typeface="SimSun" panose="02010600030101010101" pitchFamily="2" charset="-122"/>
                <a:cs typeface="CMR9"/>
              </a:rPr>
              <a:t>(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v, t</a:t>
            </a:r>
            <a:r>
              <a:rPr lang="en-US" sz="4800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R9"/>
                <a:ea typeface="SimSun" panose="02010600030101010101" pitchFamily="2" charset="-122"/>
                <a:cs typeface="CMR9"/>
              </a:rPr>
              <a:t>) </a:t>
            </a:r>
            <a:r>
              <a:rPr lang="en-US" sz="4800" b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do</a:t>
            </a:r>
            <a:endParaRPr lang="en-US" sz="48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5: </a:t>
            </a:r>
            <a:r>
              <a:rPr lang="en-US" sz="4800" b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tagged</a:t>
            </a:r>
            <a:r>
              <a:rPr lang="en-US" sz="4800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R9"/>
                <a:ea typeface="SimSun" panose="02010600030101010101" pitchFamily="2" charset="-122"/>
                <a:cs typeface="CMR9"/>
              </a:rPr>
              <a:t>(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Parent</a:t>
            </a:r>
            <a:r>
              <a:rPr lang="en-US" sz="4800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R9"/>
                <a:ea typeface="SimSun" panose="02010600030101010101" pitchFamily="2" charset="-122"/>
                <a:cs typeface="CMR9"/>
              </a:rPr>
              <a:t>(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v</a:t>
            </a:r>
            <a:r>
              <a:rPr lang="en-US" sz="4800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R9"/>
                <a:ea typeface="SimSun" panose="02010600030101010101" pitchFamily="2" charset="-122"/>
                <a:cs typeface="CMR9"/>
              </a:rPr>
              <a:t>)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, t</a:t>
            </a:r>
            <a:r>
              <a:rPr lang="en-US" sz="4800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R9"/>
                <a:ea typeface="SimSun" panose="02010600030101010101" pitchFamily="2" charset="-122"/>
                <a:cs typeface="CMR9"/>
              </a:rPr>
              <a:t>)</a:t>
            </a:r>
            <a:r>
              <a:rPr lang="en-US" sz="48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800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R9"/>
                <a:ea typeface="SimSun" panose="02010600030101010101" pitchFamily="2" charset="-122"/>
                <a:cs typeface="CMR9"/>
              </a:rPr>
              <a:t>V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SY9"/>
                <a:ea typeface="SimSun" panose="02010600030101010101" pitchFamily="2" charset="-122"/>
                <a:cs typeface="CMSY9"/>
              </a:rPr>
              <a:t> 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features</a:t>
            </a:r>
            <a:r>
              <a:rPr lang="en-US" sz="4800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R9"/>
                <a:ea typeface="SimSun" panose="02010600030101010101" pitchFamily="2" charset="-122"/>
                <a:cs typeface="CMR9"/>
              </a:rPr>
              <a:t>(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parent</a:t>
            </a:r>
            <a:r>
              <a:rPr lang="en-US" sz="4800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R9"/>
                <a:ea typeface="SimSun" panose="02010600030101010101" pitchFamily="2" charset="-122"/>
                <a:cs typeface="CMR9"/>
              </a:rPr>
              <a:t>(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v</a:t>
            </a:r>
            <a:r>
              <a:rPr lang="en-US" sz="4800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R9"/>
                <a:ea typeface="SimSun" panose="02010600030101010101" pitchFamily="2" charset="-122"/>
                <a:cs typeface="CMR9"/>
              </a:rPr>
              <a:t>)) = 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∅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SY9"/>
                <a:ea typeface="SimSun" panose="02010600030101010101" pitchFamily="2" charset="-122"/>
                <a:cs typeface="CMSY9"/>
              </a:rPr>
              <a:t>  </a:t>
            </a:r>
            <a:r>
              <a:rPr lang="en-US" sz="4800" b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then</a:t>
            </a:r>
            <a:endParaRPr lang="en-US" sz="48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6: </a:t>
            </a:r>
            <a:r>
              <a:rPr lang="en-US" sz="4800" b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lang="en-US" sz="4800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Parent(v) </a:t>
            </a:r>
            <a:r>
              <a:rPr lang="ja-JP" altLang="en-US" sz="4800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sz="4800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V</a:t>
            </a:r>
            <a:r>
              <a:rPr lang="en-US" sz="4800" kern="0" baseline="-25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sz="4800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ja-JP" altLang="en-US" sz="4800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∧</a:t>
            </a:r>
            <a:r>
              <a:rPr lang="en-US" sz="48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sz="4800" i="1" kern="0" dirty="0">
                <a:solidFill>
                  <a:srgbClr val="0070C0"/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tagged</a:t>
            </a:r>
            <a:r>
              <a:rPr lang="en-US" sz="4800" kern="0" dirty="0">
                <a:solidFill>
                  <a:srgbClr val="0070C0"/>
                </a:solidFill>
                <a:effectLst/>
                <a:latin typeface="CMR9"/>
                <a:ea typeface="SimSun" panose="02010600030101010101" pitchFamily="2" charset="-122"/>
                <a:cs typeface="CMR9"/>
              </a:rPr>
              <a:t>(</a:t>
            </a:r>
            <a:r>
              <a:rPr lang="en-US" sz="4800" i="1" kern="0" dirty="0">
                <a:solidFill>
                  <a:srgbClr val="0070C0"/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v, t </a:t>
            </a:r>
            <a:r>
              <a:rPr lang="en-US" sz="4800" i="1" kern="0" dirty="0">
                <a:solidFill>
                  <a:srgbClr val="0070C0"/>
                </a:solidFill>
                <a:effectLst/>
                <a:latin typeface="CMSY9"/>
                <a:ea typeface="SimSun" panose="02010600030101010101" pitchFamily="2" charset="-122"/>
                <a:cs typeface="CMSY9"/>
              </a:rPr>
              <a:t>- </a:t>
            </a:r>
            <a:r>
              <a:rPr lang="en-US" sz="4800" kern="0" dirty="0">
                <a:solidFill>
                  <a:srgbClr val="0070C0"/>
                </a:solidFill>
                <a:effectLst/>
                <a:latin typeface="CMR9"/>
                <a:ea typeface="SimSun" panose="02010600030101010101" pitchFamily="2" charset="-122"/>
                <a:cs typeface="CMR9"/>
              </a:rPr>
              <a:t>1) V</a:t>
            </a:r>
            <a:r>
              <a:rPr lang="en-US" sz="4800" i="1" kern="0" dirty="0">
                <a:solidFill>
                  <a:srgbClr val="0070C0"/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 </a:t>
            </a:r>
            <a:endParaRPr lang="en-US" sz="48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i="1" kern="0" dirty="0">
                <a:solidFill>
                  <a:srgbClr val="0070C0"/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     </a:t>
            </a:r>
            <a:r>
              <a:rPr lang="en-US" sz="4800" i="1" kern="0" dirty="0" err="1">
                <a:solidFill>
                  <a:srgbClr val="0070C0"/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ExistsPreviousSeqEdgeTaggedWith</a:t>
            </a:r>
            <a:r>
              <a:rPr lang="en-US" sz="4800" i="1" kern="0" dirty="0">
                <a:solidFill>
                  <a:srgbClr val="0070C0"/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 </a:t>
            </a:r>
            <a:r>
              <a:rPr lang="en-US" sz="4800" kern="0" dirty="0">
                <a:solidFill>
                  <a:srgbClr val="0070C0"/>
                </a:solidFill>
                <a:effectLst/>
                <a:latin typeface="CMR9"/>
                <a:ea typeface="SimSun" panose="02010600030101010101" pitchFamily="2" charset="-122"/>
                <a:cs typeface="CMR9"/>
              </a:rPr>
              <a:t>(</a:t>
            </a:r>
            <a:r>
              <a:rPr lang="en-US" sz="4800" i="1" kern="0" dirty="0">
                <a:solidFill>
                  <a:srgbClr val="0070C0"/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v, t </a:t>
            </a:r>
            <a:r>
              <a:rPr lang="en-US" sz="4800" i="1" kern="0" dirty="0">
                <a:solidFill>
                  <a:srgbClr val="0070C0"/>
                </a:solidFill>
                <a:effectLst/>
                <a:latin typeface="CMSY9"/>
                <a:ea typeface="SimSun" panose="02010600030101010101" pitchFamily="2" charset="-122"/>
                <a:cs typeface="CMSY9"/>
              </a:rPr>
              <a:t>- </a:t>
            </a:r>
            <a:r>
              <a:rPr lang="en-US" sz="4800" kern="0" dirty="0">
                <a:solidFill>
                  <a:srgbClr val="0070C0"/>
                </a:solidFill>
                <a:effectLst/>
                <a:latin typeface="CMR9"/>
                <a:ea typeface="SimSun" panose="02010600030101010101" pitchFamily="2" charset="-122"/>
                <a:cs typeface="CMR9"/>
              </a:rPr>
              <a:t>1) V</a:t>
            </a:r>
            <a:endParaRPr lang="en-US" sz="48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i="1" kern="0" dirty="0">
                <a:solidFill>
                  <a:srgbClr val="0070C0"/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     </a:t>
            </a:r>
            <a:r>
              <a:rPr lang="en-US" sz="4800" i="1" kern="0" dirty="0" err="1">
                <a:solidFill>
                  <a:srgbClr val="0070C0"/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NoSeqEdges</a:t>
            </a:r>
            <a:r>
              <a:rPr lang="en-US" sz="4800" kern="0" dirty="0">
                <a:solidFill>
                  <a:srgbClr val="0070C0"/>
                </a:solidFill>
                <a:effectLst/>
                <a:latin typeface="CMR9"/>
                <a:ea typeface="SimSun" panose="02010600030101010101" pitchFamily="2" charset="-122"/>
                <a:cs typeface="CMR9"/>
              </a:rPr>
              <a:t>(</a:t>
            </a:r>
            <a:r>
              <a:rPr lang="en-US" sz="4800" i="1" kern="0" dirty="0">
                <a:solidFill>
                  <a:srgbClr val="0070C0"/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v</a:t>
            </a:r>
            <a:r>
              <a:rPr lang="en-US" sz="4800" kern="0" dirty="0">
                <a:solidFill>
                  <a:srgbClr val="0070C0"/>
                </a:solidFill>
                <a:effectLst/>
                <a:latin typeface="CMR9"/>
                <a:ea typeface="SimSun" panose="02010600030101010101" pitchFamily="2" charset="-122"/>
                <a:cs typeface="CMR9"/>
              </a:rPr>
              <a:t>))) </a:t>
            </a:r>
            <a:r>
              <a:rPr lang="en-US" sz="4800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MR9"/>
                <a:ea typeface="SimSun" panose="02010600030101010101" pitchFamily="2" charset="-122"/>
                <a:cs typeface="CMR9"/>
              </a:rPr>
              <a:t>V </a:t>
            </a:r>
            <a:r>
              <a:rPr lang="en-US" sz="4800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Parent(v) </a:t>
            </a:r>
            <a:r>
              <a:rPr lang="ja-JP" altLang="en-US" sz="4800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sz="4800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V</a:t>
            </a:r>
            <a:r>
              <a:rPr lang="en-US" sz="4800" kern="0" baseline="-25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4800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MR9"/>
                <a:ea typeface="SimSun" panose="02010600030101010101" pitchFamily="2" charset="-122"/>
                <a:cs typeface="CMR9"/>
              </a:rPr>
              <a:t> </a:t>
            </a:r>
            <a:r>
              <a:rPr lang="en-US" sz="4800" b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then</a:t>
            </a:r>
            <a:endParaRPr lang="en-US" sz="48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7:           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tag </a:t>
            </a:r>
            <a:r>
              <a:rPr lang="en-US" sz="4800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R9"/>
                <a:ea typeface="SimSun" panose="02010600030101010101" pitchFamily="2" charset="-122"/>
                <a:cs typeface="CMR9"/>
              </a:rPr>
              <a:t>(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v, t</a:t>
            </a:r>
            <a:r>
              <a:rPr lang="en-US" sz="4800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R9"/>
                <a:ea typeface="SimSun" panose="02010600030101010101" pitchFamily="2" charset="-122"/>
                <a:cs typeface="CMR9"/>
              </a:rPr>
              <a:t>)</a:t>
            </a:r>
            <a:endParaRPr lang="en-US" sz="48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8:           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Tagged 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←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SY9"/>
                <a:ea typeface="SimSun" panose="02010600030101010101" pitchFamily="2" charset="-122"/>
                <a:cs typeface="CMSY9"/>
              </a:rPr>
              <a:t> 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Tagged </a:t>
            </a:r>
            <a:r>
              <a:rPr lang="ja-JP" alt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SY9"/>
                <a:ea typeface="SimSun" panose="02010600030101010101" pitchFamily="2" charset="-122"/>
                <a:cs typeface="CMSY9"/>
              </a:rPr>
              <a:t>∪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SY9"/>
                <a:ea typeface="MS Mincho"/>
                <a:cs typeface="CMSY9"/>
              </a:rPr>
              <a:t> {v}</a:t>
            </a:r>
            <a:endParaRPr lang="en-US" sz="48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9:           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v 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parent</a:t>
            </a:r>
            <a:r>
              <a:rPr lang="en-US" sz="4800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R9"/>
                <a:ea typeface="SimSun" panose="02010600030101010101" pitchFamily="2" charset="-122"/>
                <a:cs typeface="CMR9"/>
              </a:rPr>
              <a:t>(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v</a:t>
            </a:r>
            <a:r>
              <a:rPr lang="en-US" sz="4800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R9"/>
                <a:ea typeface="SimSun" panose="02010600030101010101" pitchFamily="2" charset="-122"/>
                <a:cs typeface="CMR9"/>
              </a:rPr>
              <a:t>)</a:t>
            </a:r>
            <a:endParaRPr lang="en-US" sz="48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10:         </a:t>
            </a:r>
            <a:r>
              <a:rPr lang="en-US" sz="4800" i="1" kern="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propagateUpSuccess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 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←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SY9"/>
                <a:ea typeface="SimSun" panose="02010600030101010101" pitchFamily="2" charset="-122"/>
                <a:cs typeface="CMSY9"/>
              </a:rPr>
              <a:t> 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true</a:t>
            </a:r>
            <a:endParaRPr lang="en-US" sz="48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11:       </a:t>
            </a:r>
            <a:r>
              <a:rPr lang="en-US" sz="4800" b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sz="48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12:         </a:t>
            </a:r>
            <a:r>
              <a:rPr lang="en-US" sz="4800" i="1" kern="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propagateUpSuccess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 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←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SY9"/>
                <a:ea typeface="SimSun" panose="02010600030101010101" pitchFamily="2" charset="-122"/>
                <a:cs typeface="CMSY9"/>
              </a:rPr>
              <a:t> 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false</a:t>
            </a:r>
            <a:endParaRPr lang="en-US" sz="48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13:     </a:t>
            </a:r>
            <a:r>
              <a:rPr lang="en-US" sz="4800" b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sz="48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14:       </a:t>
            </a:r>
            <a:r>
              <a:rPr lang="en-US" sz="4800" i="1" kern="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propagateUpSuccess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 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←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SY9"/>
                <a:ea typeface="SimSun" panose="02010600030101010101" pitchFamily="2" charset="-122"/>
                <a:cs typeface="CMSY9"/>
              </a:rPr>
              <a:t> 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false</a:t>
            </a:r>
            <a:endParaRPr lang="en-US" sz="48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15: </a:t>
            </a:r>
            <a:r>
              <a:rPr lang="en-US" sz="4800" b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sz="4800" i="1" kern="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propagateUpSuccess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 </a:t>
            </a:r>
            <a:r>
              <a:rPr lang="en-US" sz="4800" b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then</a:t>
            </a:r>
            <a:endParaRPr lang="en-US" sz="48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16:     </a:t>
            </a:r>
            <a:r>
              <a:rPr lang="en-US" sz="4800" b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 all 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a </a:t>
            </a:r>
            <a:r>
              <a:rPr lang="ja-JP" alt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∈</a:t>
            </a:r>
            <a:r>
              <a:rPr lang="ja-JP" alt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CMSY9"/>
                <a:cs typeface="CMSY9"/>
              </a:rPr>
              <a:t> 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Tagged </a:t>
            </a:r>
            <a:r>
              <a:rPr lang="en-US" sz="4800" b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do</a:t>
            </a:r>
            <a:endParaRPr lang="en-US" sz="48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17:     </a:t>
            </a:r>
            <a:r>
              <a:rPr lang="en-US" sz="4800" i="1" kern="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delete</a:t>
            </a:r>
            <a:r>
              <a:rPr lang="en-US" sz="4800" kern="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en-US" sz="4800" i="1" kern="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tag</a:t>
            </a:r>
            <a:r>
              <a:rPr lang="en-US" sz="4800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R9"/>
                <a:ea typeface="SimSun" panose="02010600030101010101" pitchFamily="2" charset="-122"/>
                <a:cs typeface="CMR9"/>
              </a:rPr>
              <a:t> (</a:t>
            </a:r>
            <a:r>
              <a:rPr lang="en-US" sz="4800" i="1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MI9"/>
                <a:ea typeface="SimSun" panose="02010600030101010101" pitchFamily="2" charset="-122"/>
                <a:cs typeface="CMMI9"/>
              </a:rPr>
              <a:t>a, t</a:t>
            </a:r>
            <a:r>
              <a:rPr lang="en-US" sz="4800" kern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MR9"/>
                <a:ea typeface="SimSun" panose="02010600030101010101" pitchFamily="2" charset="-122"/>
                <a:cs typeface="CMR9"/>
              </a:rPr>
              <a:t>)</a:t>
            </a:r>
            <a:endParaRPr lang="en-US" sz="48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817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7818-BFF3-4654-A148-48941DAD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Algorithms Equivalence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A1FF3-8250-41C5-8956-515218B4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252715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Claim 1. Parent(v) </a:t>
            </a:r>
            <a:r>
              <a:rPr lang="ja-JP" altLang="en-US" i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∈</a:t>
            </a:r>
            <a:r>
              <a:rPr lang="en-US" i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 V</a:t>
            </a:r>
            <a:r>
              <a:rPr lang="en-US" i="1" baseline="-250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A</a:t>
            </a:r>
            <a:r>
              <a:rPr lang="en-US" i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 =&gt; tagged (v, t - 1) V </a:t>
            </a:r>
            <a:r>
              <a:rPr lang="en-US" i="1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ExistsPreviousSeqEdgeTaggedWith</a:t>
            </a:r>
            <a:r>
              <a:rPr lang="en-US" i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 (v, t -1) V </a:t>
            </a:r>
            <a:r>
              <a:rPr lang="en-US" i="1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NoSeqEdges</a:t>
            </a:r>
            <a:r>
              <a:rPr lang="en-US" i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(v) </a:t>
            </a:r>
            <a:r>
              <a:rPr lang="ja-JP" altLang="en-US" i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≡</a:t>
            </a:r>
            <a:r>
              <a:rPr lang="en-US" i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True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  <a:effectLst/>
            </a:endParaRP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 </a:t>
            </a:r>
          </a:p>
          <a:p>
            <a:r>
              <a:rPr lang="en-US" i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Proof: Parent(v) </a:t>
            </a:r>
            <a:r>
              <a:rPr lang="ja-JP" altLang="en-US" i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∈</a:t>
            </a:r>
            <a:r>
              <a:rPr lang="en-US" i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 V</a:t>
            </a:r>
            <a:r>
              <a:rPr lang="en-US" i="1" baseline="-250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A</a:t>
            </a:r>
            <a:r>
              <a:rPr lang="en-US" i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, by definition of </a:t>
            </a:r>
            <a:r>
              <a:rPr lang="en-US" i="1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Prev</a:t>
            </a:r>
            <a:r>
              <a:rPr lang="en-US" i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(v) for v </a:t>
            </a:r>
            <a:r>
              <a:rPr lang="ja-JP" altLang="en-US" i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∈</a:t>
            </a:r>
            <a:r>
              <a:rPr lang="en-US" i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 V</a:t>
            </a:r>
            <a:r>
              <a:rPr lang="en-US" i="1" baseline="-250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A</a:t>
            </a:r>
            <a:r>
              <a:rPr lang="en-US" i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, there is always a case in which </a:t>
            </a:r>
            <a:r>
              <a:rPr lang="en-US" i="1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NoSeqEdges</a:t>
            </a:r>
            <a:r>
              <a:rPr lang="en-US" i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(v) is true. Therefore, we can assume: Parent(v) </a:t>
            </a:r>
            <a:r>
              <a:rPr lang="ja-JP" altLang="en-US" i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∈</a:t>
            </a:r>
            <a:r>
              <a:rPr lang="en-US" i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 V</a:t>
            </a:r>
            <a:r>
              <a:rPr lang="en-US" i="1" baseline="-250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A</a:t>
            </a:r>
            <a:r>
              <a:rPr lang="en-US" i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 =&gt; </a:t>
            </a:r>
            <a:r>
              <a:rPr lang="en-US" i="1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NoSeqEdges</a:t>
            </a:r>
            <a:r>
              <a:rPr lang="en-US" i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(v) </a:t>
            </a:r>
            <a:r>
              <a:rPr lang="ja-JP" altLang="en-US" i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≡</a:t>
            </a:r>
            <a:r>
              <a:rPr lang="en-US" i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True. Under this assumption it holds that: Parent(v) </a:t>
            </a:r>
            <a:r>
              <a:rPr lang="ja-JP" altLang="en-US" i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∈</a:t>
            </a:r>
            <a:r>
              <a:rPr lang="en-US" i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 V</a:t>
            </a:r>
            <a:r>
              <a:rPr lang="en-US" i="1" baseline="-250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A</a:t>
            </a:r>
            <a:r>
              <a:rPr lang="en-US" i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 =&gt; tagged (v, t - 1) V </a:t>
            </a:r>
            <a:r>
              <a:rPr lang="en-US" i="1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ExistsPreviousSeqEdgeTaggedWith</a:t>
            </a:r>
            <a:r>
              <a:rPr lang="en-US" i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 (v, t -1) V </a:t>
            </a:r>
            <a:r>
              <a:rPr lang="en-US" i="1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NoSeqEdges</a:t>
            </a:r>
            <a:r>
              <a:rPr lang="en-US" i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(v) </a:t>
            </a:r>
            <a:r>
              <a:rPr lang="ja-JP" altLang="en-US" i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≡</a:t>
            </a:r>
            <a:r>
              <a:rPr lang="en-US" i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tagged (v, t - 1) V </a:t>
            </a:r>
            <a:r>
              <a:rPr lang="en-US" i="1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ExistsPreviousSeqEdgeTaggedWith</a:t>
            </a:r>
            <a:r>
              <a:rPr lang="en-US" i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 (v, t -1) V </a:t>
            </a:r>
            <a:r>
              <a:rPr lang="en-US" b="1" i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True</a:t>
            </a:r>
            <a:r>
              <a:rPr lang="en-US" i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ja-JP" altLang="en-US" i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≡</a:t>
            </a:r>
            <a:r>
              <a:rPr lang="en-US" i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 True.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  <a:effectLst/>
            </a:endParaRPr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765FA-EF03-44C5-81BF-D3C6B65A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40EAAF-8739-4972-8ABA-01BC8DD7C67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2287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7818-BFF3-4654-A148-48941DAD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Results 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A1FF3-8250-41C5-8956-515218B4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3449151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If there is a first child for each possible observation and the parent is tagged with time stamp t, or has no observable features – CSQ will except every possible observation. </a:t>
            </a: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the CSQ algorithm can be tricked by an agent that changes plans rapidly.</a:t>
            </a: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This might result in predictions that have no actual value.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765FA-EF03-44C5-81BF-D3C6B65A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40EAAF-8739-4972-8ABA-01BC8DD7C67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116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393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ＭＳ Ｐゴシック</vt:lpstr>
      <vt:lpstr>SimSun</vt:lpstr>
      <vt:lpstr>Calibri</vt:lpstr>
      <vt:lpstr>Calisto MT</vt:lpstr>
      <vt:lpstr>Cambria Math</vt:lpstr>
      <vt:lpstr>CMMI9</vt:lpstr>
      <vt:lpstr>CMR9</vt:lpstr>
      <vt:lpstr>CMSY9</vt:lpstr>
      <vt:lpstr>MS Mincho</vt:lpstr>
      <vt:lpstr>Times New Roman</vt:lpstr>
      <vt:lpstr>Trebuchet MS</vt:lpstr>
      <vt:lpstr>Wingdings 2</vt:lpstr>
      <vt:lpstr>Slate</vt:lpstr>
      <vt:lpstr>Adding AND/OR Graph Support to CSQ Algorithm</vt:lpstr>
      <vt:lpstr>Symbolic Plan Recognition</vt:lpstr>
      <vt:lpstr>PowerPoint Presentation</vt:lpstr>
      <vt:lpstr>AND/OR Plan Library Representation</vt:lpstr>
      <vt:lpstr>Plan Library: Definitions and Notation</vt:lpstr>
      <vt:lpstr>CSQ Algorithm</vt:lpstr>
      <vt:lpstr>CSQ Algorithm Modification</vt:lpstr>
      <vt:lpstr>Algorithms Equivalence</vt:lpstr>
      <vt:lpstr>Results Meaning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AND/OR Graph Support to CSQ Algorithm</dc:title>
  <dc:creator>Gal Varon</dc:creator>
  <cp:lastModifiedBy>Gal Varon</cp:lastModifiedBy>
  <cp:revision>16</cp:revision>
  <dcterms:created xsi:type="dcterms:W3CDTF">2017-07-05T20:38:23Z</dcterms:created>
  <dcterms:modified xsi:type="dcterms:W3CDTF">2017-07-06T08:20:35Z</dcterms:modified>
</cp:coreProperties>
</file>