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74" r:id="rId2"/>
    <p:sldId id="332" r:id="rId3"/>
    <p:sldId id="299" r:id="rId4"/>
    <p:sldId id="331" r:id="rId5"/>
    <p:sldId id="323" r:id="rId6"/>
    <p:sldId id="330" r:id="rId7"/>
    <p:sldId id="258" r:id="rId8"/>
    <p:sldId id="264" r:id="rId9"/>
    <p:sldId id="300" r:id="rId10"/>
    <p:sldId id="327" r:id="rId11"/>
    <p:sldId id="304" r:id="rId12"/>
    <p:sldId id="319" r:id="rId13"/>
    <p:sldId id="305" r:id="rId14"/>
    <p:sldId id="316" r:id="rId15"/>
    <p:sldId id="306" r:id="rId16"/>
    <p:sldId id="307" r:id="rId17"/>
    <p:sldId id="317" r:id="rId18"/>
    <p:sldId id="298" r:id="rId19"/>
    <p:sldId id="272" r:id="rId20"/>
    <p:sldId id="275" r:id="rId21"/>
    <p:sldId id="314" r:id="rId22"/>
    <p:sldId id="309" r:id="rId23"/>
    <p:sldId id="310" r:id="rId24"/>
    <p:sldId id="297" r:id="rId25"/>
    <p:sldId id="340" r:id="rId26"/>
    <p:sldId id="290" r:id="rId27"/>
    <p:sldId id="291" r:id="rId28"/>
    <p:sldId id="308" r:id="rId29"/>
    <p:sldId id="341" r:id="rId30"/>
    <p:sldId id="342" r:id="rId31"/>
    <p:sldId id="343" r:id="rId32"/>
    <p:sldId id="318" r:id="rId33"/>
    <p:sldId id="334" r:id="rId34"/>
    <p:sldId id="335" r:id="rId35"/>
    <p:sldId id="336" r:id="rId36"/>
    <p:sldId id="322" r:id="rId37"/>
    <p:sldId id="312" r:id="rId38"/>
    <p:sldId id="338" r:id="rId39"/>
    <p:sldId id="313" r:id="rId40"/>
    <p:sldId id="337" r:id="rId41"/>
    <p:sldId id="339" r:id="rId42"/>
    <p:sldId id="295" r:id="rId43"/>
    <p:sldId id="296" r:id="rId44"/>
    <p:sldId id="292" r:id="rId45"/>
    <p:sldId id="287" r:id="rId46"/>
    <p:sldId id="288" r:id="rId47"/>
    <p:sldId id="320" r:id="rId48"/>
    <p:sldId id="321" r:id="rId49"/>
    <p:sldId id="329" r:id="rId50"/>
    <p:sldId id="32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94" autoAdjust="0"/>
    <p:restoredTop sz="69964" autoAdjust="0"/>
  </p:normalViewPr>
  <p:slideViewPr>
    <p:cSldViewPr snapToGrid="0">
      <p:cViewPr varScale="1">
        <p:scale>
          <a:sx n="89" d="100"/>
          <a:sy n="89" d="100"/>
        </p:scale>
        <p:origin x="1614" y="66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7358A-7CF1-477D-B246-A2056134862D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CBD9E-E6B4-4DC5-B84F-89F75D6A7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04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רמת</a:t>
            </a:r>
            <a:r>
              <a:rPr lang="he-IL" baseline="0" dirty="0" smtClean="0"/>
              <a:t> מוכנות ובשלות של המוצר בכל בילד</a:t>
            </a:r>
          </a:p>
          <a:p>
            <a:r>
              <a:rPr lang="he-IL" baseline="0" dirty="0" smtClean="0"/>
              <a:t>עובד בצמוד לצוות הפיתוח</a:t>
            </a:r>
          </a:p>
          <a:p>
            <a:r>
              <a:rPr lang="he-IL" baseline="0" dirty="0" smtClean="0"/>
              <a:t>נראות מלאה על המוצר </a:t>
            </a:r>
            <a:r>
              <a:rPr lang="he-IL" baseline="0" dirty="0" err="1" smtClean="0"/>
              <a:t>והבילד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6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2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14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12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55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65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F9B23-6968-4FB8-83FE-D57769A2126B}" type="slidenum">
              <a:rPr lang="he-IL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999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05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8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0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אחריות מלאה על איכות המוצר</a:t>
            </a:r>
          </a:p>
          <a:p>
            <a:r>
              <a:rPr lang="he-IL" dirty="0" smtClean="0"/>
              <a:t>אחריות מלאה על כל הטסטים והסביבות השונות</a:t>
            </a:r>
          </a:p>
          <a:p>
            <a:r>
              <a:rPr lang="he-IL" dirty="0" smtClean="0"/>
              <a:t>אוטומציה – כמה</a:t>
            </a:r>
            <a:r>
              <a:rPr lang="he-IL" baseline="0" dirty="0" smtClean="0"/>
              <a:t> שיותר</a:t>
            </a:r>
          </a:p>
          <a:p>
            <a:r>
              <a:rPr lang="he-IL" baseline="0" dirty="0" smtClean="0"/>
              <a:t>איכות הטסטים – צריך לתת מענה לשינויים התכופים בקוד ולתחזק ברמה היומיומית את הטסטים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4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F9B23-6968-4FB8-83FE-D57769A2126B}" type="slidenum">
              <a:rPr lang="he-IL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784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1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139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21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F9B23-6968-4FB8-83FE-D57769A2126B}" type="slidenum">
              <a:rPr lang="he-IL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284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033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45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Consider, changing</a:t>
            </a:r>
            <a:r>
              <a:rPr lang="en-US" baseline="0" dirty="0" smtClean="0"/>
              <a:t> the build to CI</a:t>
            </a:r>
          </a:p>
          <a:p>
            <a:r>
              <a:rPr lang="en-US" baseline="0" dirty="0" err="1" smtClean="0"/>
              <a:t>Ci</a:t>
            </a:r>
            <a:r>
              <a:rPr lang="en-US" baseline="0" dirty="0" smtClean="0"/>
              <a:t> manager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KPI’s of the CI – configured on the CI. Today the use the CI log.</a:t>
            </a:r>
          </a:p>
          <a:p>
            <a:r>
              <a:rPr lang="en-US" baseline="0" dirty="0" smtClean="0"/>
              <a:t>They use Sonar – for trends regarding the jobs on the </a:t>
            </a:r>
          </a:p>
          <a:p>
            <a:r>
              <a:rPr lang="en-US" baseline="0" dirty="0" smtClean="0"/>
              <a:t>They use mail alert for green or red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295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CI trends over sprint/ release</a:t>
            </a:r>
          </a:p>
          <a:p>
            <a:r>
              <a:rPr lang="en-US" dirty="0" smtClean="0"/>
              <a:t>What were the causes for the trends.</a:t>
            </a:r>
          </a:p>
          <a:p>
            <a:endParaRPr lang="en-US" dirty="0" smtClean="0"/>
          </a:p>
          <a:p>
            <a:r>
              <a:rPr lang="en-US" dirty="0" smtClean="0"/>
              <a:t>Think of drill downs for unit tests..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2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העובדה</a:t>
            </a:r>
            <a:r>
              <a:rPr lang="he-IL" baseline="0" dirty="0" smtClean="0"/>
              <a:t> שאין לנו מקום מרכזי אחד לנהל את כל הטסטים</a:t>
            </a:r>
          </a:p>
          <a:p>
            <a:r>
              <a:rPr lang="he-IL" baseline="0" dirty="0" smtClean="0"/>
              <a:t>הקשיים בחיבור הטסטים לדרישות</a:t>
            </a:r>
          </a:p>
          <a:p>
            <a:r>
              <a:rPr lang="he-IL" baseline="0" dirty="0" smtClean="0"/>
              <a:t>ריבוי כלים ופריים </a:t>
            </a:r>
            <a:r>
              <a:rPr lang="he-IL" baseline="0" dirty="0" err="1" smtClean="0"/>
              <a:t>וורקס</a:t>
            </a:r>
            <a:r>
              <a:rPr lang="he-IL" baseline="0" dirty="0" smtClean="0"/>
              <a:t>, כלים מגושמים או כלים שחסרים</a:t>
            </a:r>
          </a:p>
          <a:p>
            <a:r>
              <a:rPr lang="he-IL" baseline="0" dirty="0" smtClean="0"/>
              <a:t>טסטים מנואלים, עדיין יש צורך להריץ טסטים ידנית וצריך לאפשר את הדרך המהירה ליצור ולהריץ אותם ולחבר אותם לאקו </a:t>
            </a:r>
            <a:r>
              <a:rPr lang="he-IL" baseline="0" dirty="0" err="1" smtClean="0"/>
              <a:t>סיסטם</a:t>
            </a:r>
            <a:r>
              <a:rPr lang="he-IL" baseline="0" dirty="0" smtClean="0"/>
              <a:t> של </a:t>
            </a:r>
            <a:r>
              <a:rPr lang="he-IL" baseline="0" dirty="0" err="1" smtClean="0"/>
              <a:t>האגייל</a:t>
            </a:r>
            <a:r>
              <a:rPr lang="he-IL" baseline="0" dirty="0" smtClean="0"/>
              <a:t>, למייל סטונס</a:t>
            </a:r>
          </a:p>
          <a:p>
            <a:r>
              <a:rPr lang="he-IL" baseline="0" dirty="0" smtClean="0"/>
              <a:t>יש לנו פחות זמן והרבה יותר לבדוק</a:t>
            </a:r>
          </a:p>
          <a:p>
            <a:r>
              <a:rPr lang="he-IL" baseline="0" dirty="0" smtClean="0"/>
              <a:t>יש לנו אתגרי במדידה </a:t>
            </a:r>
          </a:p>
          <a:p>
            <a:r>
              <a:rPr lang="he-IL" baseline="0" dirty="0" smtClean="0"/>
              <a:t>וההגדרה של איכות היא דינאמית ויכולה להשתנות בין </a:t>
            </a:r>
            <a:r>
              <a:rPr lang="he-IL" baseline="0" dirty="0" err="1" smtClean="0"/>
              <a:t>ספריט</a:t>
            </a:r>
            <a:r>
              <a:rPr lang="he-IL" baseline="0" dirty="0" smtClean="0"/>
              <a:t> לספרינט, אנחנו צריכים להיות ערוכים לזה.</a:t>
            </a:r>
          </a:p>
          <a:p>
            <a:endParaRPr lang="he-IL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460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133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F9B23-6968-4FB8-83FE-D57769A2126B}" type="slidenum">
              <a:rPr lang="he-IL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070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F9B23-6968-4FB8-83FE-D57769A2126B}" type="slidenum">
              <a:rPr lang="he-IL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093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F9B23-6968-4FB8-83FE-D57769A2126B}" type="slidenum">
              <a:rPr lang="he-IL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91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>
              <a:lnSpc>
                <a:spcPct val="150000"/>
              </a:lnSpc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F9B23-6968-4FB8-83FE-D57769A2126B}" type="slidenum">
              <a:rPr lang="he-IL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784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8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651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222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81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smtClean="0"/>
              <a:t>ניהול </a:t>
            </a:r>
            <a:r>
              <a:rPr lang="he-IL" dirty="0" err="1" smtClean="0"/>
              <a:t>הקוולטי</a:t>
            </a:r>
            <a:r>
              <a:rPr lang="he-IL" dirty="0" smtClean="0"/>
              <a:t>, תכנון וביצוע</a:t>
            </a:r>
          </a:p>
          <a:p>
            <a:r>
              <a:rPr lang="he-IL" dirty="0" smtClean="0"/>
              <a:t>תכנון אוטומציה</a:t>
            </a:r>
          </a:p>
          <a:p>
            <a:r>
              <a:rPr lang="he-IL" dirty="0" smtClean="0"/>
              <a:t>הגדרות </a:t>
            </a:r>
            <a:r>
              <a:rPr lang="he-IL" dirty="0" err="1" smtClean="0"/>
              <a:t>הקוולטי</a:t>
            </a:r>
            <a:endParaRPr lang="he-IL" dirty="0" smtClean="0"/>
          </a:p>
          <a:p>
            <a:r>
              <a:rPr lang="he-IL" dirty="0" smtClean="0"/>
              <a:t>בדיקת איכויות הטסטים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1FF9B23-6968-4FB8-83FE-D57769A2126B}" type="slidenum">
              <a:rPr lang="he-IL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717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1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44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05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4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Configuration phase?</a:t>
            </a:r>
          </a:p>
          <a:p>
            <a:r>
              <a:rPr lang="en-US" dirty="0" smtClean="0"/>
              <a:t>A role defined</a:t>
            </a:r>
            <a:r>
              <a:rPr lang="en-US" baseline="0" dirty="0" smtClean="0"/>
              <a:t> dashboard?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Product quality status</a:t>
            </a:r>
          </a:p>
          <a:p>
            <a:r>
              <a:rPr lang="en-US" baseline="0" dirty="0" smtClean="0"/>
              <a:t>Readiness to production</a:t>
            </a:r>
          </a:p>
          <a:p>
            <a:r>
              <a:rPr lang="en-US" baseline="0" dirty="0" smtClean="0"/>
              <a:t>Team’s performance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9CBD9E-E6B4-4DC5-B84F-89F75D6A71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07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0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41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s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114307" y="47625"/>
            <a:ext cx="800100" cy="609600"/>
          </a:xfrm>
        </p:spPr>
        <p:txBody>
          <a:bodyPr lIns="0" rIns="0"/>
          <a:lstStyle>
            <a:lvl1pPr algn="ctr">
              <a:defRPr>
                <a:latin typeface="+mj-lt"/>
              </a:defRPr>
            </a:lvl1pPr>
          </a:lstStyle>
          <a:p>
            <a:fld id="{FD1A7FBE-6FA3-4BD2-9BFB-A0326997F1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693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as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>
          <a:xfrm>
            <a:off x="114307" y="47625"/>
            <a:ext cx="800100" cy="609600"/>
          </a:xfrm>
        </p:spPr>
        <p:txBody>
          <a:bodyPr lIns="0" rIns="0"/>
          <a:lstStyle>
            <a:lvl1pPr algn="ctr">
              <a:defRPr>
                <a:latin typeface="+mj-lt"/>
              </a:defRPr>
            </a:lvl1pPr>
          </a:lstStyle>
          <a:p>
            <a:fld id="{FD1A7FBE-6FA3-4BD2-9BFB-A0326997F1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1928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42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74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6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7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A1E3E-37B4-43FA-9CDC-26B3A2AEB050}" type="datetimeFigureOut">
              <a:rPr lang="en-US" smtClean="0"/>
              <a:t>3/31/2014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60D96-FFC0-4317-BC90-C6C8B38EB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.jpeg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e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microsoft.com/office/2007/relationships/hdphoto" Target="../media/hdphoto2.wdp"/><Relationship Id="rId3" Type="http://schemas.openxmlformats.org/officeDocument/2006/relationships/image" Target="../media/image14.png"/><Relationship Id="rId21" Type="http://schemas.openxmlformats.org/officeDocument/2006/relationships/image" Target="../media/image3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2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gif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microsoft.com/office/2007/relationships/hdphoto" Target="../media/hdphoto1.wdp"/><Relationship Id="rId10" Type="http://schemas.openxmlformats.org/officeDocument/2006/relationships/image" Target="../media/image21.png"/><Relationship Id="rId19" Type="http://schemas.openxmlformats.org/officeDocument/2006/relationships/image" Target="../media/image28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jpeg"/><Relationship Id="rId4" Type="http://schemas.openxmlformats.org/officeDocument/2006/relationships/image" Target="../media/image1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4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microsoft.com/office/2007/relationships/hdphoto" Target="../media/hdphoto2.wdp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gif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19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microsoft.com/office/2007/relationships/hdphoto" Target="../media/hdphoto1.wdp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13" Type="http://schemas.openxmlformats.org/officeDocument/2006/relationships/image" Target="../media/image40.png"/><Relationship Id="rId3" Type="http://schemas.openxmlformats.org/officeDocument/2006/relationships/image" Target="../media/image35.jpeg"/><Relationship Id="rId7" Type="http://schemas.openxmlformats.org/officeDocument/2006/relationships/image" Target="../media/image2.jpeg"/><Relationship Id="rId12" Type="http://schemas.openxmlformats.org/officeDocument/2006/relationships/image" Target="../media/image3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11" Type="http://schemas.openxmlformats.org/officeDocument/2006/relationships/image" Target="../media/image38.jpeg"/><Relationship Id="rId5" Type="http://schemas.openxmlformats.org/officeDocument/2006/relationships/image" Target="../media/image5.jpeg"/><Relationship Id="rId10" Type="http://schemas.openxmlformats.org/officeDocument/2006/relationships/image" Target="../media/image37.jpeg"/><Relationship Id="rId4" Type="http://schemas.openxmlformats.org/officeDocument/2006/relationships/image" Target="../media/image13.jpeg"/><Relationship Id="rId9" Type="http://schemas.openxmlformats.org/officeDocument/2006/relationships/image" Target="../media/image36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microsoft.com/office/2007/relationships/hdphoto" Target="../media/hdphoto3.wdp"/><Relationship Id="rId4" Type="http://schemas.openxmlformats.org/officeDocument/2006/relationships/image" Target="../media/image4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17.gif"/><Relationship Id="rId18" Type="http://schemas.openxmlformats.org/officeDocument/2006/relationships/image" Target="../media/image22.png"/><Relationship Id="rId26" Type="http://schemas.openxmlformats.org/officeDocument/2006/relationships/image" Target="../media/image2.jpeg"/><Relationship Id="rId3" Type="http://schemas.openxmlformats.org/officeDocument/2006/relationships/image" Target="../media/image43.png"/><Relationship Id="rId21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microsoft.com/office/2007/relationships/hdphoto" Target="../media/hdphoto2.wdp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46.png"/><Relationship Id="rId24" Type="http://schemas.openxmlformats.org/officeDocument/2006/relationships/image" Target="../media/image27.png"/><Relationship Id="rId5" Type="http://schemas.openxmlformats.org/officeDocument/2006/relationships/image" Target="../media/image44.png"/><Relationship Id="rId15" Type="http://schemas.openxmlformats.org/officeDocument/2006/relationships/image" Target="../media/image19.png"/><Relationship Id="rId23" Type="http://schemas.openxmlformats.org/officeDocument/2006/relationships/image" Target="../media/image26.png"/><Relationship Id="rId10" Type="http://schemas.openxmlformats.org/officeDocument/2006/relationships/image" Target="../media/image15.png"/><Relationship Id="rId19" Type="http://schemas.openxmlformats.org/officeDocument/2006/relationships/image" Target="../media/image23.png"/><Relationship Id="rId4" Type="http://schemas.microsoft.com/office/2007/relationships/hdphoto" Target="../media/hdphoto4.wdp"/><Relationship Id="rId9" Type="http://schemas.openxmlformats.org/officeDocument/2006/relationships/image" Target="../media/image45.png"/><Relationship Id="rId14" Type="http://schemas.openxmlformats.org/officeDocument/2006/relationships/image" Target="../media/image18.png"/><Relationship Id="rId22" Type="http://schemas.microsoft.com/office/2007/relationships/hdphoto" Target="../media/hdphoto1.wdp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17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24.png"/><Relationship Id="rId5" Type="http://schemas.openxmlformats.org/officeDocument/2006/relationships/image" Target="../media/image44.png"/><Relationship Id="rId15" Type="http://schemas.openxmlformats.org/officeDocument/2006/relationships/image" Target="../media/image47.png"/><Relationship Id="rId10" Type="http://schemas.openxmlformats.org/officeDocument/2006/relationships/image" Target="../media/image46.png"/><Relationship Id="rId4" Type="http://schemas.microsoft.com/office/2007/relationships/hdphoto" Target="../media/hdphoto4.wdp"/><Relationship Id="rId9" Type="http://schemas.openxmlformats.org/officeDocument/2006/relationships/image" Target="../media/image45.png"/><Relationship Id="rId1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7.png"/><Relationship Id="rId3" Type="http://schemas.openxmlformats.org/officeDocument/2006/relationships/image" Target="../media/image45.png"/><Relationship Id="rId21" Type="http://schemas.openxmlformats.org/officeDocument/2006/relationships/image" Target="../media/image29.png"/><Relationship Id="rId7" Type="http://schemas.openxmlformats.org/officeDocument/2006/relationships/image" Target="../media/image17.gif"/><Relationship Id="rId12" Type="http://schemas.openxmlformats.org/officeDocument/2006/relationships/image" Target="../media/image22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6" Type="http://schemas.microsoft.com/office/2007/relationships/hdphoto" Target="../media/hdphoto1.wdp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4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microsoft.com/office/2007/relationships/hdphoto" Target="../media/hdphoto2.wdp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8194" y="1902628"/>
            <a:ext cx="10483272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    Defining   QM4A User Profiles &amp; Flows</a:t>
            </a:r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6020387" y="3520737"/>
            <a:ext cx="1390201" cy="1824639"/>
          </a:xfrm>
          <a:prstGeom prst="rect">
            <a:avLst/>
          </a:prstGeom>
        </p:spPr>
      </p:pic>
      <p:pic>
        <p:nvPicPr>
          <p:cNvPr id="14" name="Picture 2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50" y="3346714"/>
            <a:ext cx="1802559" cy="20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2.gstatic.com/images?q=tbn:ANd9GcQrHB4CK53KyzwUn4ALi2xM7uvT-duoMIbG0V7CoyXqzzcJIgm1gQ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88" y="3520737"/>
            <a:ext cx="1785101" cy="17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www.pocketables.com/images/2012/11/HP-Log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57" y="3431561"/>
            <a:ext cx="1913815" cy="19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17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HP Simplified" panose="020B0604020204020204" pitchFamily="34" charset="0"/>
              </a:rPr>
              <a:t>Flow types 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446993" y="22589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>
                <a:latin typeface="HP Simplified" panose="020B0604020204020204" pitchFamily="34" charset="0"/>
              </a:rPr>
              <a:t>QA manager tasks</a:t>
            </a:r>
            <a:endParaRPr lang="en-US" dirty="0"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475" y="137685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Application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Health Assessment </a:t>
            </a:r>
          </a:p>
        </p:txBody>
      </p:sp>
      <p:sp>
        <p:nvSpPr>
          <p:cNvPr id="5" name="Rectangle 4"/>
          <p:cNvSpPr/>
          <p:nvPr/>
        </p:nvSpPr>
        <p:spPr>
          <a:xfrm>
            <a:off x="357774" y="1325563"/>
            <a:ext cx="7271751" cy="245333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406684" y="1300242"/>
            <a:ext cx="2680542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Test Health Assessment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345238" y="1325563"/>
            <a:ext cx="3645059" cy="245333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4587" y="2824545"/>
            <a:ext cx="2638864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Measure </a:t>
            </a: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the </a:t>
            </a: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product’s </a:t>
            </a: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quality in the Release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44587" y="2508010"/>
            <a:ext cx="2531462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Measure </a:t>
            </a: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the </a:t>
            </a: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product’s </a:t>
            </a: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quality in the </a:t>
            </a: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Sprint</a:t>
            </a:r>
            <a:endParaRPr lang="en-US" sz="105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7773" y="4201932"/>
            <a:ext cx="3645059" cy="24628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71475" y="4201932"/>
            <a:ext cx="6096000" cy="4702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Operations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49543" y="1835611"/>
            <a:ext cx="356180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  <a:defRPr/>
            </a:pP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Monitor the quality of tests </a:t>
            </a:r>
            <a:endParaRPr lang="en-US" sz="1050" dirty="0" smtClean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  <a:defRPr/>
            </a:pP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Check </a:t>
            </a: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/ </a:t>
            </a: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Locate </a:t>
            </a: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for problematic </a:t>
            </a: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tests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  <a:defRPr/>
            </a:pP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Check the </a:t>
            </a: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proportion between test types (Unit vs. integration vs. UI</a:t>
            </a: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).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  <a:defRPr/>
            </a:pP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Compare test converge with production data</a:t>
            </a:r>
            <a:endParaRPr lang="en-US" sz="105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  <a:defRPr/>
            </a:pPr>
            <a:endParaRPr lang="en-US" sz="1050" dirty="0" smtClean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1181" y="2260212"/>
            <a:ext cx="2231701" cy="12395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Configure product tree</a:t>
            </a: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050" b="1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Define Sprint/Release quality goals</a:t>
            </a:r>
          </a:p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Apply best practices</a:t>
            </a:r>
          </a:p>
          <a:p>
            <a:pPr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Define build break criteria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71475" y="4775917"/>
            <a:ext cx="357041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Identifying </a:t>
            </a:r>
            <a:r>
              <a:rPr lang="en-US" sz="1100" dirty="0">
                <a:solidFill>
                  <a:srgbClr val="000000"/>
                </a:solidFill>
                <a:latin typeface="HP Simplified" panose="020B0604020204020204" pitchFamily="34" charset="0"/>
              </a:rPr>
              <a:t>and resolving problems</a:t>
            </a:r>
            <a:r>
              <a:rPr lang="en-US" sz="1100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;</a:t>
            </a:r>
          </a:p>
          <a:p>
            <a:endParaRPr lang="en-US" sz="1100" dirty="0">
              <a:solidFill>
                <a:srgbClr val="000000"/>
              </a:solidFill>
              <a:latin typeface="HP Simplified" panose="020B0604020204020204" pitchFamily="34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Manage build breakers</a:t>
            </a:r>
          </a:p>
          <a:p>
            <a:endParaRPr lang="en-US" sz="1100" dirty="0">
              <a:solidFill>
                <a:srgbClr val="000000"/>
              </a:solidFill>
              <a:latin typeface="HP Simplified" panose="020B0604020204020204" pitchFamily="34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Keep up to date on overall activities of the teams</a:t>
            </a:r>
          </a:p>
          <a:p>
            <a:endParaRPr lang="en-US" sz="1100" dirty="0">
              <a:solidFill>
                <a:srgbClr val="000000"/>
              </a:solidFill>
              <a:latin typeface="HP Simplified" panose="020B0604020204020204" pitchFamily="34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Identify issues early and take constructive corrective actions</a:t>
            </a:r>
          </a:p>
          <a:p>
            <a:endParaRPr lang="en-US" sz="1100" dirty="0">
              <a:solidFill>
                <a:srgbClr val="000000"/>
              </a:solidFill>
              <a:latin typeface="HP Simplified" panose="020B0604020204020204" pitchFamily="34" charset="0"/>
            </a:endParaRPr>
          </a:p>
          <a:p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42985" y="2191475"/>
            <a:ext cx="2640466" cy="2862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Measure </a:t>
            </a: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the </a:t>
            </a: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product’s current </a:t>
            </a:r>
            <a:r>
              <a:rPr lang="en-US" sz="105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quality </a:t>
            </a:r>
            <a:r>
              <a:rPr lang="en-US" sz="105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status</a:t>
            </a:r>
            <a:endParaRPr lang="en-US" sz="105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1475" y="1834085"/>
            <a:ext cx="150393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Defining Quality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419475" y="1815024"/>
            <a:ext cx="1654620" cy="3862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Measuring Quality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67210" y="4201932"/>
            <a:ext cx="3645059" cy="24628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345237" y="4201932"/>
            <a:ext cx="3645059" cy="2462818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84620" y="4288958"/>
            <a:ext cx="3728906" cy="4702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Agile Test planning &amp; optimization 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421630" y="4775917"/>
            <a:ext cx="35704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Define and manage test policies</a:t>
            </a:r>
          </a:p>
          <a:p>
            <a:endParaRPr lang="en-US" sz="1100" dirty="0">
              <a:solidFill>
                <a:srgbClr val="000000"/>
              </a:solidFill>
              <a:latin typeface="HP Simplified" panose="020B0604020204020204" pitchFamily="34" charset="0"/>
            </a:endParaRPr>
          </a:p>
          <a:p>
            <a:r>
              <a:rPr lang="en-US" sz="1100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Smart testing - Automation</a:t>
            </a:r>
            <a:endParaRPr lang="en-US" sz="1100" dirty="0">
              <a:solidFill>
                <a:srgbClr val="000000"/>
              </a:solidFill>
              <a:latin typeface="HP Simplified" panose="020B0604020204020204" pitchFamily="34" charset="0"/>
            </a:endParaRPr>
          </a:p>
          <a:p>
            <a:endParaRPr lang="en-US" sz="1100" dirty="0">
              <a:latin typeface="HP Simplified" panose="020B06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353850" y="4288958"/>
            <a:ext cx="3728906" cy="4702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Agile Manual testing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345237" y="4775917"/>
            <a:ext cx="3570415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HP Simplified" panose="020B0604020204020204" pitchFamily="34" charset="0"/>
              </a:rPr>
              <a:t>S</a:t>
            </a:r>
            <a:r>
              <a:rPr lang="en-US" sz="1100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mart </a:t>
            </a:r>
            <a:r>
              <a:rPr lang="en-US" sz="1100" dirty="0">
                <a:solidFill>
                  <a:srgbClr val="000000"/>
                </a:solidFill>
                <a:latin typeface="HP Simplified" panose="020B0604020204020204" pitchFamily="34" charset="0"/>
              </a:rPr>
              <a:t>manual </a:t>
            </a:r>
            <a:r>
              <a:rPr lang="en-US" sz="1100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testing</a:t>
            </a:r>
          </a:p>
          <a:p>
            <a:endParaRPr lang="en-US" sz="1100" dirty="0">
              <a:solidFill>
                <a:srgbClr val="000000"/>
              </a:solidFill>
              <a:latin typeface="HP Simplified" panose="020B0604020204020204" pitchFamily="34" charset="0"/>
            </a:endParaRPr>
          </a:p>
          <a:p>
            <a:r>
              <a:rPr lang="en-US" sz="1100" dirty="0">
                <a:solidFill>
                  <a:srgbClr val="000000"/>
                </a:solidFill>
                <a:latin typeface="HP Simplified" panose="020B0604020204020204" pitchFamily="34" charset="0"/>
              </a:rPr>
              <a:t>M</a:t>
            </a:r>
            <a:r>
              <a:rPr lang="en-US" sz="1100" dirty="0" smtClean="0">
                <a:solidFill>
                  <a:srgbClr val="000000"/>
                </a:solidFill>
                <a:latin typeface="HP Simplified" panose="020B0604020204020204" pitchFamily="34" charset="0"/>
              </a:rPr>
              <a:t>anage </a:t>
            </a:r>
            <a:r>
              <a:rPr lang="en-US" sz="1100" dirty="0">
                <a:solidFill>
                  <a:srgbClr val="000000"/>
                </a:solidFill>
                <a:latin typeface="HP Simplified" panose="020B0604020204020204" pitchFamily="34" charset="0"/>
              </a:rPr>
              <a:t>and plan exploratory sessions</a:t>
            </a:r>
          </a:p>
          <a:p>
            <a:endParaRPr lang="en-US" sz="1100" dirty="0" smtClean="0">
              <a:solidFill>
                <a:srgbClr val="000000"/>
              </a:solidFill>
              <a:latin typeface="HP Simplified" panose="020B0604020204020204" pitchFamily="34" charset="0"/>
            </a:endParaRPr>
          </a:p>
          <a:p>
            <a:endParaRPr lang="en-US" sz="1100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37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564" y="4954555"/>
            <a:ext cx="1192782" cy="14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HP Simplified" panose="020B0604020204020204" pitchFamily="34" charset="0"/>
              </a:rPr>
              <a:t>Main flows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>
                <a:latin typeface="HP Simplified" panose="020B0604020204020204" pitchFamily="34" charset="0"/>
              </a:rPr>
              <a:t>QA manager</a:t>
            </a:r>
            <a:endParaRPr lang="en-US" dirty="0"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395" y="1122181"/>
            <a:ext cx="11752105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As a QA manager I would like to get a daily overview, so I can understand the current Quality status and my team’s progress.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Daily routine dashboard: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 Light" panose="020B0404020204020204" pitchFamily="34" charset="0"/>
              </a:rPr>
              <a:t>- Quality traffic light (Quality status + current build status) KPI’S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 Light" panose="020B0404020204020204" pitchFamily="34" charset="0"/>
              </a:rPr>
              <a:t>- Testing velocity + coverage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 Light" panose="020B0404020204020204" pitchFamily="34" charset="0"/>
              </a:rPr>
              <a:t>- Defects Progress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 Light" panose="020B0404020204020204" pitchFamily="34" charset="0"/>
              </a:rPr>
              <a:t>- Alert area (urgent issues that were detected and need my attention)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 Light" panose="020B0404020204020204" pitchFamily="34" charset="0"/>
              </a:rPr>
              <a:t>- Followed entities/metrics section ( A metric/entity that I want to follow up).</a:t>
            </a:r>
          </a:p>
          <a:p>
            <a:pPr>
              <a:lnSpc>
                <a:spcPct val="150000"/>
              </a:lnSpc>
            </a:pPr>
            <a:endParaRPr lang="en-US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2" name="Snip Same Side Corner Rectangle 1"/>
          <p:cNvSpPr/>
          <p:nvPr/>
        </p:nvSpPr>
        <p:spPr>
          <a:xfrm>
            <a:off x="10710332" y="1"/>
            <a:ext cx="1481667" cy="438150"/>
          </a:xfrm>
          <a:prstGeom prst="snip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" panose="020B0604020204020204" pitchFamily="34" charset="0"/>
              </a:rPr>
              <a:t>Daily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79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Picture 5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956" y="1782730"/>
            <a:ext cx="2205856" cy="259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28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564" y="4954555"/>
            <a:ext cx="1192782" cy="14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Main flows</a:t>
            </a:r>
            <a:endParaRPr lang="en-US" sz="3200" b="1" dirty="0"/>
          </a:p>
        </p:txBody>
      </p:sp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QA manager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396" y="1122181"/>
            <a:ext cx="10434554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As a QA manager I would like to measure the product’s sprint quality state, so I can provide my PMO and R&amp;D manager the sprint  status report.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Sprint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routine dashboard:</a:t>
            </a:r>
          </a:p>
          <a:p>
            <a:pPr>
              <a:lnSpc>
                <a:spcPct val="150000"/>
              </a:lnSpc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 Light" panose="020B0404020204020204" pitchFamily="34" charset="0"/>
              </a:rPr>
              <a:t>- US status – </a:t>
            </a:r>
            <a:r>
              <a:rPr lang="en-US" sz="1100" dirty="0" smtClean="0">
                <a:solidFill>
                  <a:srgbClr val="5B9BD5">
                    <a:lumMod val="75000"/>
                  </a:srgbClr>
                </a:solidFill>
                <a:latin typeface="HP Simplified Light" panose="020B0404020204020204" pitchFamily="34" charset="0"/>
              </a:rPr>
              <a:t>New, In testing, In progress, Done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 Light" panose="020B0404020204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 Light" panose="020B0404020204020204" pitchFamily="34" charset="0"/>
              </a:rPr>
              <a:t>- Defects (new / Done)   +Defects Severity – </a:t>
            </a:r>
            <a:r>
              <a:rPr lang="en-US" sz="1100" dirty="0" smtClean="0">
                <a:solidFill>
                  <a:srgbClr val="5B9BD5">
                    <a:lumMod val="75000"/>
                  </a:srgbClr>
                </a:solidFill>
                <a:latin typeface="HP Simplified Light" panose="020B0404020204020204" pitchFamily="34" charset="0"/>
              </a:rPr>
              <a:t>New, Done. Medium, Critical, High…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 Light" panose="020B04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 Light" panose="020B0404020204020204" pitchFamily="34" charset="0"/>
              </a:rPr>
              <a:t>- Test that were added/modified during the sprint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10710332" y="1"/>
            <a:ext cx="1481667" cy="438150"/>
          </a:xfrm>
          <a:prstGeom prst="snip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" panose="020B0604020204020204" pitchFamily="34" charset="0"/>
              </a:rPr>
              <a:t>Sprint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04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pic>
        <p:nvPicPr>
          <p:cNvPr id="10" name="Picture 9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956" y="1782730"/>
            <a:ext cx="2205856" cy="259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64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564" y="4954555"/>
            <a:ext cx="1192782" cy="14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Main flows</a:t>
            </a:r>
            <a:endParaRPr lang="en-US" sz="3200" b="1" dirty="0"/>
          </a:p>
        </p:txBody>
      </p:sp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QA manager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396" y="1122181"/>
            <a:ext cx="1129324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As a QA manager I would like to measure quality trends from previous sprints, so I can look for improvements/ dis improvements.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Release dashboard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- Tests insights overview –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Problematic tests, traceability</a:t>
            </a:r>
            <a:endParaRPr lang="en-US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- (Missing) Defect insights overview –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how quickly is the team resolving and closing bugs? Bug trend rate, active bugs by priority, bug progress (active, resolved, closed)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- Release/sprint overview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- test creation velocity and quality are aligned?  Are we executing the relevant tests for the features? Are we properly investing in tests which cover the features?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- (?)Product tree overview –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How many defects and failing test we have on different areas of the product over time? Which areas are covered properly?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" name="Snip Same Side Corner Rectangle 8"/>
          <p:cNvSpPr/>
          <p:nvPr/>
        </p:nvSpPr>
        <p:spPr>
          <a:xfrm>
            <a:off x="10422468" y="1"/>
            <a:ext cx="1769532" cy="438150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" panose="020B0604020204020204" pitchFamily="34" charset="0"/>
              </a:rPr>
              <a:t>Release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4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564" y="4954555"/>
            <a:ext cx="1192782" cy="14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Main flows</a:t>
            </a:r>
            <a:endParaRPr lang="en-US" sz="3200" b="1" dirty="0"/>
          </a:p>
        </p:txBody>
      </p:sp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QA manager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396" y="1122181"/>
            <a:ext cx="10434554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As a QA manager I would like to measure trends from previous sprints, so I can look for improvements/ dis improvements in the quality measuring.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Trends (over time insights) module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1983" y="5138811"/>
            <a:ext cx="16401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Tests insights overview </a:t>
            </a:r>
            <a:endParaRPr lang="en-US" sz="1100" dirty="0"/>
          </a:p>
        </p:txBody>
      </p:sp>
      <p:sp>
        <p:nvSpPr>
          <p:cNvPr id="4" name="Rectangle 3"/>
          <p:cNvSpPr/>
          <p:nvPr/>
        </p:nvSpPr>
        <p:spPr>
          <a:xfrm>
            <a:off x="5564349" y="5153433"/>
            <a:ext cx="16818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Defect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insights 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overview</a:t>
            </a:r>
            <a:b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</a:b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(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Missing)</a:t>
            </a:r>
            <a:r>
              <a:rPr lang="en-US" sz="11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 </a:t>
            </a:r>
            <a:endParaRPr lang="en-US" sz="1100" dirty="0"/>
          </a:p>
        </p:txBody>
      </p:sp>
      <p:sp>
        <p:nvSpPr>
          <p:cNvPr id="5" name="Rectangle 4"/>
          <p:cNvSpPr/>
          <p:nvPr/>
        </p:nvSpPr>
        <p:spPr>
          <a:xfrm>
            <a:off x="3876066" y="5138810"/>
            <a:ext cx="168828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Release/sprint overview </a:t>
            </a:r>
          </a:p>
        </p:txBody>
      </p:sp>
      <p:sp>
        <p:nvSpPr>
          <p:cNvPr id="9" name="Rectangle 8"/>
          <p:cNvSpPr/>
          <p:nvPr/>
        </p:nvSpPr>
        <p:spPr>
          <a:xfrm>
            <a:off x="2042805" y="5045711"/>
            <a:ext cx="1803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(?)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Product tree overview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1574" y="4492187"/>
            <a:ext cx="1743075" cy="181647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11574" y="3018480"/>
            <a:ext cx="6964609" cy="102290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Trends overview dashboard page (High level)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054649" y="4492186"/>
            <a:ext cx="1743075" cy="181647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797724" y="4492185"/>
            <a:ext cx="1743075" cy="181647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552158" y="4492185"/>
            <a:ext cx="1743075" cy="181647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77481" y="4598667"/>
            <a:ext cx="51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70539" y="4560920"/>
            <a:ext cx="51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18952" y="4560920"/>
            <a:ext cx="51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057673" y="4560920"/>
            <a:ext cx="511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Tab</a:t>
            </a:r>
            <a:endParaRPr lang="en-US" dirty="0"/>
          </a:p>
        </p:txBody>
      </p:sp>
      <p:sp>
        <p:nvSpPr>
          <p:cNvPr id="11" name="Chevron 10"/>
          <p:cNvSpPr/>
          <p:nvPr/>
        </p:nvSpPr>
        <p:spPr>
          <a:xfrm rot="5400000">
            <a:off x="1004991" y="4171533"/>
            <a:ext cx="256274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rot="5400000">
            <a:off x="2798049" y="4167441"/>
            <a:ext cx="256274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 rot="5400000">
            <a:off x="4460379" y="4175029"/>
            <a:ext cx="256274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hevron 23"/>
          <p:cNvSpPr/>
          <p:nvPr/>
        </p:nvSpPr>
        <p:spPr>
          <a:xfrm rot="5400000">
            <a:off x="6185183" y="4175029"/>
            <a:ext cx="256274" cy="1905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89897" y="5568348"/>
            <a:ext cx="82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498321" y="5559159"/>
            <a:ext cx="82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241396" y="5568348"/>
            <a:ext cx="82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5938141" y="5568348"/>
            <a:ext cx="821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Report</a:t>
            </a:r>
            <a:endParaRPr lang="en-US" dirty="0"/>
          </a:p>
        </p:txBody>
      </p:sp>
      <p:sp>
        <p:nvSpPr>
          <p:cNvPr id="29" name="Snip Same Side Corner Rectangle 28"/>
          <p:cNvSpPr/>
          <p:nvPr/>
        </p:nvSpPr>
        <p:spPr>
          <a:xfrm>
            <a:off x="10422468" y="1"/>
            <a:ext cx="1769532" cy="438150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" panose="020B0604020204020204" pitchFamily="34" charset="0"/>
              </a:rPr>
              <a:t>Sprint/Monthly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956" y="1782730"/>
            <a:ext cx="2205856" cy="2598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3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7681" y="214183"/>
            <a:ext cx="5099221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Home / Welcome page</a:t>
            </a:r>
            <a:endParaRPr lang="en-US" dirty="0">
              <a:latin typeface="HP Simplified Light" panose="020B0404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0327" y="980250"/>
            <a:ext cx="687859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Tests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109" y="1532232"/>
            <a:ext cx="626076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Quality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2243" y="976127"/>
            <a:ext cx="607542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Builds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34630" y="1532231"/>
            <a:ext cx="628137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Manual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45344" y="976126"/>
            <a:ext cx="599305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HP Simplified Light" panose="020B0404020204020204" pitchFamily="34" charset="0"/>
              </a:rPr>
              <a:t>Config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984" y="1631085"/>
            <a:ext cx="551935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Insights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4085" y="1631087"/>
            <a:ext cx="90410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Sprint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05120" y="1631085"/>
            <a:ext cx="988540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HP Simplified Light" panose="020B0404020204020204" pitchFamily="34" charset="0"/>
              </a:rPr>
              <a:t>Release overview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59433" y="2055279"/>
            <a:ext cx="696096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Dashboard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5849" y="2055279"/>
            <a:ext cx="90410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HP Simplified Light" panose="020B0404020204020204" pitchFamily="34" charset="0"/>
              </a:rPr>
              <a:t>Tree overview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6450" y="2055278"/>
            <a:ext cx="98236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HP Simplified Light" panose="020B0404020204020204" pitchFamily="34" charset="0"/>
              </a:rPr>
              <a:t>Release overview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66465" y="1631086"/>
            <a:ext cx="90410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HP Simplified Light" panose="020B0404020204020204" pitchFamily="34" charset="0"/>
              </a:rPr>
              <a:t>Overview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57066" y="1631085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Tests Reports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23413" y="2055278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Editor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53815" y="1631084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Products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53815" y="1948291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Products areas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53814" y="2294175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sets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53813" y="2640059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 </a:t>
            </a:r>
            <a:r>
              <a:rPr lang="en-US" sz="900" dirty="0" err="1" smtClean="0">
                <a:latin typeface="HP Simplified Light" panose="020B0404020204020204" pitchFamily="34" charset="0"/>
              </a:rPr>
              <a:t>config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55868" y="2985943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Tracks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53813" y="3331827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Integrations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389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0754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5120" y="2421839"/>
            <a:ext cx="830988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Report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75237" y="2002830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62866" y="2029053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08661" y="2041515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42018" y="2759507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144130" y="2366721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08188" y="2421839"/>
            <a:ext cx="948877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Builds list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311730" y="2041515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836412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238524" y="2029053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808189" y="3006372"/>
            <a:ext cx="11115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 report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309157" y="2694598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04011" y="3279379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839578" y="3604834"/>
            <a:ext cx="830988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124567" y="0"/>
            <a:ext cx="0" cy="674678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55568" y="6391078"/>
            <a:ext cx="83548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Devtester</a:t>
            </a:r>
            <a:endParaRPr lang="en-US" sz="1200" b="1" dirty="0">
              <a:solidFill>
                <a:schemeClr val="accent1"/>
              </a:solidFill>
              <a:latin typeface="HP Simplifie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2063020" y="6391077"/>
            <a:ext cx="861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Developer</a:t>
            </a:r>
            <a:endParaRPr lang="en-US" sz="1200" b="1" dirty="0">
              <a:solidFill>
                <a:schemeClr val="accent1"/>
              </a:solidFill>
              <a:latin typeface="HP Simplified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31476" y="5138531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QA Manager</a:t>
            </a:r>
            <a:endParaRPr lang="en-US" sz="1200" dirty="0">
              <a:solidFill>
                <a:schemeClr val="accent1"/>
              </a:solidFill>
              <a:latin typeface="HP Simplified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896417" y="5415530"/>
            <a:ext cx="762109" cy="1000268"/>
          </a:xfrm>
          <a:prstGeom prst="rect">
            <a:avLst/>
          </a:prstGeom>
        </p:spPr>
      </p:pic>
      <p:pic>
        <p:nvPicPr>
          <p:cNvPr id="67" name="Picture 2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020" y="4095321"/>
            <a:ext cx="984809" cy="113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s://encrypted-tbn2.gstatic.com/images?q=tbn:ANd9GcQrHB4CK53KyzwUn4ALi2xM7uvT-duoMIbG0V7CoyXqzzcJIgm1gQ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46" y="5415530"/>
            <a:ext cx="975547" cy="9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 flipV="1">
            <a:off x="739061" y="2029053"/>
            <a:ext cx="2989915" cy="2634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1604624" y="1948291"/>
            <a:ext cx="2276753" cy="25788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3476888" y="2453245"/>
            <a:ext cx="509332" cy="1934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4488602" y="2579434"/>
            <a:ext cx="28778" cy="143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4641002" y="2401164"/>
            <a:ext cx="867569" cy="1764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2530291" y="1968970"/>
            <a:ext cx="1613554" cy="2710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4821977" y="1485383"/>
            <a:ext cx="5491046" cy="2889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793402" y="2002830"/>
            <a:ext cx="1293073" cy="2315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493" y="5373720"/>
            <a:ext cx="1059165" cy="10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/>
          <p:cNvSpPr/>
          <p:nvPr/>
        </p:nvSpPr>
        <p:spPr>
          <a:xfrm>
            <a:off x="3210535" y="6391077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CI </a:t>
            </a:r>
            <a:r>
              <a:rPr lang="en-US" sz="1200" b="1" dirty="0" smtClean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manager</a:t>
            </a:r>
            <a:endParaRPr lang="en-US" sz="1200" b="1" dirty="0">
              <a:solidFill>
                <a:schemeClr val="accent1"/>
              </a:solidFill>
              <a:latin typeface="HP Simplified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07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580453"/>
              </p:ext>
            </p:extLst>
          </p:nvPr>
        </p:nvGraphicFramePr>
        <p:xfrm>
          <a:off x="259217" y="1423179"/>
          <a:ext cx="11707284" cy="393118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23993"/>
                <a:gridCol w="4655690"/>
                <a:gridCol w="2505075"/>
                <a:gridCol w="1643870"/>
                <a:gridCol w="1378656"/>
              </a:tblGrid>
              <a:tr h="379757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 Type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Role Description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 Traits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</a:tr>
              <a:tr h="3327498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cs typeface="Arial" pitchFamily="34" charset="0"/>
                        </a:rPr>
                        <a:t>Execute manual and automatic tests.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cs typeface="Arial" pitchFamily="34" charset="0"/>
                        </a:rPr>
                        <a:t>Define appropriate test cases.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cs typeface="Arial" pitchFamily="34" charset="0"/>
                        </a:rPr>
                        <a:t>Incorporate developer feedback into test plans.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cs typeface="Arial" pitchFamily="34" charset="0"/>
                        </a:rPr>
                        <a:t>Set up appropriate test environments.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cs typeface="Arial" pitchFamily="34" charset="0"/>
                        </a:rPr>
                        <a:t>Perform integration, functionality, system, regression, load and acceptance test using manual or automation methods and testing tools.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cs typeface="Arial" pitchFamily="34" charset="0"/>
                        </a:rPr>
                        <a:t>Record tests results and document problems and system errors.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cs typeface="Arial" pitchFamily="34" charset="0"/>
                        </a:rPr>
                        <a:t>Provide feedback on the product’s state for general release.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dirty="0" smtClean="0">
                          <a:solidFill>
                            <a:srgbClr val="333333"/>
                          </a:solidFill>
                          <a:effectLst/>
                          <a:latin typeface="HP Simplified Light" panose="020B0404020204020204" pitchFamily="34" charset="0"/>
                        </a:rPr>
                        <a:t>Troubleshooting-software behavior analysis Recording defects, verifying fixed defects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 Light" panose="020B0404020204020204" pitchFamily="34" charset="0"/>
                        <a:cs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dirty="0" smtClean="0">
                          <a:solidFill>
                            <a:srgbClr val="333333"/>
                          </a:solidFill>
                          <a:effectLst/>
                          <a:latin typeface="HP Simplified Light" panose="020B0404020204020204" pitchFamily="34" charset="0"/>
                        </a:rPr>
                        <a:t>Consolidating, reporting and sharing tests results.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b="0" i="0" dirty="0" smtClean="0">
                          <a:solidFill>
                            <a:srgbClr val="333333"/>
                          </a:solidFill>
                          <a:effectLst/>
                          <a:latin typeface="HP Simplified Light" panose="020B0404020204020204" pitchFamily="34" charset="0"/>
                        </a:rPr>
                        <a:t>Writing test result reports using Quality Center graphs.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 Light" panose="020B0404020204020204" pitchFamily="34" charset="0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effectLst/>
                          <a:latin typeface="HP Simplified Light" panose="020B0404020204020204" pitchFamily="34" charset="0"/>
                        </a:rPr>
                        <a:t>• BS in Computer Science or equivalent degree </a:t>
                      </a:r>
                      <a:br>
                        <a:rPr lang="en-US" sz="1100" kern="1200" dirty="0" smtClean="0">
                          <a:effectLst/>
                          <a:latin typeface="HP Simplified Light" panose="020B0404020204020204" pitchFamily="34" charset="0"/>
                        </a:rPr>
                      </a:br>
                      <a:r>
                        <a:rPr lang="en-US" sz="1100" kern="1200" dirty="0" smtClean="0">
                          <a:effectLst/>
                          <a:latin typeface="HP Simplified Light" panose="020B0404020204020204" pitchFamily="34" charset="0"/>
                        </a:rPr>
                        <a:t>• 1+ years of software testing experience </a:t>
                      </a:r>
                      <a:br>
                        <a:rPr lang="en-US" sz="1100" kern="1200" dirty="0" smtClean="0">
                          <a:effectLst/>
                          <a:latin typeface="HP Simplified Light" panose="020B0404020204020204" pitchFamily="34" charset="0"/>
                        </a:rPr>
                      </a:br>
                      <a:r>
                        <a:rPr lang="en-US" sz="1100" kern="1200" dirty="0" smtClean="0">
                          <a:effectLst/>
                          <a:latin typeface="HP Simplified Light" panose="020B0404020204020204" pitchFamily="34" charset="0"/>
                        </a:rPr>
                        <a:t>• Experience building computers, swapping hardware, and installing Windows </a:t>
                      </a:r>
                      <a:br>
                        <a:rPr lang="en-US" sz="1100" kern="1200" dirty="0" smtClean="0">
                          <a:effectLst/>
                          <a:latin typeface="HP Simplified Light" panose="020B0404020204020204" pitchFamily="34" charset="0"/>
                        </a:rPr>
                      </a:br>
                      <a:r>
                        <a:rPr lang="en-US" sz="1100" kern="1200" dirty="0" smtClean="0">
                          <a:effectLst/>
                          <a:latin typeface="HP Simplified Light" panose="020B0404020204020204" pitchFamily="34" charset="0"/>
                        </a:rPr>
                        <a:t>• Experience with test automation and QA tools </a:t>
                      </a:r>
                      <a:br>
                        <a:rPr lang="en-US" sz="1100" kern="1200" dirty="0" smtClean="0">
                          <a:effectLst/>
                          <a:latin typeface="HP Simplified Light" panose="020B0404020204020204" pitchFamily="34" charset="0"/>
                        </a:rPr>
                      </a:br>
                      <a:r>
                        <a:rPr lang="en-US" sz="1100" kern="1200" dirty="0" smtClean="0">
                          <a:effectLst/>
                          <a:latin typeface="HP Simplified Light" panose="020B0404020204020204" pitchFamily="34" charset="0"/>
                        </a:rPr>
                        <a:t>• Knowledge of Java, C++, SQL, UNIX, </a:t>
                      </a:r>
                      <a:r>
                        <a:rPr lang="en-US" sz="1100" kern="1200" dirty="0" err="1" smtClean="0">
                          <a:effectLst/>
                          <a:latin typeface="HP Simplified Light" panose="020B0404020204020204" pitchFamily="34" charset="0"/>
                        </a:rPr>
                        <a:t>RESTful</a:t>
                      </a:r>
                      <a:r>
                        <a:rPr lang="en-US" sz="1100" kern="1200" dirty="0" smtClean="0">
                          <a:effectLst/>
                          <a:latin typeface="HP Simplified Light" panose="020B0404020204020204" pitchFamily="34" charset="0"/>
                        </a:rPr>
                        <a:t> web services</a:t>
                      </a:r>
                      <a:endParaRPr lang="en-US" sz="1100" b="0" i="0" kern="1200" dirty="0" smtClean="0">
                        <a:solidFill>
                          <a:srgbClr val="3C3C3C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Arial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>
                        <a:spcAft>
                          <a:spcPts val="0"/>
                        </a:spcAft>
                      </a:pPr>
                      <a:endParaRPr lang="en-US" sz="1100" kern="1200" dirty="0" smtClean="0">
                        <a:effectLst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2226492"/>
            <a:ext cx="1438711" cy="1888308"/>
          </a:xfrm>
          <a:prstGeom prst="rect">
            <a:avLst/>
          </a:prstGeom>
        </p:spPr>
      </p:pic>
      <p:pic>
        <p:nvPicPr>
          <p:cNvPr id="5" name="Picture 4" descr="http://www.pocketables.com/images/2012/11/HP-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HP Simplified" panose="020B0604020204020204" pitchFamily="34" charset="0"/>
              </a:rPr>
              <a:t>User profile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sp>
        <p:nvSpPr>
          <p:cNvPr id="7" name="Minus 6"/>
          <p:cNvSpPr/>
          <p:nvPr/>
        </p:nvSpPr>
        <p:spPr>
          <a:xfrm>
            <a:off x="228600" y="1646819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1676399" y="1619658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6439314" y="1619658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Devtester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419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496521"/>
            <a:ext cx="10483272" cy="1585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What are we going to talk about?</a:t>
            </a:r>
          </a:p>
          <a:p>
            <a:endParaRPr lang="en-US" sz="4400" dirty="0">
              <a:solidFill>
                <a:srgbClr val="00B0F0"/>
              </a:solidFill>
              <a:latin typeface="HP Simplified" panose="020B0604020204020204" pitchFamily="34" charset="0"/>
            </a:endParaRPr>
          </a:p>
          <a:p>
            <a:r>
              <a:rPr lang="en-US" sz="2800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Into agile testing – QA in agile &amp; challenges</a:t>
            </a:r>
          </a:p>
          <a:p>
            <a:endParaRPr lang="en-US" sz="2800" dirty="0">
              <a:solidFill>
                <a:srgbClr val="00B0F0"/>
              </a:solidFill>
              <a:latin typeface="HP Simplified" panose="020B0604020204020204" pitchFamily="34" charset="0"/>
            </a:endParaRPr>
          </a:p>
          <a:p>
            <a:r>
              <a:rPr lang="en-US" sz="2800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The role and tasks of the QA manager</a:t>
            </a:r>
          </a:p>
          <a:p>
            <a:endParaRPr lang="en-US" sz="2800" dirty="0">
              <a:solidFill>
                <a:srgbClr val="00B0F0"/>
              </a:solidFill>
              <a:latin typeface="HP Simplified" panose="020B0604020204020204" pitchFamily="34" charset="0"/>
            </a:endParaRPr>
          </a:p>
          <a:p>
            <a:r>
              <a:rPr lang="en-US" sz="2800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Flows</a:t>
            </a:r>
          </a:p>
          <a:p>
            <a:endParaRPr lang="en-US" sz="2800" dirty="0">
              <a:solidFill>
                <a:srgbClr val="00B0F0"/>
              </a:solidFill>
              <a:latin typeface="HP Simplified" panose="020B0604020204020204" pitchFamily="34" charset="0"/>
            </a:endParaRPr>
          </a:p>
          <a:p>
            <a:r>
              <a:rPr lang="en-US" sz="2800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Concept</a:t>
            </a:r>
          </a:p>
          <a:p>
            <a:endParaRPr lang="en-US" sz="2800" dirty="0">
              <a:solidFill>
                <a:srgbClr val="00B0F0"/>
              </a:solidFill>
              <a:latin typeface="HP Simplified" panose="020B0604020204020204" pitchFamily="34" charset="0"/>
            </a:endParaRPr>
          </a:p>
          <a:p>
            <a:r>
              <a:rPr lang="en-US" sz="2800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Q&amp;A </a:t>
            </a:r>
          </a:p>
          <a:p>
            <a:endParaRPr lang="en-US" sz="2800" dirty="0">
              <a:solidFill>
                <a:srgbClr val="00B0F0"/>
              </a:solidFill>
              <a:latin typeface="HP Simplified" panose="020B0604020204020204" pitchFamily="34" charset="0"/>
            </a:endParaRPr>
          </a:p>
          <a:p>
            <a:endParaRPr lang="en-US" sz="2800" dirty="0" smtClean="0">
              <a:solidFill>
                <a:srgbClr val="00B0F0"/>
              </a:solidFill>
              <a:latin typeface="HP Simplified" panose="020B0604020204020204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HP Simplified" panose="020B0604020204020204" pitchFamily="34" charset="0"/>
            </a:endParaRPr>
          </a:p>
          <a:p>
            <a:endParaRPr lang="en-US" sz="2800" dirty="0" smtClean="0">
              <a:solidFill>
                <a:srgbClr val="00B0F0"/>
              </a:solidFill>
              <a:latin typeface="HP Simplified" panose="020B0604020204020204" pitchFamily="34" charset="0"/>
            </a:endParaRPr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10" name="Picture 9" descr="http://www.pocketables.com/images/2012/11/HP-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gsmnation.com/blog/wp-content/uploads/2013/01/3.-Mego-Man-Image-Courtesy-Deviant-Art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292" y="5042983"/>
            <a:ext cx="2884566" cy="162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9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7979486"/>
              </p:ext>
            </p:extLst>
          </p:nvPr>
        </p:nvGraphicFramePr>
        <p:xfrm>
          <a:off x="619131" y="1447800"/>
          <a:ext cx="11073092" cy="4891491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3943344"/>
                <a:gridCol w="1903487"/>
                <a:gridCol w="2730800"/>
                <a:gridCol w="2495461"/>
              </a:tblGrid>
              <a:tr h="442136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dirty="0" smtClean="0"/>
                        <a:t>Task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dirty="0" smtClean="0"/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</a:tr>
              <a:tr h="2062939">
                <a:tc>
                  <a:txBody>
                    <a:bodyPr/>
                    <a:lstStyle/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Coding automated tests</a:t>
                      </a:r>
                    </a:p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Refactoring existing tests</a:t>
                      </a:r>
                    </a:p>
                    <a:p>
                      <a:endParaRPr lang="en-US" sz="1200" dirty="0" smtClean="0">
                        <a:latin typeface="HP Simplified" panose="020B0604020204020204" pitchFamily="34" charset="0"/>
                      </a:endParaRPr>
                    </a:p>
                    <a:p>
                      <a:r>
                        <a:rPr lang="en-US" sz="1200" dirty="0" smtClean="0">
                          <a:latin typeface="HP Simplified" panose="020B0604020204020204" pitchFamily="34" charset="0"/>
                        </a:rPr>
                        <a:t>Define product tree manfully</a:t>
                      </a:r>
                    </a:p>
                    <a:p>
                      <a:endParaRPr lang="en-US" sz="1200" dirty="0" smtClean="0">
                        <a:latin typeface="HP Simplified" panose="020B0604020204020204" pitchFamily="34" charset="0"/>
                      </a:endParaRPr>
                    </a:p>
                    <a:p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Opening defects</a:t>
                      </a:r>
                    </a:p>
                    <a:p>
                      <a:endParaRPr lang="en-US" sz="1200" kern="1200" dirty="0" smtClean="0">
                        <a:solidFill>
                          <a:schemeClr val="tx1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Validating fixed defects</a:t>
                      </a:r>
                      <a:endParaRPr lang="en-US" sz="1200" kern="1200" baseline="0" dirty="0">
                        <a:solidFill>
                          <a:schemeClr val="tx1"/>
                        </a:solidFill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</a:tr>
              <a:tr h="34649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P Simplified" panose="020B0604020204020204" pitchFamily="34" charset="0"/>
                        </a:rPr>
                        <a:t>Define the sync</a:t>
                      </a:r>
                      <a:r>
                        <a:rPr lang="en-US" sz="1200" baseline="0" dirty="0" smtClean="0">
                          <a:latin typeface="HP Simplified" panose="020B0604020204020204" pitchFamily="34" charset="0"/>
                        </a:rPr>
                        <a:t> with AGM / requirements system</a:t>
                      </a:r>
                      <a:endParaRPr lang="en-US" sz="1200" dirty="0">
                        <a:latin typeface="HP Simplified" panose="020B060402020402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</a:tr>
              <a:tr h="34649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P Simplified" panose="020B0604020204020204" pitchFamily="34" charset="0"/>
                        </a:rPr>
                        <a:t>Connect</a:t>
                      </a:r>
                      <a:r>
                        <a:rPr lang="en-US" sz="1200" baseline="0" dirty="0" smtClean="0">
                          <a:latin typeface="HP Simplified" panose="020B0604020204020204" pitchFamily="34" charset="0"/>
                        </a:rPr>
                        <a:t> the tests with the US’s</a:t>
                      </a:r>
                      <a:endParaRPr lang="en-US" sz="1200" dirty="0">
                        <a:latin typeface="HP Simplified" panose="020B060402020402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</a:tr>
              <a:tr h="398824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Update the agents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</a:tr>
              <a:tr h="433112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ea typeface="+mn-ea"/>
                          <a:cs typeface="Arial" pitchFamily="34" charset="0"/>
                        </a:rPr>
                        <a:t>Monitor defects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</a:tr>
              <a:tr h="779602"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ea typeface="+mn-ea"/>
                          <a:cs typeface="Arial" pitchFamily="34" charset="0"/>
                        </a:rPr>
                        <a:t>Write tests</a:t>
                      </a:r>
                    </a:p>
                    <a:p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" panose="020B0604020204020204" pitchFamily="34" charset="0"/>
                        <a:ea typeface="+mn-ea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ea typeface="+mn-ea"/>
                          <a:cs typeface="Arial" pitchFamily="34" charset="0"/>
                        </a:rPr>
                        <a:t>Participate in exploratory testing</a:t>
                      </a:r>
                    </a:p>
                    <a:p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" panose="020B0604020204020204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sp>
        <p:nvSpPr>
          <p:cNvPr id="8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Main tasks</a:t>
            </a:r>
            <a:endParaRPr lang="en-US" sz="3200" b="1" dirty="0"/>
          </a:p>
        </p:txBody>
      </p:sp>
      <p:pic>
        <p:nvPicPr>
          <p:cNvPr id="10" name="Picture 9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inus 10"/>
          <p:cNvSpPr/>
          <p:nvPr/>
        </p:nvSpPr>
        <p:spPr>
          <a:xfrm>
            <a:off x="561975" y="1646819"/>
            <a:ext cx="792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4419599" y="1646819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Devtester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26757" y="4754354"/>
            <a:ext cx="1107517" cy="145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8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HP Simplified" panose="020B0604020204020204" pitchFamily="34" charset="0"/>
              </a:rPr>
              <a:t>Flows types 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46993" y="22589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>
                <a:latin typeface="HP Simplified" panose="020B0604020204020204" pitchFamily="34" charset="0"/>
              </a:rPr>
              <a:t>Devtester tasks</a:t>
            </a:r>
            <a:endParaRPr lang="en-US" dirty="0"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1475" y="1649023"/>
            <a:ext cx="6096000" cy="4154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Configuration </a:t>
            </a:r>
            <a:endParaRPr lang="en-US" sz="1400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66126" y="1600138"/>
            <a:ext cx="165462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Measuring Quality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61336" y="154949"/>
            <a:ext cx="773839" cy="1015663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531584"/>
              </p:ext>
            </p:extLst>
          </p:nvPr>
        </p:nvGraphicFramePr>
        <p:xfrm>
          <a:off x="371475" y="2002806"/>
          <a:ext cx="3399713" cy="146304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3399713"/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P Simplified" panose="020B0604020204020204" pitchFamily="34" charset="0"/>
                        </a:rPr>
                        <a:t>Define product tree manfully</a:t>
                      </a:r>
                      <a:endParaRPr lang="en-US" sz="1200" dirty="0">
                        <a:latin typeface="HP Simplified" panose="020B0604020204020204" pitchFamily="34" charset="0"/>
                      </a:endParaRP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P Simplified" panose="020B0604020204020204" pitchFamily="34" charset="0"/>
                        </a:rPr>
                        <a:t>Define the sync</a:t>
                      </a:r>
                      <a:r>
                        <a:rPr lang="en-US" sz="1200" baseline="0" dirty="0" smtClean="0">
                          <a:latin typeface="HP Simplified" panose="020B0604020204020204" pitchFamily="34" charset="0"/>
                        </a:rPr>
                        <a:t> with AGM </a:t>
                      </a:r>
                      <a:endParaRPr lang="en-US" sz="1200" dirty="0">
                        <a:latin typeface="HP Simplified" panose="020B0604020204020204" pitchFamily="34" charset="0"/>
                      </a:endParaRP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latin typeface="HP Simplified" panose="020B0604020204020204" pitchFamily="34" charset="0"/>
                        </a:rPr>
                        <a:t>Connect</a:t>
                      </a:r>
                      <a:r>
                        <a:rPr lang="en-US" sz="1200" baseline="0" dirty="0" smtClean="0">
                          <a:latin typeface="HP Simplified" panose="020B0604020204020204" pitchFamily="34" charset="0"/>
                        </a:rPr>
                        <a:t> the test with the US</a:t>
                      </a:r>
                      <a:endParaRPr lang="en-US" sz="1200" dirty="0">
                        <a:latin typeface="HP Simplified" panose="020B0604020204020204" pitchFamily="34" charset="0"/>
                      </a:endParaRP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76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Update the agents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4405396" y="1935986"/>
            <a:ext cx="152157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200" dirty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Build status check up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05396" y="2261411"/>
            <a:ext cx="254108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20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Tests overview (what failed / passed)</a:t>
            </a:r>
            <a:endParaRPr lang="en-US" sz="120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419727" y="2588315"/>
            <a:ext cx="182293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20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Measure testing coverage</a:t>
            </a:r>
            <a:endParaRPr lang="en-US" sz="120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40486" y="5042400"/>
            <a:ext cx="1112805" cy="302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20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Execute  tests</a:t>
            </a:r>
            <a:endParaRPr lang="en-US" sz="120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419727" y="2933044"/>
            <a:ext cx="210826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20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Measure and track test results</a:t>
            </a:r>
            <a:endParaRPr lang="en-US" sz="120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71475" y="4206915"/>
            <a:ext cx="6096000" cy="47025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Agile test management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57774" y="4155619"/>
            <a:ext cx="3645059" cy="245333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40486" y="5376108"/>
            <a:ext cx="138691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20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Write manual tests</a:t>
            </a:r>
            <a:endParaRPr lang="en-US" sz="120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40486" y="4728468"/>
            <a:ext cx="102143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20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Open defects</a:t>
            </a:r>
            <a:endParaRPr lang="en-US" sz="120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71475" y="123417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Application</a:t>
            </a:r>
            <a:r>
              <a:rPr lang="en-US" sz="1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Health Assessment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57774" y="1182025"/>
            <a:ext cx="7271751" cy="2828000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40486" y="6003972"/>
            <a:ext cx="164660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20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Coding automatic tests</a:t>
            </a:r>
            <a:endParaRPr lang="en-US" sz="120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40486" y="5659044"/>
            <a:ext cx="155042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</a:pPr>
            <a:r>
              <a:rPr lang="en-US" sz="1200" dirty="0" smtClean="0">
                <a:solidFill>
                  <a:prstClr val="black"/>
                </a:solidFill>
                <a:latin typeface="HP Simplified" panose="020B0604020204020204" pitchFamily="34" charset="0"/>
                <a:cs typeface="Arial" pitchFamily="34" charset="0"/>
              </a:rPr>
              <a:t>Execute manual tests</a:t>
            </a:r>
            <a:endParaRPr lang="en-US" sz="1200" dirty="0">
              <a:solidFill>
                <a:prstClr val="black"/>
              </a:solidFill>
              <a:latin typeface="HP Simplified" panose="020B0604020204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47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HP Simplified" panose="020B0604020204020204" pitchFamily="34" charset="0"/>
              </a:rPr>
              <a:t>Main flows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Dev tester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14396" y="1122181"/>
            <a:ext cx="10434554" cy="2224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As a Dev tester I would like get a daily overview so I can understand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the current Quality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status, and get updated regarding my recent assignments.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 smtClean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1531" y="5298598"/>
            <a:ext cx="854837" cy="1121973"/>
          </a:xfrm>
          <a:prstGeom prst="rect">
            <a:avLst/>
          </a:prstGeom>
        </p:spPr>
      </p:pic>
      <p:sp>
        <p:nvSpPr>
          <p:cNvPr id="11" name="Snip Same Side Corner Rectangle 10"/>
          <p:cNvSpPr/>
          <p:nvPr/>
        </p:nvSpPr>
        <p:spPr>
          <a:xfrm>
            <a:off x="10710332" y="1"/>
            <a:ext cx="1481667" cy="438150"/>
          </a:xfrm>
          <a:prstGeom prst="snip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" panose="020B0604020204020204" pitchFamily="34" charset="0"/>
              </a:rPr>
              <a:t>Daily</a:t>
            </a: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94860" y="2417433"/>
            <a:ext cx="7477540" cy="405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Daily routine dashboard: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- Quality traffic light (Quality status + current build status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)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- Testing coverage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  <a:p>
            <a:pPr marL="285750" lvl="0" indent="-28575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What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I tested what II haven’t and the relevant defects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.</a:t>
            </a:r>
          </a:p>
          <a:p>
            <a:pPr marL="285750" lvl="0" indent="-285750" fontAlgn="base">
              <a:lnSpc>
                <a:spcPct val="120000"/>
              </a:lnSpc>
              <a:spcBef>
                <a:spcPct val="20000"/>
              </a:spcBef>
              <a:spcAft>
                <a:spcPct val="50000"/>
              </a:spcAft>
              <a:buFontTx/>
              <a:buChar char="-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Product area tree with indications of defects per area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-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Alert area (urgent issues that were detected and need my attention)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- Followed entities/metrics section ( A metric/entity that I want to follow up).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8825" y="2063278"/>
            <a:ext cx="1694243" cy="222369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7681" y="214183"/>
            <a:ext cx="5099221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Home / Welcome page</a:t>
            </a:r>
            <a:endParaRPr lang="en-US" dirty="0">
              <a:latin typeface="HP Simplified Light" panose="020B0404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0327" y="980250"/>
            <a:ext cx="687859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Tests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109" y="1532232"/>
            <a:ext cx="626076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Quality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2243" y="976127"/>
            <a:ext cx="607542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Builds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34630" y="1532231"/>
            <a:ext cx="628137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Manual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45344" y="976126"/>
            <a:ext cx="599305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HP Simplified Light" panose="020B0404020204020204" pitchFamily="34" charset="0"/>
              </a:rPr>
              <a:t>Config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984" y="1631085"/>
            <a:ext cx="551935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Insights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4085" y="1631087"/>
            <a:ext cx="90410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Sprint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05120" y="1631085"/>
            <a:ext cx="988540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Release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59433" y="2055279"/>
            <a:ext cx="696096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Dashboard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5849" y="2055279"/>
            <a:ext cx="90410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HP Simplified Light" panose="020B0404020204020204" pitchFamily="34" charset="0"/>
              </a:rPr>
              <a:t>Tree overview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6450" y="2055278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Release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66465" y="1631086"/>
            <a:ext cx="90410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HP Simplified Light" panose="020B0404020204020204" pitchFamily="34" charset="0"/>
              </a:rPr>
              <a:t>Overview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57066" y="1631085"/>
            <a:ext cx="98236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HP Simplified Light" panose="020B0404020204020204" pitchFamily="34" charset="0"/>
              </a:rPr>
              <a:t>Tests Reports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23413" y="2055278"/>
            <a:ext cx="98236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Editor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53815" y="1631084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Products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53815" y="1948291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Products areas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53814" y="2294175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HP Simplified Light" panose="020B0404020204020204" pitchFamily="34" charset="0"/>
              </a:rPr>
              <a:t>Test sets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53813" y="2640059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 </a:t>
            </a:r>
            <a:r>
              <a:rPr lang="en-US" sz="900" dirty="0" err="1" smtClean="0">
                <a:latin typeface="HP Simplified Light" panose="020B0404020204020204" pitchFamily="34" charset="0"/>
              </a:rPr>
              <a:t>config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55868" y="2985943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Tracks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53813" y="3331827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Integrations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389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0754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5120" y="2421839"/>
            <a:ext cx="830988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Report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75237" y="2002830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62866" y="2029053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08661" y="2041515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42018" y="2759507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144130" y="2366721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08188" y="2421839"/>
            <a:ext cx="948877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Builds list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311730" y="2041515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836412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238524" y="2029053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808189" y="3006372"/>
            <a:ext cx="11115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 report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309157" y="2694598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04011" y="3279379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839578" y="3604834"/>
            <a:ext cx="830988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124567" y="0"/>
            <a:ext cx="0" cy="674678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55568" y="6391078"/>
            <a:ext cx="861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Developer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96822" y="5044014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Dev Tester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16158" y="6391077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QA Manager</a:t>
            </a:r>
            <a:endParaRPr lang="en-US" sz="1200" dirty="0">
              <a:solidFill>
                <a:schemeClr val="accent1"/>
              </a:solidFill>
              <a:latin typeface="HP Simplified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3937492" y="4035466"/>
            <a:ext cx="762109" cy="1000268"/>
          </a:xfrm>
          <a:prstGeom prst="rect">
            <a:avLst/>
          </a:prstGeom>
        </p:spPr>
      </p:pic>
      <p:pic>
        <p:nvPicPr>
          <p:cNvPr id="67" name="Picture 2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02" y="5347867"/>
            <a:ext cx="984809" cy="113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s://encrypted-tbn2.gstatic.com/images?q=tbn:ANd9GcQrHB4CK53KyzwUn4ALi2xM7uvT-duoMIbG0V7CoyXqzzcJIgm1gQ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60" y="5507914"/>
            <a:ext cx="975547" cy="9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 flipV="1">
            <a:off x="3896822" y="2421840"/>
            <a:ext cx="416761" cy="1494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998722" y="2413624"/>
            <a:ext cx="5372873" cy="2290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4998722" y="2437598"/>
            <a:ext cx="3553182" cy="2266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465984" y="1948291"/>
            <a:ext cx="1537251" cy="212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015" y="5373720"/>
            <a:ext cx="1059165" cy="10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4287057" y="6391077"/>
            <a:ext cx="910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CI </a:t>
            </a:r>
            <a:r>
              <a:rPr lang="en-US" sz="1200" b="1" dirty="0" smtClean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1200" b="1" dirty="0" smtClean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anager</a:t>
            </a:r>
            <a:endParaRPr lang="en-US" sz="1200" b="1" dirty="0">
              <a:solidFill>
                <a:schemeClr val="accent1"/>
              </a:solidFill>
              <a:latin typeface="HP Simplified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42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HP Simplified" panose="020B0604020204020204" pitchFamily="34" charset="0"/>
              </a:rPr>
              <a:t>Responsibilities 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50182" y="237062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>
                <a:latin typeface="HP Simplified" panose="020B0604020204020204" pitchFamily="34" charset="0"/>
              </a:rPr>
              <a:t>CI </a:t>
            </a:r>
            <a:r>
              <a:rPr lang="en-US" dirty="0" smtClean="0">
                <a:latin typeface="HP Simplified" panose="020B0604020204020204" pitchFamily="34" charset="0"/>
              </a:rPr>
              <a:t>manager</a:t>
            </a:r>
            <a:endParaRPr lang="en-US" dirty="0"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2958" y="1671102"/>
            <a:ext cx="9560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latin typeface="HP Simplified Light" panose="020B0404020204020204" pitchFamily="34" charset="0"/>
              </a:rPr>
              <a:t>Configure and maintaining </a:t>
            </a:r>
            <a:r>
              <a:rPr lang="en-US" b="1" dirty="0" smtClean="0">
                <a:latin typeface="HP Simplified Light" panose="020B0404020204020204" pitchFamily="34" charset="0"/>
              </a:rPr>
              <a:t>CI </a:t>
            </a:r>
            <a:r>
              <a:rPr lang="en-US" b="1" dirty="0">
                <a:latin typeface="HP Simplified Light" panose="020B0404020204020204" pitchFamily="34" charset="0"/>
              </a:rPr>
              <a:t>build system, in collaboration with build engineering team </a:t>
            </a:r>
            <a:r>
              <a:rPr lang="en-US" b="1" dirty="0" smtClean="0">
                <a:latin typeface="HP Simplified Light" panose="020B0404020204020204" pitchFamily="34" charset="0"/>
              </a:rPr>
              <a:t>members</a:t>
            </a:r>
          </a:p>
          <a:p>
            <a:pPr fontAlgn="t"/>
            <a:endParaRPr lang="en-US" b="1" dirty="0">
              <a:latin typeface="HP Simplified Light" panose="020B0404020204020204" pitchFamily="34" charset="0"/>
            </a:endParaRPr>
          </a:p>
          <a:p>
            <a:pPr fontAlgn="t"/>
            <a:endParaRPr lang="en-US" b="1" dirty="0">
              <a:latin typeface="HP Simplified Light" panose="020B0404020204020204" pitchFamily="34" charset="0"/>
            </a:endParaRPr>
          </a:p>
          <a:p>
            <a:pPr fontAlgn="t"/>
            <a:r>
              <a:rPr lang="en-US" b="1" dirty="0">
                <a:latin typeface="HP Simplified Light" panose="020B0404020204020204" pitchFamily="34" charset="0"/>
              </a:rPr>
              <a:t>Work with software developers and QA and Operating’s team to ensure build requirements are met and that build configurations are written in a reusable and </a:t>
            </a:r>
            <a:r>
              <a:rPr lang="en-US" b="1" dirty="0" smtClean="0">
                <a:latin typeface="HP Simplified Light" panose="020B0404020204020204" pitchFamily="34" charset="0"/>
              </a:rPr>
              <a:t>scalable </a:t>
            </a:r>
            <a:r>
              <a:rPr lang="en-US" b="1" dirty="0">
                <a:latin typeface="HP Simplified Light" panose="020B0404020204020204" pitchFamily="34" charset="0"/>
              </a:rPr>
              <a:t>way</a:t>
            </a:r>
            <a:r>
              <a:rPr lang="en-US" b="1" dirty="0" smtClean="0">
                <a:latin typeface="HP Simplified Light" panose="020B0404020204020204" pitchFamily="34" charset="0"/>
              </a:rPr>
              <a:t>.</a:t>
            </a:r>
          </a:p>
          <a:p>
            <a:pPr fontAlgn="t"/>
            <a:endParaRPr lang="en-US" b="1" dirty="0" smtClean="0">
              <a:latin typeface="HP Simplified Light" panose="020B0404020204020204" pitchFamily="34" charset="0"/>
            </a:endParaRPr>
          </a:p>
          <a:p>
            <a:pPr fontAlgn="t"/>
            <a:endParaRPr lang="en-US" b="1" dirty="0">
              <a:latin typeface="HP Simplified Light" panose="020B0404020204020204" pitchFamily="34" charset="0"/>
            </a:endParaRPr>
          </a:p>
          <a:p>
            <a:pPr fontAlgn="t"/>
            <a:r>
              <a:rPr lang="en-US" b="1" dirty="0">
                <a:latin typeface="HP Simplified Light" panose="020B0404020204020204" pitchFamily="34" charset="0"/>
              </a:rPr>
              <a:t>Configure build agents to keep up with latest relevant operating systems and targets</a:t>
            </a:r>
          </a:p>
        </p:txBody>
      </p:sp>
      <p:pic>
        <p:nvPicPr>
          <p:cNvPr id="9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223" y="268328"/>
            <a:ext cx="2114469" cy="2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382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8010163"/>
              </p:ext>
            </p:extLst>
          </p:nvPr>
        </p:nvGraphicFramePr>
        <p:xfrm>
          <a:off x="259217" y="1423179"/>
          <a:ext cx="11707284" cy="489384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23993"/>
                <a:gridCol w="4456225"/>
                <a:gridCol w="2958353"/>
                <a:gridCol w="1390057"/>
                <a:gridCol w="1378656"/>
              </a:tblGrid>
              <a:tr h="379757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 Type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Role Description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 Traits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</a:tr>
              <a:tr h="3327498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Deliver and maintain continuous integration.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Manage the deploy  builds into appropriate environments.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Responsible for the processes and tools required to generate deployable software artifacts.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Design, debug and maintain installs for enterprise software products.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Define and automate  software builds for products with the Dev team.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Ensure that the continuous integration environments meet the needs of the developers</a:t>
                      </a: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Implement continuous integration/test/deploy systems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Establishes the final release configuration (e.g. knowledge, information, hardware, software and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infrastructure)</a:t>
                      </a:r>
                      <a:endParaRPr kumimoji="0" lang="en-US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" panose="020B0604020204020204" pitchFamily="34" charset="0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Software Development experience.</a:t>
                      </a:r>
                    </a:p>
                    <a:p>
                      <a:endParaRPr kumimoji="0" lang="en-US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Experience with automated builds.</a:t>
                      </a:r>
                    </a:p>
                    <a:p>
                      <a:pPr marL="0" algn="l" defTabSz="914400" rtl="0" eaLnBrk="1" latinLnBrk="0" hangingPunct="1"/>
                      <a:endParaRPr kumimoji="0" lang="en-US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Java, Unix Shell, ANT, Linux, Oracle.</a:t>
                      </a:r>
                    </a:p>
                    <a:p>
                      <a:pPr marL="0" algn="l" defTabSz="914400" rtl="0" eaLnBrk="1" latinLnBrk="0" hangingPunct="1"/>
                      <a:endParaRPr kumimoji="0" lang="en-US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Familiarity deploying to EC2/S3 or similar cloud infrastructure</a:t>
                      </a:r>
                    </a:p>
                    <a:p>
                      <a:pPr marL="0" algn="l" defTabSz="914400" rtl="0" eaLnBrk="1" latinLnBrk="0" hangingPunct="1"/>
                      <a:endParaRPr kumimoji="0" lang="en-US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pic>
        <p:nvPicPr>
          <p:cNvPr id="5" name="Picture 4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HP Simplified" panose="020B0604020204020204" pitchFamily="34" charset="0"/>
              </a:rPr>
              <a:t>User profile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sp>
        <p:nvSpPr>
          <p:cNvPr id="7" name="Minus 6"/>
          <p:cNvSpPr/>
          <p:nvPr/>
        </p:nvSpPr>
        <p:spPr>
          <a:xfrm>
            <a:off x="228600" y="1646819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1676399" y="1619658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6213365" y="1619658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6873" y="1888913"/>
            <a:ext cx="2114469" cy="2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CI Manager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3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8008035"/>
              </p:ext>
            </p:extLst>
          </p:nvPr>
        </p:nvGraphicFramePr>
        <p:xfrm>
          <a:off x="619131" y="1447800"/>
          <a:ext cx="11073092" cy="237642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3019615"/>
                <a:gridCol w="2827216"/>
                <a:gridCol w="2730800"/>
                <a:gridCol w="2495461"/>
              </a:tblGrid>
              <a:tr h="328613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dirty="0" smtClean="0"/>
                        <a:t>Task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dirty="0" smtClean="0"/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dirty="0" smtClean="0"/>
                        <a:t>Frequency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dirty="0" smtClean="0"/>
                        <a:t>Required Proficiency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</a:tr>
              <a:tr h="1171182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ea typeface="+mn-ea"/>
                          <a:cs typeface="Arial"/>
                        </a:rPr>
                        <a:t>Configure build agents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Configure build system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Maintain build system</a:t>
                      </a: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sp>
        <p:nvSpPr>
          <p:cNvPr id="8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HP Simplified" panose="020B0604020204020204" pitchFamily="34" charset="0"/>
              </a:rPr>
              <a:t>Main tasks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pic>
        <p:nvPicPr>
          <p:cNvPr id="10" name="Picture 9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inus 10"/>
          <p:cNvSpPr/>
          <p:nvPr/>
        </p:nvSpPr>
        <p:spPr>
          <a:xfrm>
            <a:off x="561975" y="1646819"/>
            <a:ext cx="792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3540072" y="1646819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6299173" y="1646819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9058274" y="1646819"/>
            <a:ext cx="23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9260" y="4147698"/>
            <a:ext cx="2114469" cy="2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CI </a:t>
            </a:r>
            <a:r>
              <a:rPr lang="en-US" dirty="0" smtClean="0"/>
              <a:t>Manager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039100" y="0"/>
            <a:ext cx="4152900" cy="7524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pocketables.com/images/2012/11/HP-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51" y="4953282"/>
            <a:ext cx="1308885" cy="13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Main flows</a:t>
            </a:r>
            <a:endParaRPr lang="en-US" sz="3200" b="1" dirty="0"/>
          </a:p>
        </p:txBody>
      </p:sp>
      <p:sp>
        <p:nvSpPr>
          <p:cNvPr id="18" name="Rectangle 17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CI </a:t>
            </a:r>
            <a:r>
              <a:rPr lang="en-US" dirty="0" smtClean="0"/>
              <a:t>Manager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Snip Same Side Corner Rectangle 18"/>
          <p:cNvSpPr/>
          <p:nvPr/>
        </p:nvSpPr>
        <p:spPr>
          <a:xfrm>
            <a:off x="10710332" y="1"/>
            <a:ext cx="1481667" cy="438150"/>
          </a:xfrm>
          <a:prstGeom prst="snip2Same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" panose="020B0604020204020204" pitchFamily="34" charset="0"/>
              </a:rPr>
              <a:t>Daily</a:t>
            </a:r>
            <a:endParaRPr lang="en-US" dirty="0">
              <a:latin typeface="HP Simplified" panose="020B0604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475" y="1240321"/>
            <a:ext cx="829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CI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M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anager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, I would like to ______________ so I can __________________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039100" y="0"/>
            <a:ext cx="4152900" cy="7524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7681" y="214183"/>
            <a:ext cx="5099221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Home / Welcome page</a:t>
            </a:r>
            <a:endParaRPr lang="en-US" dirty="0">
              <a:latin typeface="HP Simplified Light" panose="020B0404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0327" y="980250"/>
            <a:ext cx="687859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Tests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109" y="1532232"/>
            <a:ext cx="626076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Quality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2243" y="976127"/>
            <a:ext cx="607542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Builds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34630" y="1532231"/>
            <a:ext cx="628137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Manual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45344" y="976126"/>
            <a:ext cx="599305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HP Simplified Light" panose="020B0404020204020204" pitchFamily="34" charset="0"/>
              </a:rPr>
              <a:t>Config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984" y="1631085"/>
            <a:ext cx="551935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HP Simplified Light" panose="020B0404020204020204" pitchFamily="34" charset="0"/>
              </a:rPr>
              <a:t>Insights</a:t>
            </a:r>
            <a:endParaRPr lang="en-US" sz="900" dirty="0">
              <a:solidFill>
                <a:schemeClr val="dk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4085" y="1631087"/>
            <a:ext cx="90410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Sprint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05120" y="1631085"/>
            <a:ext cx="988540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Release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59433" y="2055279"/>
            <a:ext cx="696096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HP Simplified Light" panose="020B0404020204020204" pitchFamily="34" charset="0"/>
              </a:rPr>
              <a:t>Dashboard</a:t>
            </a:r>
            <a:endParaRPr lang="en-US" sz="900" dirty="0">
              <a:solidFill>
                <a:schemeClr val="lt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5849" y="2055279"/>
            <a:ext cx="90410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HP Simplified Light" panose="020B0404020204020204" pitchFamily="34" charset="0"/>
              </a:rPr>
              <a:t>Tree overview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726450" y="2055278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Release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66465" y="1631086"/>
            <a:ext cx="90410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HP Simplified Light" panose="020B0404020204020204" pitchFamily="34" charset="0"/>
              </a:rPr>
              <a:t>Overview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757066" y="1631085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HP Simplified Light" panose="020B0404020204020204" pitchFamily="34" charset="0"/>
              </a:rPr>
              <a:t>Tests Reports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223413" y="2055278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HP Simplified Light" panose="020B0404020204020204" pitchFamily="34" charset="0"/>
              </a:rPr>
              <a:t>Editor</a:t>
            </a:r>
            <a:endParaRPr lang="en-US" sz="900" dirty="0">
              <a:solidFill>
                <a:schemeClr val="dk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53815" y="1631084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Products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53815" y="1948291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Products areas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53814" y="2294175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dk1"/>
                </a:solidFill>
                <a:latin typeface="HP Simplified Light" panose="020B0404020204020204" pitchFamily="34" charset="0"/>
              </a:rPr>
              <a:t>Test sets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453813" y="2640059"/>
            <a:ext cx="98236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lt1"/>
                </a:solidFill>
                <a:latin typeface="HP Simplified Light" panose="020B0404020204020204" pitchFamily="34" charset="0"/>
              </a:rPr>
              <a:t>Build </a:t>
            </a:r>
            <a:r>
              <a:rPr lang="en-US" sz="900" dirty="0" err="1">
                <a:solidFill>
                  <a:schemeClr val="lt1"/>
                </a:solidFill>
                <a:latin typeface="HP Simplified Light" panose="020B0404020204020204" pitchFamily="34" charset="0"/>
              </a:rPr>
              <a:t>config</a:t>
            </a:r>
            <a:endParaRPr lang="en-US" sz="900" dirty="0">
              <a:solidFill>
                <a:schemeClr val="lt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55868" y="2985943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Tracks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53813" y="3331827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Integrations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389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0754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5120" y="2421839"/>
            <a:ext cx="830988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Report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75237" y="2002830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62866" y="2029053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08661" y="2041515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42018" y="2759507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144130" y="2366721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08188" y="2421839"/>
            <a:ext cx="948877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Builds list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311730" y="2041515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836412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238524" y="2029053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808189" y="3006372"/>
            <a:ext cx="11115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 report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309157" y="2694598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04011" y="3279379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839578" y="3604834"/>
            <a:ext cx="830988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124567" y="0"/>
            <a:ext cx="0" cy="674678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55568" y="6391078"/>
            <a:ext cx="861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Developer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101841" y="6391076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Dev Tester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16158" y="6391077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QA Manager</a:t>
            </a:r>
            <a:endParaRPr lang="en-US" sz="1200" dirty="0">
              <a:solidFill>
                <a:schemeClr val="accent1"/>
              </a:solidFill>
              <a:latin typeface="HP Simplified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2132264" y="5432617"/>
            <a:ext cx="762109" cy="1000268"/>
          </a:xfrm>
          <a:prstGeom prst="rect">
            <a:avLst/>
          </a:prstGeom>
        </p:spPr>
      </p:pic>
      <p:pic>
        <p:nvPicPr>
          <p:cNvPr id="67" name="Picture 2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02" y="5347867"/>
            <a:ext cx="984809" cy="113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s://encrypted-tbn2.gstatic.com/images?q=tbn:ANd9GcQrHB4CK53KyzwUn4ALi2xM7uvT-duoMIbG0V7CoyXqzzcJIgm1gQ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60" y="5507914"/>
            <a:ext cx="975547" cy="9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 flipV="1">
            <a:off x="3521296" y="2349452"/>
            <a:ext cx="629105" cy="1567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63" idx="3"/>
          </p:cNvCxnSpPr>
          <p:nvPr/>
        </p:nvCxnSpPr>
        <p:spPr>
          <a:xfrm flipV="1">
            <a:off x="4944928" y="2878956"/>
            <a:ext cx="5425444" cy="1382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465984" y="1948291"/>
            <a:ext cx="1537251" cy="212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763" y="3731454"/>
            <a:ext cx="1059165" cy="1059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3948200" y="4746082"/>
            <a:ext cx="9108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 smtClean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CI </a:t>
            </a: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M</a:t>
            </a:r>
            <a:r>
              <a:rPr lang="en-US" sz="1200" b="1" dirty="0" smtClean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anager</a:t>
            </a:r>
            <a:endParaRPr lang="en-US" sz="1200" b="1" dirty="0">
              <a:solidFill>
                <a:schemeClr val="accent1"/>
              </a:solidFill>
              <a:latin typeface="HP Simplified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7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5882" y="1097618"/>
            <a:ext cx="11028637" cy="6874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22222"/>
                </a:solidFill>
                <a:latin typeface="HP Simplified Light" panose="020B0404020204020204" pitchFamily="34" charset="0"/>
              </a:rPr>
              <a:t>Getting potential shippable product every Build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22222"/>
                </a:solidFill>
                <a:latin typeface="HP Simplified Light" panose="020B0404020204020204" pitchFamily="34" charset="0"/>
              </a:rPr>
              <a:t>Part of the Delivery team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22222"/>
                </a:solidFill>
                <a:latin typeface="HP Simplified Light" panose="020B0404020204020204" pitchFamily="34" charset="0"/>
              </a:rPr>
              <a:t>Estimate the tasks together with the R&amp;D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22222"/>
                </a:solidFill>
                <a:latin typeface="HP Simplified Light" panose="020B0404020204020204" pitchFamily="34" charset="0"/>
              </a:rPr>
              <a:t>Gaining full visibility on the build &amp; product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rgbClr val="222222"/>
                </a:solidFill>
                <a:latin typeface="HP Simplified Light" panose="020B0404020204020204" pitchFamily="34" charset="0"/>
              </a:rPr>
              <a:t>QA is a part of the definition of done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rgbClr val="222222"/>
              </a:solidFill>
              <a:latin typeface="HP Simplified Light" panose="020B0404020204020204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222222"/>
              </a:solidFill>
              <a:latin typeface="HP Simplified Light" panose="020B0404020204020204" pitchFamily="34" charset="0"/>
            </a:endParaRPr>
          </a:p>
          <a:p>
            <a:pPr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222222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8765" y="304949"/>
            <a:ext cx="25330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HP Simplified" panose="020B0604020204020204" pitchFamily="34" charset="0"/>
              </a:rPr>
              <a:t>QA in </a:t>
            </a:r>
            <a:r>
              <a:rPr lang="en-US" sz="4000" b="1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Agile</a:t>
            </a:r>
            <a:endParaRPr lang="en-US" sz="4000" b="1" dirty="0">
              <a:solidFill>
                <a:srgbClr val="00B0F0"/>
              </a:solidFill>
              <a:latin typeface="HP Simplified" panose="020B0604020204020204" pitchFamily="34" charset="0"/>
            </a:endParaRPr>
          </a:p>
        </p:txBody>
      </p:sp>
      <p:pic>
        <p:nvPicPr>
          <p:cNvPr id="7" name="Picture 6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://www.gsmnation.com/blog/wp-content/uploads/2013/01/3.-Mego-Man-Image-Courtesy-Deviant-Art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57" y="2615353"/>
            <a:ext cx="4001880" cy="224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46" y="3348239"/>
            <a:ext cx="568740" cy="5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HP Simplified" panose="020B0604020204020204" pitchFamily="34" charset="0"/>
              </a:rPr>
              <a:t>Responsibilities 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50182" y="237062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>
                <a:latin typeface="HP Simplified" panose="020B0604020204020204" pitchFamily="34" charset="0"/>
              </a:rPr>
              <a:t>Release Manager</a:t>
            </a:r>
            <a:endParaRPr lang="en-US" dirty="0"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2958" y="1671102"/>
            <a:ext cx="1058837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HP Simplified Light" panose="020B0404020204020204" pitchFamily="34" charset="0"/>
              </a:rPr>
              <a:t>Architect </a:t>
            </a:r>
            <a:r>
              <a:rPr lang="en-US" dirty="0" smtClean="0">
                <a:latin typeface="HP Simplified Light" panose="020B0404020204020204" pitchFamily="34" charset="0"/>
              </a:rPr>
              <a:t>: </a:t>
            </a:r>
            <a:r>
              <a:rPr lang="en-US" dirty="0">
                <a:latin typeface="HP Simplified Light" panose="020B0404020204020204" pitchFamily="34" charset="0"/>
              </a:rPr>
              <a:t>the release manager helps to identify, create, and implement processes or products to efficiently manage the release of code</a:t>
            </a:r>
            <a:r>
              <a:rPr lang="en-US" dirty="0" smtClean="0">
                <a:latin typeface="HP Simplified Light" panose="020B0404020204020204" pitchFamily="34" charset="0"/>
              </a:rPr>
              <a:t>.</a:t>
            </a:r>
          </a:p>
          <a:p>
            <a:endParaRPr lang="en-US" dirty="0">
              <a:latin typeface="HP Simplified Light" panose="020B0404020204020204" pitchFamily="34" charset="0"/>
            </a:endParaRPr>
          </a:p>
          <a:p>
            <a:r>
              <a:rPr lang="en-US" dirty="0">
                <a:latin typeface="HP Simplified Light" panose="020B0404020204020204" pitchFamily="34" charset="0"/>
              </a:rPr>
              <a:t>Gatekeeper </a:t>
            </a:r>
            <a:r>
              <a:rPr lang="en-US" dirty="0" smtClean="0">
                <a:latin typeface="HP Simplified Light" panose="020B0404020204020204" pitchFamily="34" charset="0"/>
              </a:rPr>
              <a:t>:a </a:t>
            </a:r>
            <a:r>
              <a:rPr lang="en-US" dirty="0">
                <a:latin typeface="HP Simplified Light" panose="020B0404020204020204" pitchFamily="34" charset="0"/>
              </a:rPr>
              <a:t>release manager “holds the keys” to production systems and takes responsibility for their quality and availability</a:t>
            </a:r>
            <a:r>
              <a:rPr lang="en-US" dirty="0" smtClean="0">
                <a:latin typeface="HP Simplified Light" panose="020B0404020204020204" pitchFamily="34" charset="0"/>
              </a:rPr>
              <a:t>.</a:t>
            </a:r>
          </a:p>
          <a:p>
            <a:endParaRPr lang="en-US" dirty="0">
              <a:latin typeface="HP Simplified Light" panose="020B0404020204020204" pitchFamily="34" charset="0"/>
            </a:endParaRPr>
          </a:p>
          <a:p>
            <a:r>
              <a:rPr lang="en-US" dirty="0">
                <a:latin typeface="HP Simplified Light" panose="020B0404020204020204" pitchFamily="34" charset="0"/>
              </a:rPr>
              <a:t>Facilitator </a:t>
            </a:r>
            <a:r>
              <a:rPr lang="en-US" dirty="0" smtClean="0">
                <a:latin typeface="HP Simplified Light" panose="020B0404020204020204" pitchFamily="34" charset="0"/>
              </a:rPr>
              <a:t>:a </a:t>
            </a:r>
            <a:r>
              <a:rPr lang="en-US" dirty="0">
                <a:latin typeface="HP Simplified Light" panose="020B0404020204020204" pitchFamily="34" charset="0"/>
              </a:rPr>
              <a:t>release manager serves as a liaison between varying business units and users to guarantee smooth and timely delivery of software products or updates</a:t>
            </a:r>
            <a:r>
              <a:rPr lang="en-US" dirty="0" smtClean="0">
                <a:latin typeface="HP Simplified Light" panose="020B0404020204020204" pitchFamily="34" charset="0"/>
              </a:rPr>
              <a:t>.</a:t>
            </a:r>
          </a:p>
          <a:p>
            <a:endParaRPr lang="en-US" dirty="0">
              <a:latin typeface="HP Simplified Light" panose="020B0404020204020204" pitchFamily="34" charset="0"/>
            </a:endParaRPr>
          </a:p>
          <a:p>
            <a:endParaRPr lang="en-US" dirty="0" smtClean="0">
              <a:latin typeface="HP Simplified Light" panose="020B0404020204020204" pitchFamily="34" charset="0"/>
            </a:endParaRPr>
          </a:p>
          <a:p>
            <a:endParaRPr lang="en-US" dirty="0">
              <a:latin typeface="HP Simplified Light" panose="020B0404020204020204" pitchFamily="34" charset="0"/>
            </a:endParaRPr>
          </a:p>
          <a:p>
            <a:endParaRPr lang="en-US" dirty="0" smtClean="0">
              <a:latin typeface="HP Simplified Light" panose="020B0404020204020204" pitchFamily="34" charset="0"/>
            </a:endParaRPr>
          </a:p>
          <a:p>
            <a:r>
              <a:rPr lang="en-US" b="1" dirty="0">
                <a:latin typeface="HP Simplified" panose="020B0604020204020204" pitchFamily="34" charset="0"/>
              </a:rPr>
              <a:t>Release Management is the discipline </a:t>
            </a:r>
            <a:r>
              <a:rPr lang="en-US" b="1" dirty="0" smtClean="0">
                <a:latin typeface="HP Simplified" panose="020B0604020204020204" pitchFamily="34" charset="0"/>
              </a:rPr>
              <a:t>of </a:t>
            </a:r>
            <a:r>
              <a:rPr lang="en-US" b="1" dirty="0">
                <a:latin typeface="HP Simplified" panose="020B0604020204020204" pitchFamily="34" charset="0"/>
              </a:rPr>
              <a:t>building, packaging, and deploying software for consumption.</a:t>
            </a:r>
          </a:p>
        </p:txBody>
      </p:sp>
      <p:pic>
        <p:nvPicPr>
          <p:cNvPr id="10" name="Picture 4" descr="https://encrypted-tbn0.gstatic.com/images?q=tbn:ANd9GcR0CW9Rm7OB3PAUSTe2c09njE5LRzjyNGDxsK-ObJpAjHaQqLjV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315" y="175812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7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0878555"/>
              </p:ext>
            </p:extLst>
          </p:nvPr>
        </p:nvGraphicFramePr>
        <p:xfrm>
          <a:off x="259217" y="1423179"/>
          <a:ext cx="11707284" cy="5289069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23993"/>
                <a:gridCol w="4391679"/>
                <a:gridCol w="2893807"/>
                <a:gridCol w="1519149"/>
                <a:gridCol w="1378656"/>
              </a:tblGrid>
              <a:tr h="379757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 Type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Role Description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 Traits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</a:tr>
              <a:tr h="3327498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Manage all aspects of the end to end release process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Ensures coordination of build and test environments teams and release teams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Service release and deployment policy and planning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Deals with release package design, build and 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Deals with release package acceptance including business sign off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Deals with service roll out planning including method of deployment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Deals with release package testing to predefined acceptance criteria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Signs off the release package for implementation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Audits hardware and software before and after the implementation of release package changes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Deals with storage and traceability/auditability of controlled software in both centralized and distributed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Systems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" panose="020B0604020204020204" pitchFamily="34" charset="0"/>
                          <a:cs typeface="+mn-cs"/>
                        </a:rPr>
                        <a:t>Deals with release, distribution and the installation of packaged software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" panose="020B0604020204020204" pitchFamily="34" charset="0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Software Development experience.</a:t>
                      </a:r>
                    </a:p>
                    <a:p>
                      <a:endParaRPr kumimoji="0" lang="en-US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Experience with automated builds.</a:t>
                      </a:r>
                    </a:p>
                    <a:p>
                      <a:pPr marL="0" algn="l" defTabSz="914400" rtl="0" eaLnBrk="1" latinLnBrk="0" hangingPunct="1"/>
                      <a:endParaRPr kumimoji="0" lang="en-US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Java, Unix Shell, ANT, Linux, Oracle.</a:t>
                      </a:r>
                    </a:p>
                    <a:p>
                      <a:pPr marL="0" algn="l" defTabSz="914400" rtl="0" eaLnBrk="1" latinLnBrk="0" hangingPunct="1"/>
                      <a:endParaRPr kumimoji="0" lang="en-US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HP Simplified" panose="020B0604020204020204" pitchFamily="34" charset="0"/>
                          <a:ea typeface="+mn-ea"/>
                          <a:cs typeface="+mn-cs"/>
                        </a:rPr>
                        <a:t>Familiarity deploying to EC2/S3 or similar cloud infrastructure</a:t>
                      </a:r>
                    </a:p>
                    <a:p>
                      <a:pPr marL="0" algn="l" defTabSz="914400" rtl="0" eaLnBrk="1" latinLnBrk="0" hangingPunct="1"/>
                      <a:endParaRPr kumimoji="0" lang="en-US" sz="1200" b="0" i="0" u="none" strike="noStrike" kern="1200" cap="none" spc="0" normalizeH="0" baseline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pic>
        <p:nvPicPr>
          <p:cNvPr id="5" name="Picture 4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HP Simplified" panose="020B0604020204020204" pitchFamily="34" charset="0"/>
              </a:rPr>
              <a:t>User profile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sp>
        <p:nvSpPr>
          <p:cNvPr id="7" name="Minus 6"/>
          <p:cNvSpPr/>
          <p:nvPr/>
        </p:nvSpPr>
        <p:spPr>
          <a:xfrm>
            <a:off x="228600" y="1646819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1676399" y="1619658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6127303" y="1619658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>
                <a:latin typeface="HP Simplified" panose="020B0604020204020204" pitchFamily="34" charset="0"/>
              </a:rPr>
              <a:t>Release Manager</a:t>
            </a:r>
            <a:endParaRPr lang="en-US" dirty="0">
              <a:latin typeface="HP Simplified" panose="020B0604020204020204" pitchFamily="34" charset="0"/>
            </a:endParaRPr>
          </a:p>
        </p:txBody>
      </p:sp>
      <p:pic>
        <p:nvPicPr>
          <p:cNvPr id="10" name="Picture 4" descr="https://encrypted-tbn0.gstatic.com/images?q=tbn:ANd9GcR0CW9Rm7OB3PAUSTe2c09njE5LRzjyNGDxsK-ObJpAjHaQqLjV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5288" y="1888913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3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85762" y="2769881"/>
            <a:ext cx="29033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P Simplified" panose="020B0604020204020204" pitchFamily="34" charset="0"/>
              </a:rPr>
              <a:t>What’s next?</a:t>
            </a:r>
            <a:endParaRPr lang="en-US" sz="4000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04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125045" y="2476582"/>
            <a:ext cx="899637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P Simplified" panose="020B0604020204020204" pitchFamily="34" charset="0"/>
              </a:rPr>
              <a:t>Concept : Role &amp; Agile flavored dashboard</a:t>
            </a:r>
            <a:endParaRPr lang="en-US" sz="4000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06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3683" cy="66508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20511"/>
            <a:ext cx="12263683" cy="6537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97584"/>
            <a:ext cx="1131216" cy="616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40642" y="697583"/>
            <a:ext cx="11124000" cy="1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1" y="716437"/>
            <a:ext cx="1140643" cy="11123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Daily</a:t>
            </a:r>
            <a:endParaRPr lang="en-US" dirty="0">
              <a:latin typeface="HP Simplified Light" panose="020B0404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1847653"/>
            <a:ext cx="1140642" cy="1112363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Sprint</a:t>
            </a:r>
            <a:endParaRPr lang="en-US" dirty="0">
              <a:latin typeface="HP Simplified Light" panose="020B0404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969442"/>
            <a:ext cx="1140642" cy="1112363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Release</a:t>
            </a:r>
            <a:endParaRPr lang="en-US" dirty="0">
              <a:latin typeface="HP Simplified Light" panose="020B0404020204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7312" y="1040299"/>
            <a:ext cx="4710832" cy="6646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295355" y="3416188"/>
            <a:ext cx="4617401" cy="2413389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1024" y="3973876"/>
            <a:ext cx="4181474" cy="42538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Contact us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41024" y="4388602"/>
            <a:ext cx="4181474" cy="45908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Payments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41024" y="4852633"/>
            <a:ext cx="4181474" cy="468971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Product catalog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41024" y="5325652"/>
            <a:ext cx="4181474" cy="4251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Shipments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12623" y="3985102"/>
            <a:ext cx="2809875" cy="176574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5850" y="3506605"/>
            <a:ext cx="1733235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Product area snapshot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21" name="Picture 22" descr="go, next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36" y="4007181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go, next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936" y="4458311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go, next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635" y="4953916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go, next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262" y="5377153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561725" y="4299135"/>
            <a:ext cx="1733235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My followed 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78957" y="4545181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576889" y="5191885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576890" y="4545181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" panose="020B0604020204020204" pitchFamily="34" charset="0"/>
              </a:rPr>
              <a:t>T</a:t>
            </a:r>
            <a:endParaRPr lang="en-US" sz="1200" b="1" dirty="0">
              <a:latin typeface="HP Simplified" panose="020B06040202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576890" y="5191885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 Light" panose="020B0404020204020204" pitchFamily="34" charset="0"/>
              </a:rPr>
              <a:t>D</a:t>
            </a:r>
            <a:endParaRPr lang="en-US" sz="1200" b="1" dirty="0">
              <a:latin typeface="HP Simplified Light" panose="020B04040202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576889" y="5506723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576890" y="5506723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 Light" panose="020B0404020204020204" pitchFamily="34" charset="0"/>
              </a:rPr>
              <a:t>D</a:t>
            </a:r>
            <a:endParaRPr lang="en-US" sz="1200" b="1" dirty="0">
              <a:latin typeface="HP Simplified Light" panose="020B04040202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578957" y="4869031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576890" y="4869031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" panose="020B0604020204020204" pitchFamily="34" charset="0"/>
              </a:rPr>
              <a:t>T</a:t>
            </a:r>
            <a:endParaRPr lang="en-US" sz="1200" b="1" dirty="0">
              <a:latin typeface="HP Simplified" panose="020B0604020204020204" pitchFamily="34" charset="0"/>
            </a:endParaRPr>
          </a:p>
        </p:txBody>
      </p:sp>
      <p:pic>
        <p:nvPicPr>
          <p:cNvPr id="34" name="Picture 26" descr="accept, check, confirm, correct, ok, right, submit, success, ye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469" y="4619573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0689151" y="5543314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Done !</a:t>
            </a:r>
            <a:endParaRPr lang="en-US" sz="10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656347" y="5267089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 In progress</a:t>
            </a:r>
            <a:endParaRPr lang="en-US" sz="10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37" name="Picture 28" descr="dialog, error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469" y="4951454"/>
            <a:ext cx="219573" cy="2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5823707" y="1968498"/>
            <a:ext cx="2047876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Recent Builds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84242" y="2623688"/>
            <a:ext cx="962714" cy="1965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546956" y="2623688"/>
            <a:ext cx="216300" cy="196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763256" y="2623688"/>
            <a:ext cx="276224" cy="196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41625" y="2294932"/>
            <a:ext cx="19191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Storefont</a:t>
            </a:r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 I4 Nightly_2003453.1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19513" y="2287424"/>
            <a:ext cx="222112" cy="2132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19513" y="2580447"/>
            <a:ext cx="222112" cy="2132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19827" y="2891893"/>
            <a:ext cx="222112" cy="2132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26394" y="3202973"/>
            <a:ext cx="222112" cy="2132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6862297" y="2552326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862297" y="2819764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855227" y="3105108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41625" y="2579701"/>
            <a:ext cx="18870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Main Night Build I4_2003453.1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81901" y="1891674"/>
            <a:ext cx="2946410" cy="1689360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48506" y="2894242"/>
            <a:ext cx="17411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Storefront Night_2003453.1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41625" y="3151786"/>
            <a:ext cx="9557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CI_2003453.1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819311" y="3351503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584242" y="3066650"/>
            <a:ext cx="802562" cy="2234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377495" y="3066651"/>
            <a:ext cx="395070" cy="223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1772565" y="3066651"/>
            <a:ext cx="276224" cy="22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712439" y="1893349"/>
            <a:ext cx="2501383" cy="1687685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252215" y="1996107"/>
            <a:ext cx="2047876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Team’s progress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60" name="Picture 40" descr="bar, chart, down, re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68" y="3985102"/>
            <a:ext cx="481411" cy="48141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2" descr="bar, chart, red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057" y="393912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2" descr="bar, chart, red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86" y="436558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4" descr="bar, chart, yellow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23" y="437607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6" descr="bar, chart, up, yellow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55" y="4423734"/>
            <a:ext cx="530650" cy="5306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8" descr="bar, chart, green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563" y="483192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4" descr="bar, chart, yellow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196" y="483192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2" descr="bar, chart, red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857" y="481866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2" descr="bar, chart, red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86" y="527135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4" descr="bar, chart, yellow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323" y="528043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6" descr="bar, chart, up, yellow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111" y="4877774"/>
            <a:ext cx="530650" cy="5306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0" descr="bar, chart, down, re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75" y="5348166"/>
            <a:ext cx="481411" cy="48141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5211603" y="3506605"/>
            <a:ext cx="510023" cy="221271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HP Simplified Light" panose="020B0404020204020204" pitchFamily="34" charset="0"/>
              </a:rPr>
              <a:t>List</a:t>
            </a:r>
            <a:endParaRPr lang="en-US" sz="1000" b="1" dirty="0">
              <a:latin typeface="HP Simplified Light" panose="020B0404020204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684587" y="3506605"/>
            <a:ext cx="510023" cy="2212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HP Simplified Light" panose="020B0404020204020204" pitchFamily="34" charset="0"/>
              </a:rPr>
              <a:t>Tree</a:t>
            </a:r>
            <a:endParaRPr lang="en-US" sz="1000" dirty="0">
              <a:latin typeface="HP Simplified Light" panose="020B0404020204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449448" y="2540281"/>
            <a:ext cx="1245314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Tests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534624" y="3085924"/>
            <a:ext cx="1245314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Defects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76" name="Picture 52" descr="settings, streamline icon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453" y="3766252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1476838" y="3704375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78" name="Picture 52" descr="settings, streamline icon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612" y="3397535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9755997" y="3335658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80" name="Picture 52" descr="settings, streamline icon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65" y="3424869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6277650" y="3362992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82" name="Picture 54" descr="add, cross, delete, exit, remove icon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090" y="4620754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6" descr="accept, agree, check, favorite, favorites, follow, like, love, ok, right, thumbs up, tick, up, yes icon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00" y="4269212"/>
            <a:ext cx="245172" cy="24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54" descr="add, cross, delete, exit, remove icon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090" y="4916748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54" descr="add, cross, delete, exit, remove icon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5399" y="5239602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54" descr="add, cross, delete, exit, remove icon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6090" y="5571359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6958405" y="4598655"/>
            <a:ext cx="14446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Login_frontpage_1256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961296" y="4903499"/>
            <a:ext cx="1532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Logout_frontpage_1256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6961296" y="5249069"/>
            <a:ext cx="827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Defect2378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961296" y="5563907"/>
            <a:ext cx="827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Defect2378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6354401" y="959537"/>
            <a:ext cx="703958" cy="11114606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47" y="6134400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4" descr="chart icon"/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99" y="6211801"/>
            <a:ext cx="611119" cy="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6" descr="add, document icon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265" y="6219628"/>
            <a:ext cx="415452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52" descr="settings, streamline icon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6" y="6361464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939924" y="6500457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204522" y="6250966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HP Simplified Light" panose="020B0404020204020204" pitchFamily="34" charset="0"/>
              </a:rPr>
              <a:t>My KPI’s</a:t>
            </a:r>
            <a:endParaRPr lang="en-US" sz="2000" dirty="0">
              <a:solidFill>
                <a:schemeClr val="tx2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98" name="Picture 14" descr="chart icon"/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47" y="6182377"/>
            <a:ext cx="611119" cy="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4" y="6147889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03" y="6134400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039" y="6098503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772" y="6108315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3216" y="1955109"/>
            <a:ext cx="19246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/>
                </a:solidFill>
                <a:latin typeface="HP Simplified Light" panose="020B0404020204020204" pitchFamily="34" charset="0"/>
              </a:rPr>
              <a:t>Create a new test set</a:t>
            </a:r>
          </a:p>
          <a:p>
            <a:endParaRPr lang="en-US" sz="1200" dirty="0">
              <a:solidFill>
                <a:schemeClr val="accent1"/>
              </a:solidFill>
              <a:latin typeface="HP Simplified Light" panose="020B0404020204020204" pitchFamily="34" charset="0"/>
            </a:endParaRPr>
          </a:p>
          <a:p>
            <a:r>
              <a:rPr lang="en-US" sz="1200" dirty="0" smtClean="0">
                <a:solidFill>
                  <a:schemeClr val="accent1"/>
                </a:solidFill>
                <a:latin typeface="HP Simplified Light" panose="020B0404020204020204" pitchFamily="34" charset="0"/>
              </a:rPr>
              <a:t>Create policy</a:t>
            </a:r>
          </a:p>
          <a:p>
            <a:endParaRPr lang="en-US" sz="1200" dirty="0">
              <a:solidFill>
                <a:schemeClr val="accent1"/>
              </a:solidFill>
              <a:latin typeface="HP Simplified Light" panose="020B0404020204020204" pitchFamily="34" charset="0"/>
            </a:endParaRPr>
          </a:p>
          <a:p>
            <a:r>
              <a:rPr lang="en-US" sz="1200" dirty="0" smtClean="0">
                <a:solidFill>
                  <a:schemeClr val="accent1"/>
                </a:solidFill>
                <a:latin typeface="HP Simplified Light" panose="020B0404020204020204" pitchFamily="34" charset="0"/>
              </a:rPr>
              <a:t>Add a product area</a:t>
            </a:r>
          </a:p>
          <a:p>
            <a:endParaRPr lang="en-US" dirty="0"/>
          </a:p>
        </p:txBody>
      </p:sp>
      <p:pic>
        <p:nvPicPr>
          <p:cNvPr id="1028" name="Picture 4" descr="a4, add, create, document, new, paper, plus icon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481" y="1949658"/>
            <a:ext cx="233308" cy="2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4" descr="a4, add, create, document, new, paper, plus icon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506" y="2332001"/>
            <a:ext cx="233308" cy="2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 descr="a4, add, create, document, new, paper, plus icon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386" y="2715688"/>
            <a:ext cx="233308" cy="23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6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63683" cy="66508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20511"/>
            <a:ext cx="12263683" cy="6537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97584"/>
            <a:ext cx="1131216" cy="616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40642" y="697583"/>
            <a:ext cx="11124000" cy="1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1" y="716437"/>
            <a:ext cx="1140643" cy="1112363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P Simplified Light" panose="020B0404020204020204" pitchFamily="34" charset="0"/>
              </a:rPr>
              <a:t>Daily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1847653"/>
            <a:ext cx="1140642" cy="11123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P Simplified Light" panose="020B0404020204020204" pitchFamily="34" charset="0"/>
              </a:rPr>
              <a:t>Sprint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2969442"/>
            <a:ext cx="1140642" cy="1112363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Release</a:t>
            </a:r>
            <a:endParaRPr lang="en-US" dirty="0">
              <a:latin typeface="HP Simplified Light" panose="020B04040202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6354401" y="959537"/>
            <a:ext cx="703958" cy="11114606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47" y="6134400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4" descr="chart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99" y="6211801"/>
            <a:ext cx="611119" cy="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6" descr="add, document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265" y="6219628"/>
            <a:ext cx="415452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52" descr="settings, streamline icon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6" y="6361464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939924" y="6500457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204522" y="6250966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HP Simplified Light" panose="020B0404020204020204" pitchFamily="34" charset="0"/>
              </a:rPr>
              <a:t>My KPI’s</a:t>
            </a:r>
            <a:endParaRPr lang="en-US" sz="2000" dirty="0">
              <a:solidFill>
                <a:schemeClr val="tx2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98" name="Picture 14" descr="chart icon"/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47" y="6182377"/>
            <a:ext cx="611119" cy="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4" y="6147889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03" y="6134400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039" y="6098503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772" y="6108315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4166390" y="3084604"/>
            <a:ext cx="1332620" cy="1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Content Placeholder 3"/>
          <p:cNvGraphicFramePr>
            <a:graphicFrameLocks/>
          </p:cNvGraphicFramePr>
          <p:nvPr>
            <p:extLst/>
          </p:nvPr>
        </p:nvGraphicFramePr>
        <p:xfrm>
          <a:off x="1384877" y="2010403"/>
          <a:ext cx="5250178" cy="36272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72142"/>
                <a:gridCol w="810883"/>
                <a:gridCol w="2467153"/>
              </a:tblGrid>
              <a:tr h="240433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HP Simplified Light" panose="020B0404020204020204" pitchFamily="34" charset="0"/>
                        </a:rPr>
                        <a:t>Requirement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HP Simplified Light" panose="020B0404020204020204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HP Simplified Light" panose="020B0404020204020204" pitchFamily="34" charset="0"/>
                        </a:rPr>
                        <a:t>Tests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419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progress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3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testing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413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progress</a:t>
                      </a:r>
                    </a:p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67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testing</a:t>
                      </a:r>
                    </a:p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367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progress</a:t>
                      </a:r>
                    </a:p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progress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262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  <a:tr h="253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426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5" name="Rectangle 104"/>
          <p:cNvSpPr/>
          <p:nvPr/>
        </p:nvSpPr>
        <p:spPr>
          <a:xfrm>
            <a:off x="5031915" y="2330603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805346" y="2330972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802508" y="2620458"/>
            <a:ext cx="180758" cy="849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152971" y="225988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Integration</a:t>
            </a:r>
            <a:endParaRPr lang="en-US" sz="800" dirty="0"/>
          </a:p>
        </p:txBody>
      </p:sp>
      <p:sp>
        <p:nvSpPr>
          <p:cNvPr id="109" name="Rectangle 108"/>
          <p:cNvSpPr/>
          <p:nvPr/>
        </p:nvSpPr>
        <p:spPr>
          <a:xfrm>
            <a:off x="4152971" y="2377649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Acceptance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152971" y="2532131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End2End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4152971" y="2762541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End2End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4139931" y="2931989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Integration</a:t>
            </a:r>
            <a:endParaRPr lang="en-US" sz="800" dirty="0"/>
          </a:p>
        </p:txBody>
      </p:sp>
      <p:sp>
        <p:nvSpPr>
          <p:cNvPr id="113" name="Rectangle 112"/>
          <p:cNvSpPr/>
          <p:nvPr/>
        </p:nvSpPr>
        <p:spPr>
          <a:xfrm>
            <a:off x="4139931" y="3114252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Acceptance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4139931" y="3277141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Integration</a:t>
            </a:r>
            <a:endParaRPr lang="en-US" sz="800" dirty="0"/>
          </a:p>
        </p:txBody>
      </p:sp>
      <p:sp>
        <p:nvSpPr>
          <p:cNvPr id="115" name="Rectangle 114"/>
          <p:cNvSpPr/>
          <p:nvPr/>
        </p:nvSpPr>
        <p:spPr>
          <a:xfrm>
            <a:off x="4139931" y="3387734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End2End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4160294" y="359850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Integration</a:t>
            </a:r>
            <a:endParaRPr lang="en-US" sz="800" dirty="0"/>
          </a:p>
        </p:txBody>
      </p:sp>
      <p:sp>
        <p:nvSpPr>
          <p:cNvPr id="117" name="Rectangle 116"/>
          <p:cNvSpPr/>
          <p:nvPr/>
        </p:nvSpPr>
        <p:spPr>
          <a:xfrm>
            <a:off x="4160294" y="3716273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Acceptance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160294" y="3961373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End2End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4160294" y="4395974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End2End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147254" y="4565422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Integration</a:t>
            </a:r>
            <a:endParaRPr lang="en-US" sz="800" dirty="0"/>
          </a:p>
        </p:txBody>
      </p:sp>
      <p:sp>
        <p:nvSpPr>
          <p:cNvPr id="121" name="Rectangle 120"/>
          <p:cNvSpPr/>
          <p:nvPr/>
        </p:nvSpPr>
        <p:spPr>
          <a:xfrm>
            <a:off x="4160294" y="4096108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Acceptance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9658971" y="1557020"/>
            <a:ext cx="2533029" cy="4379867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5956" y="2976321"/>
            <a:ext cx="1756158" cy="1292656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8802" y="1714634"/>
            <a:ext cx="2196112" cy="1387899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4665" y="4364220"/>
            <a:ext cx="1878739" cy="1080275"/>
          </a:xfrm>
          <a:prstGeom prst="rect">
            <a:avLst/>
          </a:prstGeom>
        </p:spPr>
      </p:pic>
      <p:sp>
        <p:nvSpPr>
          <p:cNvPr id="126" name="Rectangle 125"/>
          <p:cNvSpPr/>
          <p:nvPr/>
        </p:nvSpPr>
        <p:spPr>
          <a:xfrm>
            <a:off x="4806176" y="2472652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031915" y="2476232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259124" y="2476203"/>
            <a:ext cx="178598" cy="908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031915" y="2824891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805346" y="2825260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803782" y="2977108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032504" y="2977108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268891" y="2976319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511489" y="2977108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054921" y="3227453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828352" y="3227822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826788" y="3379670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055510" y="3379670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291897" y="3378881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534495" y="3379670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6039827" y="1714633"/>
            <a:ext cx="1155939" cy="4294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69256" y="1568724"/>
            <a:ext cx="5147940" cy="4344352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4825708" y="3532514"/>
            <a:ext cx="180758" cy="849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5054920" y="3693279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828351" y="3693648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4826787" y="3845496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055509" y="3845496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91896" y="3844707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053492" y="4053438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826923" y="4053807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825359" y="4205655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054081" y="4205655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90468" y="4204866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068401" y="4419809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841832" y="4420178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840268" y="4572026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068990" y="4572026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305377" y="4571237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6617796" y="1631954"/>
            <a:ext cx="1467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spc="-50" dirty="0" smtClean="0">
                <a:latin typeface="HP Simplified Light" panose="020B0404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/ modified tests </a:t>
            </a:r>
            <a:endParaRPr lang="en-US" sz="1200" spc="-50" dirty="0">
              <a:effectLst/>
              <a:latin typeface="HP Simplified Light" panose="020B0404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543468" y="1564816"/>
            <a:ext cx="2937716" cy="4372071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1" name="Content Placeholder 3"/>
          <p:cNvGraphicFramePr>
            <a:graphicFrameLocks/>
          </p:cNvGraphicFramePr>
          <p:nvPr>
            <p:extLst/>
          </p:nvPr>
        </p:nvGraphicFramePr>
        <p:xfrm>
          <a:off x="6684136" y="1970367"/>
          <a:ext cx="2335219" cy="36520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35219"/>
              </a:tblGrid>
              <a:tr h="26501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HP Simplified Light" panose="020B0404020204020204" pitchFamily="34" charset="0"/>
                        </a:rPr>
                        <a:t>Test name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429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dirty="0">
                        <a:solidFill>
                          <a:schemeClr val="accent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81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kern="1200" dirty="0">
                        <a:solidFill>
                          <a:schemeClr val="accent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3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kern="1200" dirty="0">
                        <a:solidFill>
                          <a:schemeClr val="accent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6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kern="1200" dirty="0">
                        <a:solidFill>
                          <a:schemeClr val="accent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6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kern="1200" dirty="0">
                        <a:solidFill>
                          <a:schemeClr val="accent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36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kern="1200" dirty="0">
                        <a:solidFill>
                          <a:schemeClr val="accent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85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  <a:tr h="259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6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pic>
        <p:nvPicPr>
          <p:cNvPr id="163" name="Picture 1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07312" y="1040299"/>
            <a:ext cx="4710832" cy="6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2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685762" y="2769881"/>
            <a:ext cx="18533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HP Simplified" panose="020B0604020204020204" pitchFamily="34" charset="0"/>
              </a:rPr>
              <a:t>Thanks.</a:t>
            </a:r>
            <a:endParaRPr lang="en-US" sz="4000" dirty="0">
              <a:solidFill>
                <a:schemeClr val="bg1"/>
              </a:solidFill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3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pocketables.com/images/2012/11/HP-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51" y="4953282"/>
            <a:ext cx="1308885" cy="13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Main flows</a:t>
            </a:r>
            <a:endParaRPr lang="en-US" sz="3200" b="1" dirty="0"/>
          </a:p>
        </p:txBody>
      </p:sp>
      <p:sp>
        <p:nvSpPr>
          <p:cNvPr id="18" name="Rectangle 17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Build Manager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475" y="1240321"/>
            <a:ext cx="829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 build manager, I would like to ______________ so I can __________________</a:t>
            </a:r>
            <a:endParaRPr lang="en-US" dirty="0"/>
          </a:p>
        </p:txBody>
      </p:sp>
      <p:sp>
        <p:nvSpPr>
          <p:cNvPr id="8" name="Snip Same Side Corner Rectangle 7"/>
          <p:cNvSpPr/>
          <p:nvPr/>
        </p:nvSpPr>
        <p:spPr>
          <a:xfrm>
            <a:off x="10710332" y="1"/>
            <a:ext cx="1481667" cy="438150"/>
          </a:xfrm>
          <a:prstGeom prst="snip2Same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" panose="020B0604020204020204" pitchFamily="34" charset="0"/>
              </a:rPr>
              <a:t>Weekly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25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120699"/>
              </p:ext>
            </p:extLst>
          </p:nvPr>
        </p:nvGraphicFramePr>
        <p:xfrm>
          <a:off x="259217" y="1423179"/>
          <a:ext cx="11707284" cy="370725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23993"/>
                <a:gridCol w="3769865"/>
                <a:gridCol w="2962275"/>
                <a:gridCol w="2072495"/>
                <a:gridCol w="1378656"/>
              </a:tblGrid>
              <a:tr h="379757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 Type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Role Description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 Traits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</a:tr>
              <a:tr h="3327498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" panose="020B0604020204020204" pitchFamily="34" charset="0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kumimoji="0" lang="en-US" sz="12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HP Simplified" panose="020B0604020204020204" pitchFamily="34" charset="0"/>
                        <a:ea typeface="+mn-ea"/>
                        <a:cs typeface="+mn-cs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pic>
        <p:nvPicPr>
          <p:cNvPr id="5" name="Picture 4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HP Simplified" panose="020B0604020204020204" pitchFamily="34" charset="0"/>
              </a:rPr>
              <a:t>User profile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sp>
        <p:nvSpPr>
          <p:cNvPr id="7" name="Minus 6"/>
          <p:cNvSpPr/>
          <p:nvPr/>
        </p:nvSpPr>
        <p:spPr>
          <a:xfrm>
            <a:off x="228600" y="1646819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1676399" y="1619658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5524875" y="1619658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Release </a:t>
            </a:r>
            <a:r>
              <a:rPr lang="en-US" dirty="0" smtClean="0"/>
              <a:t>Manager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2" name="Picture 4" descr="https://encrypted-tbn0.gstatic.com/images?q=tbn:ANd9GcR0CW9Rm7OB3PAUSTe2c09njE5LRzjyNGDxsK-ObJpAjHaQqLjV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0207" y="2072890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images.canberratimes.com.au/2013/05/10/4262354/dm-narrow-lego-20130510154824615099-300x0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4664" y="386063"/>
            <a:ext cx="1088224" cy="18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37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pocketables.com/images/2012/11/HP-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51" y="4953282"/>
            <a:ext cx="1308885" cy="1308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Main flows</a:t>
            </a:r>
            <a:endParaRPr lang="en-US" sz="3200" b="1" dirty="0"/>
          </a:p>
        </p:txBody>
      </p:sp>
      <p:sp>
        <p:nvSpPr>
          <p:cNvPr id="18" name="Rectangle 17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Build Manager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1475" y="1240321"/>
            <a:ext cx="82991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As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HP Simplified" panose="020B0604020204020204" pitchFamily="34" charset="0"/>
              </a:rPr>
              <a:t>a build manager, I would like to ______________ so I can __________________</a:t>
            </a:r>
            <a:endParaRPr lang="en-US" dirty="0"/>
          </a:p>
        </p:txBody>
      </p:sp>
      <p:sp>
        <p:nvSpPr>
          <p:cNvPr id="8" name="Snip Same Side Corner Rectangle 7"/>
          <p:cNvSpPr/>
          <p:nvPr/>
        </p:nvSpPr>
        <p:spPr>
          <a:xfrm>
            <a:off x="10422468" y="1"/>
            <a:ext cx="1769532" cy="438150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" panose="020B0604020204020204" pitchFamily="34" charset="0"/>
              </a:rPr>
              <a:t>Sprint/Monthly</a:t>
            </a:r>
            <a:endParaRPr lang="en-US" dirty="0">
              <a:latin typeface="HP Simplified" panose="020B06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5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8300" y="1106245"/>
            <a:ext cx="11028637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22222"/>
                </a:solidFill>
                <a:latin typeface="HP Simplified Light" panose="020B0404020204020204" pitchFamily="34" charset="0"/>
              </a:rPr>
              <a:t>Overall responsibility on Quality of the product.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22222"/>
                </a:solidFill>
                <a:latin typeface="HP Simplified Light" panose="020B0404020204020204" pitchFamily="34" charset="0"/>
              </a:rPr>
              <a:t>Overall testing: regression tests, exploratory sessions, performance testing, usability testing and support of different environments. 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22222"/>
                </a:solidFill>
                <a:latin typeface="HP Simplified Light" panose="020B0404020204020204" pitchFamily="34" charset="0"/>
              </a:rPr>
              <a:t>Smart testing - automate as much as possible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22222"/>
                </a:solidFill>
                <a:latin typeface="HP Simplified Light" panose="020B0404020204020204" pitchFamily="34" charset="0"/>
              </a:rPr>
              <a:t>Test health – QA is required to react to constant changes and broken tests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222222"/>
              </a:solidFill>
              <a:latin typeface="HP Simplified Light" panose="020B0404020204020204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222222"/>
              </a:solidFill>
              <a:latin typeface="HP Simplified Light" panose="020B0404020204020204" pitchFamily="34" charset="0"/>
            </a:endParaRP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222222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6" name="Picture 4" descr="http://www.gsmnation.com/blog/wp-content/uploads/2013/01/3.-Mego-Man-Image-Courtesy-Deviant-Art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57" y="2615353"/>
            <a:ext cx="4001880" cy="224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246" y="3348239"/>
            <a:ext cx="568740" cy="56874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98765" y="304949"/>
            <a:ext cx="25330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HP Simplified" panose="020B0604020204020204" pitchFamily="34" charset="0"/>
              </a:rPr>
              <a:t>QA in </a:t>
            </a:r>
            <a:r>
              <a:rPr lang="en-US" sz="4000" b="1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Agile</a:t>
            </a:r>
            <a:endParaRPr lang="en-US" sz="4000" b="1" dirty="0">
              <a:solidFill>
                <a:srgbClr val="00B0F0"/>
              </a:solidFill>
              <a:latin typeface="HP Simplified" panose="020B0604020204020204" pitchFamily="34" charset="0"/>
            </a:endParaRPr>
          </a:p>
        </p:txBody>
      </p:sp>
      <p:pic>
        <p:nvPicPr>
          <p:cNvPr id="7" name="Picture 6" descr="http://www.pocketables.com/images/2012/11/HP-Logo.jp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002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3683" cy="66508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320511"/>
            <a:ext cx="12263683" cy="6537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97584"/>
            <a:ext cx="1131216" cy="61604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140642" y="697583"/>
            <a:ext cx="11124000" cy="18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-1" y="716437"/>
            <a:ext cx="1140643" cy="11123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Daily</a:t>
            </a:r>
            <a:endParaRPr lang="en-US" dirty="0">
              <a:latin typeface="HP Simplified Light" panose="020B0404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1847653"/>
            <a:ext cx="1140642" cy="1112363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Sprint</a:t>
            </a:r>
            <a:endParaRPr lang="en-US" dirty="0">
              <a:latin typeface="HP Simplified Light" panose="020B0404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969442"/>
            <a:ext cx="1140642" cy="1112363"/>
          </a:xfrm>
          <a:prstGeom prst="rect">
            <a:avLst/>
          </a:prstGeom>
          <a:solidFill>
            <a:schemeClr val="accent1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Release</a:t>
            </a:r>
            <a:endParaRPr lang="en-US" dirty="0">
              <a:latin typeface="HP Simplified Light" panose="020B0404020204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312" y="1040299"/>
            <a:ext cx="4710832" cy="66466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47619" y="1888922"/>
            <a:ext cx="4617401" cy="2413389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93288" y="2446610"/>
            <a:ext cx="4181474" cy="42538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Contact us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93288" y="2861336"/>
            <a:ext cx="4181474" cy="45908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Payments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93288" y="3325367"/>
            <a:ext cx="4181474" cy="468971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Product catalog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93288" y="3798386"/>
            <a:ext cx="4181474" cy="4251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Shipments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64887" y="2457836"/>
            <a:ext cx="2809875" cy="176574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78114" y="1979339"/>
            <a:ext cx="1733235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Product area snapshot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21" name="Picture 22" descr="go, next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00" y="2479915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2" descr="go, next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200" y="2931045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go, next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899" y="3426650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2" descr="go, next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526" y="3849887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/>
          <p:cNvSpPr/>
          <p:nvPr/>
        </p:nvSpPr>
        <p:spPr>
          <a:xfrm>
            <a:off x="6647865" y="3985648"/>
            <a:ext cx="1733235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My followed 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5097" y="4231694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63029" y="4878398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663030" y="4231694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" panose="020B0604020204020204" pitchFamily="34" charset="0"/>
              </a:rPr>
              <a:t>T</a:t>
            </a:r>
            <a:endParaRPr lang="en-US" sz="1200" b="1" dirty="0">
              <a:latin typeface="HP Simplified" panose="020B06040202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63030" y="4878398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 Light" panose="020B0404020204020204" pitchFamily="34" charset="0"/>
              </a:rPr>
              <a:t>D</a:t>
            </a:r>
            <a:endParaRPr lang="en-US" sz="1200" b="1" dirty="0">
              <a:latin typeface="HP Simplified Light" panose="020B04040202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663029" y="5193236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663030" y="5193236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 Light" panose="020B0404020204020204" pitchFamily="34" charset="0"/>
              </a:rPr>
              <a:t>D</a:t>
            </a:r>
            <a:endParaRPr lang="en-US" sz="1200" b="1" dirty="0">
              <a:latin typeface="HP Simplified Light" panose="020B04040202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665097" y="4555544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663030" y="4555544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" panose="020B0604020204020204" pitchFamily="34" charset="0"/>
              </a:rPr>
              <a:t>T</a:t>
            </a:r>
            <a:endParaRPr lang="en-US" sz="1200" b="1" dirty="0">
              <a:latin typeface="HP Simplified" panose="020B0604020204020204" pitchFamily="34" charset="0"/>
            </a:endParaRPr>
          </a:p>
        </p:txBody>
      </p:sp>
      <p:pic>
        <p:nvPicPr>
          <p:cNvPr id="34" name="Picture 26" descr="accept, check, confirm, correct, ok, right, submit, success, ye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09" y="430608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Rectangle 34"/>
          <p:cNvSpPr/>
          <p:nvPr/>
        </p:nvSpPr>
        <p:spPr>
          <a:xfrm>
            <a:off x="10775291" y="5229827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Done !</a:t>
            </a:r>
            <a:endParaRPr lang="en-US" sz="10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0742487" y="4953602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 In progress</a:t>
            </a:r>
            <a:endParaRPr lang="en-US" sz="10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37" name="Picture 28" descr="dialog, error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6609" y="4637967"/>
            <a:ext cx="219573" cy="2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ctangle 37"/>
          <p:cNvSpPr/>
          <p:nvPr/>
        </p:nvSpPr>
        <p:spPr>
          <a:xfrm>
            <a:off x="5823707" y="1968498"/>
            <a:ext cx="2047876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Recent Builds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0584242" y="2623688"/>
            <a:ext cx="962714" cy="1965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546956" y="2623688"/>
            <a:ext cx="216300" cy="196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763256" y="2623688"/>
            <a:ext cx="276224" cy="196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741625" y="2294932"/>
            <a:ext cx="19191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Storefont</a:t>
            </a:r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 I4 Nightly_2003453.1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519513" y="2287424"/>
            <a:ext cx="222112" cy="2132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519513" y="2580447"/>
            <a:ext cx="222112" cy="2132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19827" y="2891893"/>
            <a:ext cx="222112" cy="2132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6526394" y="3202973"/>
            <a:ext cx="222112" cy="2132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6862297" y="2552326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6862297" y="2819764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6855227" y="3105108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41625" y="2579701"/>
            <a:ext cx="18870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Main Night Build I4_2003453.1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6281901" y="1891674"/>
            <a:ext cx="2946410" cy="1689360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48506" y="2894242"/>
            <a:ext cx="17411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Storefront Night_2003453.1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741625" y="3151786"/>
            <a:ext cx="9557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CI_2003453.1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 flipV="1">
            <a:off x="6819311" y="3351503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10584242" y="3066650"/>
            <a:ext cx="802562" cy="2234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1377495" y="3066651"/>
            <a:ext cx="395070" cy="223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1772565" y="3066651"/>
            <a:ext cx="276224" cy="22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712439" y="1893349"/>
            <a:ext cx="2501383" cy="1687685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252215" y="1996107"/>
            <a:ext cx="2047876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Team’s progress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60" name="Picture 40" descr="bar, chart, down, red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432" y="2457836"/>
            <a:ext cx="481411" cy="48141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42" descr="bar, chart, re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321" y="241185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42" descr="bar, chart, re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350" y="2838317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4" descr="bar, chart, yellow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87" y="284880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6" descr="bar, chart, up, yellow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19" y="2896468"/>
            <a:ext cx="530650" cy="5306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48" descr="bar, chart, green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827" y="3304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44" descr="bar, chart, yellow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460" y="330465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42" descr="bar, chart, re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121" y="3291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2" descr="bar, chart, red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350" y="374408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4" descr="bar, chart, yellow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587" y="375317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6" descr="bar, chart, up, yellow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375" y="3350508"/>
            <a:ext cx="530650" cy="5306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0" descr="bar, chart, down, red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539" y="3820900"/>
            <a:ext cx="481411" cy="48141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Rectangle 71"/>
          <p:cNvSpPr/>
          <p:nvPr/>
        </p:nvSpPr>
        <p:spPr>
          <a:xfrm>
            <a:off x="5263867" y="1979339"/>
            <a:ext cx="510023" cy="221271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HP Simplified Light" panose="020B0404020204020204" pitchFamily="34" charset="0"/>
              </a:rPr>
              <a:t>List</a:t>
            </a:r>
            <a:endParaRPr lang="en-US" sz="1000" b="1" dirty="0">
              <a:latin typeface="HP Simplified Light" panose="020B0404020204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4736851" y="1979339"/>
            <a:ext cx="510023" cy="2212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HP Simplified Light" panose="020B0404020204020204" pitchFamily="34" charset="0"/>
              </a:rPr>
              <a:t>Tree</a:t>
            </a:r>
            <a:endParaRPr lang="en-US" sz="1000" dirty="0">
              <a:latin typeface="HP Simplified Light" panose="020B0404020204020204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9449448" y="2540281"/>
            <a:ext cx="1245314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Tests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9534624" y="3085924"/>
            <a:ext cx="1245314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Defects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76" name="Picture 52" descr="settings, streamline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717" y="2238986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1529102" y="2177109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78" name="Picture 52" descr="settings, streamline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612" y="3397535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Rectangle 78"/>
          <p:cNvSpPr/>
          <p:nvPr/>
        </p:nvSpPr>
        <p:spPr>
          <a:xfrm>
            <a:off x="9755997" y="3335658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80" name="Picture 52" descr="settings, streamline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65" y="3424869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6277650" y="3362992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82" name="Picture 54" descr="add, cross, delete, exit, remove icon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230" y="4307267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56" descr="accept, agree, check, favorite, favorites, follow, like, love, ok, right, thumbs up, tick, up, yes icon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40" y="3955725"/>
            <a:ext cx="245172" cy="24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54" descr="add, cross, delete, exit, remove icon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230" y="4603261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54" descr="add, cross, delete, exit, remove icon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1539" y="4926115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54" descr="add, cross, delete, exit, remove icon"/>
          <p:cNvPicPr>
            <a:picLocks noChangeAspect="1" noChangeArrowheads="1"/>
          </p:cNvPicPr>
          <p:nvPr/>
        </p:nvPicPr>
        <p:blipFill>
          <a:blip r:embed="rId1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230" y="5257872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Rectangle 86"/>
          <p:cNvSpPr/>
          <p:nvPr/>
        </p:nvSpPr>
        <p:spPr>
          <a:xfrm>
            <a:off x="7044545" y="4285168"/>
            <a:ext cx="14446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Login_frontpage_1256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47436" y="4590012"/>
            <a:ext cx="1532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Logout_frontpage_1256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047436" y="4935582"/>
            <a:ext cx="827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Defect2378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7047436" y="5250420"/>
            <a:ext cx="827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Defect2378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 rot="5400000">
            <a:off x="6354401" y="959537"/>
            <a:ext cx="703958" cy="11114606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47" y="6134400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14" descr="chart icon"/>
          <p:cNvPicPr>
            <a:picLocks noChangeAspect="1" noChangeArrowheads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999" y="6211801"/>
            <a:ext cx="611119" cy="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16" descr="add, document icon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265" y="6219628"/>
            <a:ext cx="415452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52" descr="settings, streamline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56" y="6361464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/>
          <p:cNvSpPr/>
          <p:nvPr/>
        </p:nvSpPr>
        <p:spPr>
          <a:xfrm>
            <a:off x="939924" y="6500457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1204522" y="6250966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HP Simplified Light" panose="020B0404020204020204" pitchFamily="34" charset="0"/>
              </a:rPr>
              <a:t>My KPI’s</a:t>
            </a:r>
            <a:endParaRPr lang="en-US" sz="2000" dirty="0">
              <a:solidFill>
                <a:schemeClr val="tx2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98" name="Picture 14" descr="chart icon"/>
          <p:cNvPicPr>
            <a:picLocks noChangeAspect="1" noChangeArrowheads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47" y="6182377"/>
            <a:ext cx="611119" cy="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94" y="6147889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03" y="6134400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039" y="6098503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772" y="6108315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869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images.canberratimes.com.au/2013/05/10/4262354/dm-narrow-lego-20130510154824615099-300x0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09" y="2961097"/>
            <a:ext cx="1088224" cy="18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encrypted-tbn0.gstatic.com/images?q=tbn:ANd9GcR0CW9Rm7OB3PAUSTe2c09njE5LRzjyNGDxsK-ObJpAjHaQqLjV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048" y="2961097"/>
            <a:ext cx="2286000" cy="200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900" y="2846879"/>
            <a:ext cx="2114469" cy="211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32938" y="3017068"/>
            <a:ext cx="1438711" cy="1888308"/>
          </a:xfrm>
          <a:prstGeom prst="rect">
            <a:avLst/>
          </a:prstGeom>
        </p:spPr>
      </p:pic>
      <p:pic>
        <p:nvPicPr>
          <p:cNvPr id="16" name="Picture 15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97" y="2846879"/>
            <a:ext cx="1804489" cy="212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s://encrypted-tbn2.gstatic.com/images?q=tbn:ANd9GcQrHB4CK53KyzwUn4ALi2xM7uvT-duoMIbG0V7CoyXqzzcJIgm1gQ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634" y="3017068"/>
            <a:ext cx="1889177" cy="18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media.firebox.com/pic/p2762_s8740_main.jpg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95" y="840590"/>
            <a:ext cx="1859419" cy="185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s3files.core77.com/blog/images/30_years_legoman_09.jpg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048" y="825121"/>
            <a:ext cx="2199655" cy="196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img1.mlstatic.com/lego-boneco-dj-serie-8_MLB-O-4378742012_052013.jpg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048" y="673920"/>
            <a:ext cx="1972852" cy="226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bimg1.mlstatic.com/lego-boneco-homem-com-macaco-jeans-city-frete-r500_MLB-F-3226946703_102012.jpg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45" y="929769"/>
            <a:ext cx="1395001" cy="186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http://www.oracleunittesting.com/wp-content/uploads/2011/02/oracle_unit_testing2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9865" y="939807"/>
            <a:ext cx="2001162" cy="200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6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7681" y="214183"/>
            <a:ext cx="5099221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Home / Welcome page</a:t>
            </a:r>
            <a:endParaRPr lang="en-US" dirty="0">
              <a:latin typeface="HP Simplified Light" panose="020B0404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0327" y="980250"/>
            <a:ext cx="687859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Tests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109" y="1532232"/>
            <a:ext cx="626076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Quality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2243" y="976127"/>
            <a:ext cx="607542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Builds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34630" y="1532231"/>
            <a:ext cx="628137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Manual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45344" y="976126"/>
            <a:ext cx="599305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HP Simplified Light" panose="020B0404020204020204" pitchFamily="34" charset="0"/>
              </a:rPr>
              <a:t>Config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984" y="1631085"/>
            <a:ext cx="551935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Insights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4085" y="1631087"/>
            <a:ext cx="90410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Sprint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05120" y="1631085"/>
            <a:ext cx="988540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Release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59433" y="2055279"/>
            <a:ext cx="696096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Dashboard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5849" y="2055279"/>
            <a:ext cx="90410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Tree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6450" y="2055278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Release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66465" y="1631086"/>
            <a:ext cx="90410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P Simplified Light" panose="020B0404020204020204" pitchFamily="34" charset="0"/>
              </a:rPr>
              <a:t>O</a:t>
            </a:r>
            <a:r>
              <a:rPr lang="en-US" sz="900" dirty="0" smtClean="0">
                <a:latin typeface="HP Simplified Light" panose="020B0404020204020204" pitchFamily="34" charset="0"/>
              </a:rPr>
              <a:t>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57066" y="1631085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Tests Reports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23413" y="2055278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Editor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53815" y="1631084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Products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53815" y="1948291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Products areas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53814" y="2294175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sets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53813" y="2640059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 </a:t>
            </a:r>
            <a:r>
              <a:rPr lang="en-US" sz="900" dirty="0" err="1" smtClean="0">
                <a:latin typeface="HP Simplified Light" panose="020B0404020204020204" pitchFamily="34" charset="0"/>
              </a:rPr>
              <a:t>config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55868" y="2985943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Tracks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53813" y="3331827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Integrations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389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0754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5120" y="2421839"/>
            <a:ext cx="830988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Report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75237" y="2002830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62866" y="2029053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08661" y="2041515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42018" y="2759507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144130" y="2366721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08188" y="2421839"/>
            <a:ext cx="948877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Builds list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311730" y="2041515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836412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238524" y="2029053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808189" y="3006372"/>
            <a:ext cx="11115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 report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309157" y="2694598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04011" y="3279379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839578" y="3604834"/>
            <a:ext cx="830988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124567" y="0"/>
            <a:ext cx="0" cy="674678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55568" y="6391078"/>
            <a:ext cx="861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Developer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63020" y="6391077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Dev Tester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16158" y="6391077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QA Manager</a:t>
            </a:r>
            <a:endParaRPr lang="en-US" sz="1200" dirty="0">
              <a:solidFill>
                <a:schemeClr val="accent1"/>
              </a:solidFill>
              <a:latin typeface="HP Simplified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896417" y="5415530"/>
            <a:ext cx="762109" cy="1000268"/>
          </a:xfrm>
          <a:prstGeom prst="rect">
            <a:avLst/>
          </a:prstGeom>
        </p:spPr>
      </p:pic>
      <p:pic>
        <p:nvPicPr>
          <p:cNvPr id="67" name="Picture 2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02" y="5347867"/>
            <a:ext cx="984809" cy="113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s://encrypted-tbn2.gstatic.com/images?q=tbn:ANd9GcQrHB4CK53KyzwUn4ALi2xM7uvT-duoMIbG0V7CoyXqzzcJIgm1gQ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46" y="5415530"/>
            <a:ext cx="975547" cy="9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92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967681" y="214183"/>
            <a:ext cx="5099221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HP Simplified Light" panose="020B0404020204020204" pitchFamily="34" charset="0"/>
              </a:rPr>
              <a:t>Home / Welcome page</a:t>
            </a:r>
            <a:endParaRPr lang="en-US" dirty="0">
              <a:latin typeface="HP Simplified Light" panose="020B04040202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50327" y="980250"/>
            <a:ext cx="687859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Tests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4109" y="1532232"/>
            <a:ext cx="626076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Quality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12243" y="976127"/>
            <a:ext cx="607542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Builds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34630" y="1532231"/>
            <a:ext cx="628137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HP Simplified Light" panose="020B0404020204020204" pitchFamily="34" charset="0"/>
              </a:rPr>
              <a:t>Manual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645344" y="976126"/>
            <a:ext cx="599305" cy="3377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latin typeface="HP Simplified Light" panose="020B0404020204020204" pitchFamily="34" charset="0"/>
              </a:rPr>
              <a:t>Config</a:t>
            </a:r>
            <a:endParaRPr lang="en-US" sz="1200" dirty="0">
              <a:latin typeface="HP Simplified Light" panose="020B0404020204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984" y="1631085"/>
            <a:ext cx="551935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Insights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34085" y="1631087"/>
            <a:ext cx="90410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Sprint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805120" y="1631085"/>
            <a:ext cx="988540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Release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959433" y="2055279"/>
            <a:ext cx="696096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Dashboard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735849" y="2055279"/>
            <a:ext cx="90410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Tree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26450" y="2055278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Release overview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766465" y="1631086"/>
            <a:ext cx="904101" cy="238897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HP Simplified Light" panose="020B0404020204020204" pitchFamily="34" charset="0"/>
              </a:rPr>
              <a:t>O</a:t>
            </a:r>
            <a:r>
              <a:rPr lang="en-US" sz="900" dirty="0" smtClean="0">
                <a:latin typeface="HP Simplified Light" panose="020B0404020204020204" pitchFamily="34" charset="0"/>
              </a:rPr>
              <a:t>verview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757066" y="1631085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Tests Reports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223413" y="2055278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Editor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453815" y="1631084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Products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453815" y="1948291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Products areas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453814" y="2294175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sets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453813" y="2640059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 </a:t>
            </a:r>
            <a:r>
              <a:rPr lang="en-US" sz="900" dirty="0" err="1" smtClean="0">
                <a:latin typeface="HP Simplified Light" panose="020B0404020204020204" pitchFamily="34" charset="0"/>
              </a:rPr>
              <a:t>config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455868" y="2985943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Tracks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0453813" y="3331827"/>
            <a:ext cx="982361" cy="238897"/>
          </a:xfrm>
          <a:prstGeom prst="rect">
            <a:avLst/>
          </a:prstGeom>
          <a:ln w="31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Integrations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389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60754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805120" y="2421839"/>
            <a:ext cx="830988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Report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75237" y="2002830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362866" y="2029053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308661" y="2041515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742018" y="2759507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4144130" y="2366721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808188" y="2421839"/>
            <a:ext cx="948877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Builds list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311730" y="2041515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836412" y="2421839"/>
            <a:ext cx="7176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pages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7238524" y="2029053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5808189" y="3006372"/>
            <a:ext cx="1111596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Build report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6309157" y="2694598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304011" y="3279379"/>
            <a:ext cx="0" cy="291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839578" y="3604834"/>
            <a:ext cx="830988" cy="238897"/>
          </a:xfrm>
          <a:prstGeom prst="rect">
            <a:avLst/>
          </a:prstGeom>
          <a:ln w="3175"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latin typeface="HP Simplified Light" panose="020B0404020204020204" pitchFamily="34" charset="0"/>
              </a:rPr>
              <a:t>Test  page</a:t>
            </a:r>
            <a:endParaRPr lang="en-US" sz="900" dirty="0">
              <a:latin typeface="HP Simplified Light" panose="020B0404020204020204" pitchFamily="34" charset="0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8124567" y="0"/>
            <a:ext cx="0" cy="674678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325012" y="5070868"/>
            <a:ext cx="8611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Developer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063020" y="6391077"/>
            <a:ext cx="8899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Dev Tester</a:t>
            </a:r>
          </a:p>
        </p:txBody>
      </p:sp>
      <p:sp>
        <p:nvSpPr>
          <p:cNvPr id="58" name="Rectangle 57"/>
          <p:cNvSpPr/>
          <p:nvPr/>
        </p:nvSpPr>
        <p:spPr>
          <a:xfrm>
            <a:off x="3216158" y="6391077"/>
            <a:ext cx="9717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b="1" dirty="0">
                <a:solidFill>
                  <a:schemeClr val="accent1"/>
                </a:solidFill>
                <a:latin typeface="HP Simplified" charset="0"/>
                <a:ea typeface="ＭＳ Ｐゴシック" charset="0"/>
                <a:cs typeface="ＭＳ Ｐゴシック" charset="0"/>
              </a:rPr>
              <a:t>QA Manager</a:t>
            </a:r>
            <a:endParaRPr lang="en-US" sz="1200" dirty="0">
              <a:solidFill>
                <a:schemeClr val="accent1"/>
              </a:solidFill>
              <a:latin typeface="HP Simplified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4365861" y="4095320"/>
            <a:ext cx="762109" cy="1000268"/>
          </a:xfrm>
          <a:prstGeom prst="rect">
            <a:avLst/>
          </a:prstGeom>
        </p:spPr>
      </p:pic>
      <p:pic>
        <p:nvPicPr>
          <p:cNvPr id="67" name="Picture 2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702" y="5347867"/>
            <a:ext cx="984809" cy="113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 descr="https://encrypted-tbn2.gstatic.com/images?q=tbn:ANd9GcQrHB4CK53KyzwUn4ALi2xM7uvT-duoMIbG0V7CoyXqzzcJIgm1gQ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446" y="5415530"/>
            <a:ext cx="975547" cy="9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V="1">
            <a:off x="5127970" y="2041515"/>
            <a:ext cx="805461" cy="1912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824917" y="1978942"/>
            <a:ext cx="3531776" cy="2360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80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eyond.com/data/articles/images/job-search(1).jpg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6329809" cy="559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2965" y="1133843"/>
            <a:ext cx="7855819" cy="5536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051" y="4373859"/>
            <a:ext cx="1438711" cy="18883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02965" y="359975"/>
            <a:ext cx="6349308" cy="65799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Using job descriptions for a user profile definition can provide us with some useful insights and market overview as well. </a:t>
            </a:r>
            <a:endParaRPr lang="en-US" dirty="0"/>
          </a:p>
        </p:txBody>
      </p:sp>
      <p:pic>
        <p:nvPicPr>
          <p:cNvPr id="7" name="Picture 6" descr="http://www.pocketables.com/images/2012/11/HP-Logo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5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7025601"/>
              </p:ext>
            </p:extLst>
          </p:nvPr>
        </p:nvGraphicFramePr>
        <p:xfrm>
          <a:off x="259217" y="1423179"/>
          <a:ext cx="11707284" cy="4965981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523993"/>
                <a:gridCol w="3048000"/>
                <a:gridCol w="2274440"/>
                <a:gridCol w="3482195"/>
                <a:gridCol w="1378656"/>
              </a:tblGrid>
              <a:tr h="379757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 Type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Role Description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User Traits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Common Tasks in System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kern="1200" dirty="0" smtClean="0">
                          <a:solidFill>
                            <a:srgbClr val="0070C0"/>
                          </a:solidFill>
                          <a:effectLst/>
                          <a:latin typeface="Arial"/>
                          <a:ea typeface="+mn-ea"/>
                          <a:cs typeface="Arial"/>
                        </a:rPr>
                        <a:t>Frequency of Use</a:t>
                      </a:r>
                      <a:endParaRPr lang="en-US" sz="1100" b="0" kern="1200" dirty="0">
                        <a:solidFill>
                          <a:srgbClr val="0070C0"/>
                        </a:solidFill>
                        <a:effectLst/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121920" marR="121920"/>
                </a:tc>
              </a:tr>
              <a:tr h="3327498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Writes Code.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Deliver user stories and features, fix defects.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Design an elegant, efficient solution to problems, and deliver it quickly.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Has high commitment to the quality of features he delivers (usability, performance)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Understands that testing is an integral part of the Agile flow</a:t>
                      </a: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err="1" smtClean="0">
                          <a:effectLst/>
                        </a:rPr>
                        <a:t>BsC</a:t>
                      </a:r>
                      <a:r>
                        <a:rPr lang="en-US" sz="1100" kern="1200" dirty="0" smtClean="0">
                          <a:effectLst/>
                        </a:rPr>
                        <a:t> in Computer</a:t>
                      </a:r>
                      <a:r>
                        <a:rPr lang="en-US" sz="1100" kern="1200" baseline="0" dirty="0" smtClean="0">
                          <a:effectLst/>
                        </a:rPr>
                        <a:t> Science, Software Engineering, or a similar degree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effectLst/>
                        </a:rPr>
                        <a:t>2+ years experience in development</a:t>
                      </a:r>
                    </a:p>
                    <a:p>
                      <a:pPr algn="l" defTabSz="430213">
                        <a:spcAft>
                          <a:spcPts val="400"/>
                        </a:spcAft>
                        <a:buSzPct val="100000"/>
                      </a:pPr>
                      <a:r>
                        <a:rPr lang="en-US" sz="1100" dirty="0" smtClean="0"/>
                        <a:t>Has a “favorite language” – Java / C++</a:t>
                      </a:r>
                      <a:r>
                        <a:rPr lang="en-US" sz="1100" baseline="0" dirty="0" smtClean="0"/>
                        <a:t> / C# + </a:t>
                      </a:r>
                      <a:r>
                        <a:rPr lang="en-US" sz="1100" baseline="0" dirty="0" err="1" smtClean="0"/>
                        <a:t>Javascript</a:t>
                      </a:r>
                      <a:r>
                        <a:rPr lang="en-US" sz="1100" baseline="0" dirty="0" smtClean="0"/>
                        <a:t> etc.</a:t>
                      </a:r>
                    </a:p>
                    <a:p>
                      <a:pPr algn="l" defTabSz="430213">
                        <a:spcAft>
                          <a:spcPts val="400"/>
                        </a:spcAft>
                        <a:buSzPct val="100000"/>
                      </a:pPr>
                      <a:r>
                        <a:rPr lang="en-US" sz="1100" baseline="0" dirty="0" smtClean="0"/>
                        <a:t>But is proficient in other languages (and in learning other languages as well)</a:t>
                      </a:r>
                    </a:p>
                    <a:p>
                      <a:pPr algn="l" defTabSz="430213">
                        <a:spcAft>
                          <a:spcPts val="400"/>
                        </a:spcAft>
                        <a:buSzPct val="100000"/>
                      </a:pPr>
                      <a:r>
                        <a:rPr lang="en-US" sz="1100" baseline="0" dirty="0" smtClean="0"/>
                        <a:t>Has a set of favorite tools (IDE, Source control, build tool, browser, OS) but will reluctantly use other tools when required to</a:t>
                      </a:r>
                    </a:p>
                    <a:p>
                      <a:pPr algn="l" defTabSz="430213">
                        <a:spcAft>
                          <a:spcPts val="400"/>
                        </a:spcAft>
                        <a:buSzPct val="100000"/>
                      </a:pPr>
                      <a:r>
                        <a:rPr lang="en-US" sz="1100" baseline="0" dirty="0" smtClean="0"/>
                        <a:t>Has a favorite methodology (Scrum / </a:t>
                      </a:r>
                      <a:r>
                        <a:rPr lang="en-US" sz="1100" baseline="0" dirty="0" err="1" smtClean="0"/>
                        <a:t>Kanban</a:t>
                      </a:r>
                      <a:r>
                        <a:rPr lang="en-US" sz="1100" baseline="0" dirty="0" smtClean="0"/>
                        <a:t> etc.), and is interested in discussing </a:t>
                      </a:r>
                      <a:r>
                        <a:rPr lang="en-US" sz="1100" baseline="0" dirty="0" err="1" smtClean="0"/>
                        <a:t>methodoligies</a:t>
                      </a:r>
                      <a:r>
                        <a:rPr lang="en-US" sz="1100" baseline="0" dirty="0" smtClean="0"/>
                        <a:t> used and demonstrated by “famous” players (e.g. Google, Facebook, Mozilla, and specifically – open source projects)</a:t>
                      </a:r>
                      <a:endParaRPr lang="en-US" sz="1100" dirty="0" smtClean="0"/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100" b="0" i="0" kern="1200" dirty="0" smtClean="0">
                        <a:solidFill>
                          <a:srgbClr val="3C3C3C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>
                        <a:spcAft>
                          <a:spcPts val="0"/>
                        </a:spcAft>
                      </a:pPr>
                      <a:endParaRPr lang="en-US" sz="1100" kern="1200" dirty="0" smtClean="0">
                        <a:effectLst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/>
                        </a:rPr>
                        <a:t>Medium</a:t>
                      </a:r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pic>
        <p:nvPicPr>
          <p:cNvPr id="5" name="Picture 4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User profile</a:t>
            </a:r>
            <a:endParaRPr lang="en-US" sz="3200" b="1" dirty="0"/>
          </a:p>
        </p:txBody>
      </p:sp>
      <p:sp>
        <p:nvSpPr>
          <p:cNvPr id="7" name="Minus 6"/>
          <p:cNvSpPr/>
          <p:nvPr/>
        </p:nvSpPr>
        <p:spPr>
          <a:xfrm>
            <a:off x="228600" y="1646819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1676399" y="1619658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Minus 8"/>
          <p:cNvSpPr/>
          <p:nvPr/>
        </p:nvSpPr>
        <p:spPr>
          <a:xfrm>
            <a:off x="4791075" y="1619658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6857999" y="1619658"/>
            <a:ext cx="2412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inus 10"/>
          <p:cNvSpPr/>
          <p:nvPr/>
        </p:nvSpPr>
        <p:spPr>
          <a:xfrm>
            <a:off x="10496549" y="1615874"/>
            <a:ext cx="1584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https://encrypted-tbn2.gstatic.com/images?q=tbn:ANd9GcQrHB4CK53KyzwUn4ALi2xM7uvT-duoMIbG0V7CoyXqzzcJIgm1gQ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2778" y="2006547"/>
            <a:ext cx="1889177" cy="18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Developer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27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1A7FBE-6FA3-4BD2-9BFB-A0326997F101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7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4441547"/>
              </p:ext>
            </p:extLst>
          </p:nvPr>
        </p:nvGraphicFramePr>
        <p:xfrm>
          <a:off x="619131" y="1447800"/>
          <a:ext cx="11073092" cy="2553653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901875"/>
                <a:gridCol w="2944956"/>
                <a:gridCol w="2730800"/>
                <a:gridCol w="2495461"/>
              </a:tblGrid>
              <a:tr h="328613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dirty="0" smtClean="0"/>
                        <a:t>Task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dirty="0" smtClean="0"/>
                        <a:t>Description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dirty="0" smtClean="0"/>
                        <a:t>Frequency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dirty="0" smtClean="0"/>
                        <a:t>Required Proficiency</a:t>
                      </a:r>
                      <a:endParaRPr 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121920" marR="121920"/>
                </a:tc>
              </a:tr>
              <a:tr h="365760">
                <a:tc>
                  <a:txBody>
                    <a:bodyPr/>
                    <a:lstStyle/>
                    <a:p>
                      <a:endParaRPr lang="en-US" sz="1100" dirty="0" smtClean="0"/>
                    </a:p>
                    <a:p>
                      <a:r>
                        <a:rPr lang="en-US" sz="1100" dirty="0" smtClean="0"/>
                        <a:t>Looks for a specific build status.</a:t>
                      </a:r>
                    </a:p>
                    <a:p>
                      <a:endParaRPr lang="en-US" sz="1100" dirty="0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Locate the reason for the builds failure.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Looks for specific tests statuses.</a:t>
                      </a:r>
                    </a:p>
                    <a:p>
                      <a:endParaRPr lang="en-US" dirty="0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Locate the reason for the failing tests and what </a:t>
                      </a:r>
                      <a:r>
                        <a:rPr kumimoji="0" lang="en-US" sz="105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wa</a:t>
                      </a: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</a:rPr>
                        <a:t>Get the QA point of product’</a:t>
                      </a:r>
                      <a:endParaRPr kumimoji="0" 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5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sp>
        <p:nvSpPr>
          <p:cNvPr id="8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Main tasks</a:t>
            </a:r>
            <a:endParaRPr lang="en-US" sz="3200" b="1" dirty="0"/>
          </a:p>
        </p:txBody>
      </p:sp>
      <p:pic>
        <p:nvPicPr>
          <p:cNvPr id="10" name="Picture 9" descr="http://www.pocketables.com/images/2012/11/HP-Logo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Minus 10"/>
          <p:cNvSpPr/>
          <p:nvPr/>
        </p:nvSpPr>
        <p:spPr>
          <a:xfrm>
            <a:off x="561975" y="1646819"/>
            <a:ext cx="792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inus 11"/>
          <p:cNvSpPr/>
          <p:nvPr/>
        </p:nvSpPr>
        <p:spPr>
          <a:xfrm>
            <a:off x="3457574" y="1646819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inus 12"/>
          <p:cNvSpPr/>
          <p:nvPr/>
        </p:nvSpPr>
        <p:spPr>
          <a:xfrm>
            <a:off x="6299173" y="1646819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9058274" y="1646819"/>
            <a:ext cx="23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https://encrypted-tbn2.gstatic.com/images?q=tbn:ANd9GcQrHB4CK53KyzwUn4ALi2xM7uvT-duoMIbG0V7CoyXqzzcJIgm1gQ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182" y="4483047"/>
            <a:ext cx="1889177" cy="188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/>
              <a:t>Developer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1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5988" y="1023936"/>
            <a:ext cx="941712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Daily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630" y="1162049"/>
            <a:ext cx="1390019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52550" y="1257299"/>
            <a:ext cx="1076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20534" y="1023936"/>
            <a:ext cx="1066800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Sprint 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77165" y="1023936"/>
            <a:ext cx="1371600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Release 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24" name="Round Single Corner Rectangle 23"/>
          <p:cNvSpPr/>
          <p:nvPr/>
        </p:nvSpPr>
        <p:spPr>
          <a:xfrm>
            <a:off x="3581400" y="1023936"/>
            <a:ext cx="691509" cy="233363"/>
          </a:xfrm>
          <a:prstGeom prst="round1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10800000">
            <a:off x="15348" y="1300154"/>
            <a:ext cx="1184799" cy="5481645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hart, pi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6" y="1897006"/>
            <a:ext cx="756070" cy="75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alytics, bars, chart, seo, statistic icon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7" y="3001558"/>
            <a:ext cx="778796" cy="77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3" y="4015216"/>
            <a:ext cx="813958" cy="8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rt icon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3" y="5251154"/>
            <a:ext cx="725846" cy="7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dd, document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7" y="6143461"/>
            <a:ext cx="415452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640"/>
            <a:ext cx="1218247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1787" y="1281712"/>
            <a:ext cx="5400675" cy="762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03029" y="2318457"/>
            <a:ext cx="4617401" cy="4320238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47826" y="3003191"/>
            <a:ext cx="4181474" cy="54166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Contact us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647826" y="3555791"/>
            <a:ext cx="4181474" cy="54166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Payments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47826" y="4097456"/>
            <a:ext cx="4181474" cy="54166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Product catalog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647826" y="4648109"/>
            <a:ext cx="4181474" cy="54166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Shipments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019425" y="3003191"/>
            <a:ext cx="2809875" cy="2186583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33524" y="2408874"/>
            <a:ext cx="1733235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Product area snapshot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1044" name="Picture 20" descr="alert, warning icon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657" y="994406"/>
            <a:ext cx="262893" cy="2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o, next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7" y="3115409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2" descr="go, next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7" y="3657074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2" descr="go, next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7" y="4198739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2" descr="go, next icon"/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437" y="4760812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6247531" y="4842359"/>
            <a:ext cx="1733235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My followed 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264763" y="5088405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262695" y="5735109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46915" y="12308273"/>
            <a:ext cx="489809" cy="4944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62696" y="5088405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" panose="020B0604020204020204" pitchFamily="34" charset="0"/>
              </a:rPr>
              <a:t>T</a:t>
            </a:r>
            <a:endParaRPr lang="en-US" sz="1200" b="1" dirty="0">
              <a:latin typeface="HP Simplified" panose="020B0604020204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62696" y="5735109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 Light" panose="020B0404020204020204" pitchFamily="34" charset="0"/>
              </a:rPr>
              <a:t>D</a:t>
            </a:r>
            <a:endParaRPr lang="en-US" sz="1200" b="1" dirty="0">
              <a:latin typeface="HP Simplified Light" panose="020B0404020204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62695" y="6049947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6262696" y="6049947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 Light" panose="020B0404020204020204" pitchFamily="34" charset="0"/>
              </a:rPr>
              <a:t>D</a:t>
            </a:r>
            <a:endParaRPr lang="en-US" sz="1200" b="1" dirty="0">
              <a:latin typeface="HP Simplified Light" panose="020B0404020204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264763" y="5412255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262696" y="5412255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" panose="020B0604020204020204" pitchFamily="34" charset="0"/>
              </a:rPr>
              <a:t>T</a:t>
            </a:r>
            <a:endParaRPr lang="en-US" sz="1200" b="1" dirty="0">
              <a:latin typeface="HP Simplified" panose="020B0604020204020204" pitchFamily="34" charset="0"/>
            </a:endParaRPr>
          </a:p>
        </p:txBody>
      </p:sp>
      <p:pic>
        <p:nvPicPr>
          <p:cNvPr id="1050" name="Picture 26" descr="accept, check, confirm, correct, ok, right, submit, success, yes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75" y="5162797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10374957" y="6086538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Done !</a:t>
            </a:r>
            <a:endParaRPr lang="en-US" sz="10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342153" y="5810313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 In progress</a:t>
            </a:r>
            <a:endParaRPr lang="en-US" sz="10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1052" name="Picture 28" descr="dialog, error icon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6275" y="5494678"/>
            <a:ext cx="219573" cy="2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5829300" y="2442878"/>
            <a:ext cx="2047876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Recent Builds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24077" y="3200966"/>
            <a:ext cx="962714" cy="1965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1186791" y="3200966"/>
            <a:ext cx="216300" cy="196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403091" y="3200966"/>
            <a:ext cx="276224" cy="196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436" y="2873884"/>
            <a:ext cx="19191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Storefont</a:t>
            </a:r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 I4 Nightly_2003453.1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6483324" y="2866376"/>
            <a:ext cx="222112" cy="2132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6483324" y="3159399"/>
            <a:ext cx="222112" cy="2132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6483638" y="3470845"/>
            <a:ext cx="222112" cy="2132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6490205" y="3781925"/>
            <a:ext cx="222112" cy="2132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826108" y="3131278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826108" y="3398716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819038" y="3684060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705436" y="3158653"/>
            <a:ext cx="18870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Main Night Build I4_2003453.1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6245712" y="2306731"/>
            <a:ext cx="2946410" cy="2408143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712317" y="3473194"/>
            <a:ext cx="17411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Storefront Night_2003453.1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705436" y="3730738"/>
            <a:ext cx="9557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CI_2003453.1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6783122" y="3930455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0224077" y="3643928"/>
            <a:ext cx="802562" cy="2234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1017330" y="3643929"/>
            <a:ext cx="395070" cy="223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1412400" y="3643929"/>
            <a:ext cx="276224" cy="22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352274" y="2306732"/>
            <a:ext cx="2501383" cy="2408143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892050" y="2409491"/>
            <a:ext cx="2047876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Team’s progress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6262695" y="6372991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6262696" y="6372991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 Light" panose="020B0404020204020204" pitchFamily="34" charset="0"/>
              </a:rPr>
              <a:t>D</a:t>
            </a:r>
            <a:endParaRPr lang="en-US" sz="1200" b="1" dirty="0">
              <a:latin typeface="HP Simplified Light" panose="020B0404020204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0342153" y="6388631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 In progress</a:t>
            </a:r>
            <a:endParaRPr lang="en-US" sz="10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1064" name="Picture 40" descr="bar, chart, down, red ic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866" y="3064024"/>
            <a:ext cx="481411" cy="48141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bar, chart, red ic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44" y="303653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2" descr="bar, chart, red ic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244" y="357759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bar, chart, yellow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95" y="3577591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bar, chart, up, yellow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541" y="3623207"/>
            <a:ext cx="530650" cy="5306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bar, chart, green icon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365" y="40767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4" descr="bar, chart, yellow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998" y="4076744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2" descr="bar, chart, red ic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659" y="40634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42" descr="bar, chart, red icon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74" y="46562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4" descr="bar, chart, yellow icon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125" y="4656289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46" descr="bar, chart, up, yellow icon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948" y="4155694"/>
            <a:ext cx="530650" cy="5306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40" descr="bar, chart, down, red ico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160" y="4748212"/>
            <a:ext cx="481411" cy="48141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5319277" y="2408874"/>
            <a:ext cx="510023" cy="221271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HP Simplified Light" panose="020B0404020204020204" pitchFamily="34" charset="0"/>
              </a:rPr>
              <a:t>List</a:t>
            </a:r>
            <a:endParaRPr lang="en-US" sz="1000" b="1" dirty="0">
              <a:latin typeface="HP Simplified Light" panose="020B0404020204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4792261" y="2408874"/>
            <a:ext cx="510023" cy="2212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HP Simplified Light" panose="020B0404020204020204" pitchFamily="34" charset="0"/>
              </a:rPr>
              <a:t>Tree</a:t>
            </a:r>
            <a:endParaRPr lang="en-US" sz="1000" dirty="0">
              <a:latin typeface="HP Simplified Light" panose="020B0404020204020204" pitchFamily="34" charset="0"/>
            </a:endParaRPr>
          </a:p>
        </p:txBody>
      </p:sp>
      <p:pic>
        <p:nvPicPr>
          <p:cNvPr id="1076" name="Picture 52" descr="settings, streamline icon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" y="6646472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/>
          <p:cNvSpPr/>
          <p:nvPr/>
        </p:nvSpPr>
        <p:spPr>
          <a:xfrm>
            <a:off x="-84927" y="6584595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089283" y="3117559"/>
            <a:ext cx="1245314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Tests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9174459" y="3663202"/>
            <a:ext cx="1245314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Defects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146" name="Picture 52" descr="settings, streamline icon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65" y="6435533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/>
          <p:cNvSpPr/>
          <p:nvPr/>
        </p:nvSpPr>
        <p:spPr>
          <a:xfrm>
            <a:off x="1352550" y="6373656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148" name="Picture 52" descr="settings, streamline icon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341" y="4509120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/>
          <p:cNvSpPr/>
          <p:nvPr/>
        </p:nvSpPr>
        <p:spPr>
          <a:xfrm>
            <a:off x="9327726" y="4447243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150" name="Picture 52" descr="settings, streamline icon"/>
          <p:cNvPicPr>
            <a:picLocks noChangeAspect="1" noChangeArrowheads="1"/>
          </p:cNvPicPr>
          <p:nvPr/>
        </p:nvPicPr>
        <p:blipFill>
          <a:blip r:embed="rId20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970" y="4538128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/>
          <p:cNvSpPr/>
          <p:nvPr/>
        </p:nvSpPr>
        <p:spPr>
          <a:xfrm>
            <a:off x="6173355" y="4476251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1078" name="Picture 54" descr="add, cross, delete, exit, remove icon"/>
          <p:cNvPicPr>
            <a:picLocks noChangeAspect="1" noChangeArrowheads="1"/>
          </p:cNvPicPr>
          <p:nvPr/>
        </p:nvPicPr>
        <p:blipFill>
          <a:blip r:embed="rId2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896" y="5163978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accept, agree, check, favorite, favorites, follow, like, love, ok, right, thumbs up, tick, up, yes icon"/>
          <p:cNvPicPr>
            <a:picLocks noChangeAspect="1" noChangeArrowheads="1"/>
          </p:cNvPicPr>
          <p:nvPr/>
        </p:nvPicPr>
        <p:blipFill>
          <a:blip r:embed="rId2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506" y="4812436"/>
            <a:ext cx="245172" cy="24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54" descr="add, cross, delete, exit, remove icon"/>
          <p:cNvPicPr>
            <a:picLocks noChangeAspect="1" noChangeArrowheads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896" y="5459972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54" descr="add, cross, delete, exit, remove icon"/>
          <p:cNvPicPr>
            <a:picLocks noChangeAspect="1" noChangeArrowheads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205" y="5782826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54" descr="add, cross, delete, exit, remove icon"/>
          <p:cNvPicPr>
            <a:picLocks noChangeAspect="1" noChangeArrowheads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896" y="6114583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54" descr="add, cross, delete, exit, remove icon"/>
          <p:cNvPicPr>
            <a:picLocks noChangeAspect="1" noChangeArrowheads="1"/>
          </p:cNvPicPr>
          <p:nvPr/>
        </p:nvPicPr>
        <p:blipFill>
          <a:blip r:embed="rId2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6336" y="6427765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8" name="Rectangle 157"/>
          <p:cNvSpPr/>
          <p:nvPr/>
        </p:nvSpPr>
        <p:spPr>
          <a:xfrm>
            <a:off x="-244770" y="1354967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HP Simplified Light" panose="020B0404020204020204" pitchFamily="34" charset="0"/>
              </a:rPr>
              <a:t>My KPI’s</a:t>
            </a:r>
            <a:endParaRPr lang="en-US" sz="2000" dirty="0">
              <a:solidFill>
                <a:schemeClr val="tx2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6644211" y="5141879"/>
            <a:ext cx="14446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Login_frontpage_1256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647102" y="5446723"/>
            <a:ext cx="1532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Logout_frontpage_1256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647102" y="5792293"/>
            <a:ext cx="827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Defect2378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647102" y="6107131"/>
            <a:ext cx="827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Defect2378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6647102" y="6401268"/>
            <a:ext cx="827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Defect2378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165" name="Picture 164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2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548" y="994406"/>
            <a:ext cx="1096208" cy="129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7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5988" y="1023936"/>
            <a:ext cx="941712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Daily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630" y="1162049"/>
            <a:ext cx="1390019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52550" y="1257299"/>
            <a:ext cx="1076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20534" y="1023936"/>
            <a:ext cx="1066800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Sprint 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77165" y="1023936"/>
            <a:ext cx="1371600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Release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10800000">
            <a:off x="15348" y="1300154"/>
            <a:ext cx="1184799" cy="5481645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chart, pie icon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96" y="1897006"/>
            <a:ext cx="756070" cy="75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nalytics, bars, chart, seo, statistic icon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7" y="3001558"/>
            <a:ext cx="778796" cy="77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3" y="4015216"/>
            <a:ext cx="813958" cy="8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rt icon"/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53" y="5251154"/>
            <a:ext cx="725846" cy="7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dd, document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7" y="6143461"/>
            <a:ext cx="415452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640"/>
            <a:ext cx="12182475" cy="1038225"/>
          </a:xfrm>
          <a:prstGeom prst="rect">
            <a:avLst/>
          </a:prstGeom>
        </p:spPr>
      </p:pic>
      <p:pic>
        <p:nvPicPr>
          <p:cNvPr id="1044" name="Picture 20" descr="alert, warning ic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657" y="994406"/>
            <a:ext cx="262893" cy="2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3346915" y="12308273"/>
            <a:ext cx="489809" cy="4944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1076" name="Picture 52" descr="settings, streamline icon"/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" y="6646472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/>
          <p:cNvSpPr/>
          <p:nvPr/>
        </p:nvSpPr>
        <p:spPr>
          <a:xfrm>
            <a:off x="-84927" y="6584595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-244770" y="1354967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HP Simplified Light" panose="020B0404020204020204" pitchFamily="34" charset="0"/>
              </a:rPr>
              <a:t>My KPI’s</a:t>
            </a:r>
            <a:endParaRPr lang="en-US" sz="2000" dirty="0">
              <a:solidFill>
                <a:schemeClr val="tx2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4" name="Round Single Corner Rectangle 23"/>
          <p:cNvSpPr/>
          <p:nvPr/>
        </p:nvSpPr>
        <p:spPr>
          <a:xfrm>
            <a:off x="4419600" y="1023936"/>
            <a:ext cx="891217" cy="233363"/>
          </a:xfrm>
          <a:prstGeom prst="round1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15988" y="904875"/>
            <a:ext cx="804546" cy="15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10930994" y="2546609"/>
            <a:ext cx="1089555" cy="23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320534" y="2773286"/>
            <a:ext cx="1332620" cy="1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9968177" y="4677942"/>
            <a:ext cx="1089555" cy="2302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32392" y="2388320"/>
            <a:ext cx="2337732" cy="1720735"/>
          </a:xfrm>
          <a:prstGeom prst="rect">
            <a:avLst/>
          </a:prstGeom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9521" y="2445528"/>
            <a:ext cx="2847994" cy="1799875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7348" y="2546609"/>
            <a:ext cx="2453638" cy="14108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90841" y="4712897"/>
            <a:ext cx="6010275" cy="2028825"/>
          </a:xfrm>
          <a:prstGeom prst="rect">
            <a:avLst/>
          </a:prstGeom>
        </p:spPr>
      </p:pic>
      <p:sp>
        <p:nvSpPr>
          <p:cNvPr id="183" name="Rectangle 182"/>
          <p:cNvSpPr/>
          <p:nvPr/>
        </p:nvSpPr>
        <p:spPr>
          <a:xfrm>
            <a:off x="1349831" y="4517444"/>
            <a:ext cx="6665456" cy="2302521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00422" y="4351541"/>
            <a:ext cx="232627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spc="-50" dirty="0">
                <a:latin typeface="HP Simplified Light" panose="020B0404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Quality Status (product level):</a:t>
            </a:r>
            <a:endParaRPr lang="en-US" sz="1200" spc="-50" dirty="0">
              <a:effectLst/>
              <a:latin typeface="HP Simplified Light" panose="020B0404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358371" y="2084976"/>
            <a:ext cx="12202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spc="-50" dirty="0" smtClean="0">
                <a:latin typeface="HP Simplified Light" panose="020B0404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stories status</a:t>
            </a:r>
            <a:endParaRPr lang="en-US" sz="1200" spc="-50" dirty="0">
              <a:effectLst/>
              <a:latin typeface="HP Simplified Light" panose="020B0404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4799826" y="2098994"/>
            <a:ext cx="10743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spc="-50" dirty="0" smtClean="0">
                <a:latin typeface="HP Simplified Light" panose="020B0404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Defects severity</a:t>
            </a:r>
            <a:endParaRPr lang="en-US" sz="1200" spc="-50" dirty="0">
              <a:effectLst/>
              <a:latin typeface="HP Simplified Light" panose="020B0404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8399504" y="2084975"/>
            <a:ext cx="77457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spc="-50" dirty="0" smtClean="0">
                <a:latin typeface="HP Simplified Light" panose="020B0404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Defects</a:t>
            </a:r>
            <a:endParaRPr lang="en-US" sz="1200" spc="-50" dirty="0">
              <a:effectLst/>
              <a:latin typeface="HP Simplified Light" panose="020B0404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893415" y="2375607"/>
            <a:ext cx="3336067" cy="1801534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8495428" y="2375607"/>
            <a:ext cx="3336067" cy="1801534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1403029" y="2375607"/>
            <a:ext cx="3336067" cy="1801534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71787" y="1281712"/>
            <a:ext cx="5400675" cy="762000"/>
          </a:xfrm>
          <a:prstGeom prst="rect">
            <a:avLst/>
          </a:prstGeom>
        </p:spPr>
      </p:pic>
      <p:pic>
        <p:nvPicPr>
          <p:cNvPr id="188" name="Picture 187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548" y="994406"/>
            <a:ext cx="1096208" cy="129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79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5988" y="1023936"/>
            <a:ext cx="941712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Daily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630" y="1162049"/>
            <a:ext cx="1390019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52550" y="1257299"/>
            <a:ext cx="1076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20534" y="1023936"/>
            <a:ext cx="1066800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Sprint 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77165" y="1023936"/>
            <a:ext cx="1371600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Release 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24" name="Round Single Corner Rectangle 23"/>
          <p:cNvSpPr/>
          <p:nvPr/>
        </p:nvSpPr>
        <p:spPr>
          <a:xfrm>
            <a:off x="3581400" y="1023936"/>
            <a:ext cx="691509" cy="233363"/>
          </a:xfrm>
          <a:prstGeom prst="round1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0"/>
            <a:ext cx="12182475" cy="1038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8544" y="1325307"/>
            <a:ext cx="4710832" cy="6646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3843" y="2173930"/>
            <a:ext cx="4617401" cy="2413389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9512" y="2731618"/>
            <a:ext cx="4181474" cy="42538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Contact us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19512" y="3146344"/>
            <a:ext cx="4181474" cy="45908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Payments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19512" y="3610375"/>
            <a:ext cx="4181474" cy="468971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Product catalog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9512" y="4083394"/>
            <a:ext cx="4181474" cy="42519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 Light" panose="020B0404020204020204" pitchFamily="34" charset="0"/>
              </a:rPr>
              <a:t>Shipments</a:t>
            </a:r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991111" y="2742844"/>
            <a:ext cx="2809875" cy="1765749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4338" y="2264347"/>
            <a:ext cx="1733235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Product area snapshot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1044" name="Picture 20" descr="alert, warning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657" y="994406"/>
            <a:ext cx="262893" cy="2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o, next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24" y="2764923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2" descr="go, next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424" y="3216053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22" descr="go, next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123" y="3711658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2" descr="go, next icon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4750" y="4134895"/>
            <a:ext cx="339100" cy="33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ectangle 62"/>
          <p:cNvSpPr/>
          <p:nvPr/>
        </p:nvSpPr>
        <p:spPr>
          <a:xfrm>
            <a:off x="5959097" y="4270656"/>
            <a:ext cx="1733235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My followed 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5976329" y="4516702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5974261" y="5163406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3346915" y="12308273"/>
            <a:ext cx="489809" cy="4944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4262" y="4516702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" panose="020B0604020204020204" pitchFamily="34" charset="0"/>
              </a:rPr>
              <a:t>T</a:t>
            </a:r>
            <a:endParaRPr lang="en-US" sz="1200" b="1" dirty="0">
              <a:latin typeface="HP Simplified" panose="020B0604020204020204" pitchFamily="34" charset="0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5974262" y="5163406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 Light" panose="020B0404020204020204" pitchFamily="34" charset="0"/>
              </a:rPr>
              <a:t>D</a:t>
            </a:r>
            <a:endParaRPr lang="en-US" sz="1200" b="1" dirty="0">
              <a:latin typeface="HP Simplified Light" panose="020B0404020204020204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974261" y="5478244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974262" y="5478244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 Light" panose="020B0404020204020204" pitchFamily="34" charset="0"/>
              </a:rPr>
              <a:t>D</a:t>
            </a:r>
            <a:endParaRPr lang="en-US" sz="1200" b="1" dirty="0">
              <a:latin typeface="HP Simplified Light" panose="020B0404020204020204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976329" y="4840552"/>
            <a:ext cx="5550793" cy="322854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974262" y="4840552"/>
            <a:ext cx="249717" cy="322854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latin typeface="HP Simplified" panose="020B0604020204020204" pitchFamily="34" charset="0"/>
              </a:rPr>
              <a:t>T</a:t>
            </a:r>
            <a:endParaRPr lang="en-US" sz="1200" b="1" dirty="0">
              <a:latin typeface="HP Simplified" panose="020B0604020204020204" pitchFamily="34" charset="0"/>
            </a:endParaRPr>
          </a:p>
        </p:txBody>
      </p:sp>
      <p:pic>
        <p:nvPicPr>
          <p:cNvPr id="1050" name="Picture 26" descr="accept, check, confirm, correct, ok, right, submit, success, yes ic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841" y="4591094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ectangle 76"/>
          <p:cNvSpPr/>
          <p:nvPr/>
        </p:nvSpPr>
        <p:spPr>
          <a:xfrm>
            <a:off x="10086523" y="5514835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Done !</a:t>
            </a:r>
            <a:endParaRPr lang="en-US" sz="10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0053719" y="5238610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 In progress</a:t>
            </a:r>
            <a:endParaRPr lang="en-US" sz="10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1052" name="Picture 28" descr="dialog, error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841" y="4922975"/>
            <a:ext cx="219573" cy="219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/>
          <p:cNvSpPr/>
          <p:nvPr/>
        </p:nvSpPr>
        <p:spPr>
          <a:xfrm>
            <a:off x="5134939" y="2253506"/>
            <a:ext cx="2047876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Recent Builds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895474" y="2908696"/>
            <a:ext cx="962714" cy="19656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0858188" y="2908696"/>
            <a:ext cx="216300" cy="19656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1074488" y="2908696"/>
            <a:ext cx="276224" cy="1965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52857" y="2579940"/>
            <a:ext cx="191911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err="1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Storefont</a:t>
            </a:r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 I4 Nightly_2003453.1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5830745" y="2572432"/>
            <a:ext cx="222112" cy="2132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830745" y="2865455"/>
            <a:ext cx="222112" cy="2132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5831059" y="3176901"/>
            <a:ext cx="222112" cy="2132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5837626" y="3487981"/>
            <a:ext cx="222112" cy="2132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6173529" y="2837334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6173529" y="3104772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6166459" y="3390116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6052857" y="2864709"/>
            <a:ext cx="188705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Main Night Build I4_2003453.1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593133" y="2176682"/>
            <a:ext cx="2946410" cy="1689360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6059738" y="3179250"/>
            <a:ext cx="174118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Storefront Night_2003453.1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052857" y="3436794"/>
            <a:ext cx="95571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CI_2003453.1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V="1">
            <a:off x="6130543" y="3636511"/>
            <a:ext cx="1798443" cy="5594"/>
          </a:xfrm>
          <a:prstGeom prst="line">
            <a:avLst/>
          </a:prstGeom>
          <a:ln w="3175"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9895474" y="3351658"/>
            <a:ext cx="802562" cy="22340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10688727" y="3351659"/>
            <a:ext cx="395070" cy="2234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11083797" y="3351659"/>
            <a:ext cx="276224" cy="2234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9023671" y="2178357"/>
            <a:ext cx="2501383" cy="1687685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8563447" y="2281115"/>
            <a:ext cx="2047876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Team’s progress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1064" name="Picture 40" descr="bar, chart, down, red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656" y="2742844"/>
            <a:ext cx="481411" cy="48141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bar, chart, red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45" y="269686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Picture 42" descr="bar, chart, red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74" y="3123325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bar, chart, yellow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811" y="313381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bar, chart, up, yellow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143" y="3181476"/>
            <a:ext cx="530650" cy="5306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bar, chart, green icon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051" y="358966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44" descr="bar, chart, yellow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684" y="3589663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42" descr="bar, chart, red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345" y="357640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42" descr="bar, chart, red ic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574" y="4029092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44" descr="bar, chart, yellow icon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811" y="403818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46" descr="bar, chart, up, yellow ico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599" y="3635516"/>
            <a:ext cx="530650" cy="530650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40" descr="bar, chart, down, red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63" y="4105908"/>
            <a:ext cx="481411" cy="481411"/>
          </a:xfrm>
          <a:prstGeom prst="rect">
            <a:avLst/>
          </a:prstGeom>
          <a:noFill/>
          <a:effectLst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4290091" y="2264347"/>
            <a:ext cx="510023" cy="221271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HP Simplified Light" panose="020B0404020204020204" pitchFamily="34" charset="0"/>
              </a:rPr>
              <a:t>List</a:t>
            </a:r>
            <a:endParaRPr lang="en-US" sz="1000" b="1" dirty="0">
              <a:latin typeface="HP Simplified Light" panose="020B0404020204020204" pitchFamily="34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763075" y="2264347"/>
            <a:ext cx="510023" cy="2212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latin typeface="HP Simplified Light" panose="020B0404020204020204" pitchFamily="34" charset="0"/>
              </a:rPr>
              <a:t>Tree</a:t>
            </a:r>
            <a:endParaRPr lang="en-US" sz="1000" dirty="0">
              <a:latin typeface="HP Simplified Light" panose="020B0404020204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8760680" y="2825289"/>
            <a:ext cx="1245314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Tests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8845856" y="3370932"/>
            <a:ext cx="1245314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Defects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pic>
        <p:nvPicPr>
          <p:cNvPr id="146" name="Picture 52" descr="settings, streamline icon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41" y="2523994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/>
          <p:cNvSpPr/>
          <p:nvPr/>
        </p:nvSpPr>
        <p:spPr>
          <a:xfrm>
            <a:off x="555326" y="2462117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148" name="Picture 52" descr="settings, streamline icon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844" y="3682543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Rectangle 148"/>
          <p:cNvSpPr/>
          <p:nvPr/>
        </p:nvSpPr>
        <p:spPr>
          <a:xfrm>
            <a:off x="9067229" y="3620666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150" name="Picture 52" descr="settings, streamline icon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97" y="3709877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1" name="Rectangle 150"/>
          <p:cNvSpPr/>
          <p:nvPr/>
        </p:nvSpPr>
        <p:spPr>
          <a:xfrm>
            <a:off x="5588882" y="3648000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pic>
        <p:nvPicPr>
          <p:cNvPr id="1078" name="Picture 54" descr="add, cross, delete, exit, remove icon"/>
          <p:cNvPicPr>
            <a:picLocks noChangeAspect="1" noChangeArrowheads="1"/>
          </p:cNvPicPr>
          <p:nvPr/>
        </p:nvPicPr>
        <p:blipFill>
          <a:blip r:embed="rId1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62" y="4592275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accept, agree, check, favorite, favorites, follow, like, love, ok, right, thumbs up, tick, up, yes icon"/>
          <p:cNvPicPr>
            <a:picLocks noChangeAspect="1" noChangeArrowheads="1"/>
          </p:cNvPicPr>
          <p:nvPr/>
        </p:nvPicPr>
        <p:blipFill>
          <a:blip r:embed="rId17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72" y="4240733"/>
            <a:ext cx="245172" cy="24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54" descr="add, cross, delete, exit, remove icon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62" y="4888269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5" name="Picture 54" descr="add, cross, delete, exit, remove icon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771" y="5211123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6" name="Picture 54" descr="add, cross, delete, exit, remove icon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462" y="5542880"/>
            <a:ext cx="227419" cy="22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Rectangle 158"/>
          <p:cNvSpPr/>
          <p:nvPr/>
        </p:nvSpPr>
        <p:spPr>
          <a:xfrm>
            <a:off x="6355777" y="4570176"/>
            <a:ext cx="144462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Login_frontpage_1256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6358668" y="4875020"/>
            <a:ext cx="153279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Logout_frontpage_1256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6358668" y="5220590"/>
            <a:ext cx="827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Defect2378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6358668" y="5535428"/>
            <a:ext cx="82747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 smtClean="0">
                <a:solidFill>
                  <a:schemeClr val="accent5"/>
                </a:solidFill>
                <a:latin typeface="HP Simplified Light" panose="020B0404020204020204" pitchFamily="34" charset="0"/>
              </a:rPr>
              <a:t>Defect2378</a:t>
            </a:r>
            <a:endParaRPr lang="en-US" sz="1050" dirty="0">
              <a:solidFill>
                <a:schemeClr val="accent5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119" name="Rectangle 118"/>
          <p:cNvSpPr/>
          <p:nvPr/>
        </p:nvSpPr>
        <p:spPr>
          <a:xfrm rot="5400000">
            <a:off x="5761102" y="424593"/>
            <a:ext cx="703958" cy="12138788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0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86" y="6168093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1" name="Picture 14" descr="chart icon"/>
          <p:cNvPicPr>
            <a:picLocks noChangeAspect="1" noChangeArrowheads="1"/>
          </p:cNvPicPr>
          <p:nvPr/>
        </p:nvPicPr>
        <p:blipFill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38" y="6245494"/>
            <a:ext cx="611119" cy="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" name="Picture 16" descr="add, document icon"/>
          <p:cNvPicPr>
            <a:picLocks noChangeAspect="1" noChangeArrowheads="1"/>
          </p:cNvPicPr>
          <p:nvPr/>
        </p:nvPicPr>
        <p:blipFill>
          <a:blip r:embed="rId2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804" y="6253321"/>
            <a:ext cx="415452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" name="Picture 52" descr="settings, streamline icon"/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" y="6646472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Rectangle 123"/>
          <p:cNvSpPr/>
          <p:nvPr/>
        </p:nvSpPr>
        <p:spPr>
          <a:xfrm>
            <a:off x="-84927" y="6584595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6061" y="6284659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HP Simplified Light" panose="020B0404020204020204" pitchFamily="34" charset="0"/>
              </a:rPr>
              <a:t>My KPI’s</a:t>
            </a:r>
            <a:endParaRPr lang="en-US" sz="2000" dirty="0">
              <a:solidFill>
                <a:schemeClr val="tx2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126" name="Picture 14" descr="chart icon"/>
          <p:cNvPicPr>
            <a:picLocks noChangeAspect="1" noChangeArrowheads="1"/>
          </p:cNvPicPr>
          <p:nvPr/>
        </p:nvPicPr>
        <p:blipFill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86" y="6216070"/>
            <a:ext cx="611119" cy="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33" y="6181582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42" y="6168093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578" y="6132196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11" y="6142008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44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8765" y="304949"/>
            <a:ext cx="25923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Challenges</a:t>
            </a:r>
            <a:endParaRPr lang="en-US" sz="4000" dirty="0">
              <a:solidFill>
                <a:srgbClr val="00B0F0"/>
              </a:solidFill>
              <a:latin typeface="HP Simplified" panose="020B0604020204020204" pitchFamily="34" charset="0"/>
            </a:endParaRPr>
          </a:p>
        </p:txBody>
      </p:sp>
      <p:pic>
        <p:nvPicPr>
          <p:cNvPr id="7" name="Picture 6" descr="http://www.pocketables.com/images/2012/11/HP-Log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293331" y="1232316"/>
            <a:ext cx="10515600" cy="5432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60000"/>
              </a:lnSpc>
            </a:pPr>
            <a:r>
              <a:rPr lang="en-US" b="1" dirty="0">
                <a:latin typeface="HP Simplified Light" panose="020B0404020204020204" pitchFamily="34" charset="0"/>
              </a:rPr>
              <a:t>De-centralized Test Management</a:t>
            </a:r>
            <a:endParaRPr lang="en-US" dirty="0">
              <a:latin typeface="HP Simplified Light" panose="020B0404020204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b="1" dirty="0" smtClean="0">
                <a:latin typeface="HP Simplified Light" panose="020B0404020204020204" pitchFamily="34" charset="0"/>
              </a:rPr>
              <a:t>No </a:t>
            </a:r>
            <a:r>
              <a:rPr lang="en-US" b="1" dirty="0">
                <a:latin typeface="HP Simplified Light" panose="020B0404020204020204" pitchFamily="34" charset="0"/>
              </a:rPr>
              <a:t>tractability between Test &amp; Requirements</a:t>
            </a:r>
            <a:endParaRPr lang="en-US" dirty="0">
              <a:latin typeface="HP Simplified Light" panose="020B0404020204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b="1" dirty="0" smtClean="0">
                <a:latin typeface="HP Simplified Light" panose="020B0404020204020204" pitchFamily="34" charset="0"/>
              </a:rPr>
              <a:t>Fragmented </a:t>
            </a:r>
            <a:r>
              <a:rPr lang="en-US" b="1" dirty="0">
                <a:latin typeface="HP Simplified Light" panose="020B0404020204020204" pitchFamily="34" charset="0"/>
              </a:rPr>
              <a:t>testing frameworks and tools</a:t>
            </a:r>
            <a:endParaRPr lang="en-US" dirty="0">
              <a:latin typeface="HP Simplified Light" panose="020B0404020204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b="1" dirty="0" smtClean="0">
                <a:latin typeface="HP Simplified Light" panose="020B0404020204020204" pitchFamily="34" charset="0"/>
              </a:rPr>
              <a:t>Cumbersome </a:t>
            </a:r>
            <a:r>
              <a:rPr lang="en-US" b="1" dirty="0">
                <a:latin typeface="HP Simplified Light" panose="020B0404020204020204" pitchFamily="34" charset="0"/>
              </a:rPr>
              <a:t>or missing tools </a:t>
            </a:r>
            <a:endParaRPr lang="en-US" dirty="0">
              <a:latin typeface="HP Simplified Light" panose="020B0404020204020204" pitchFamily="34" charset="0"/>
            </a:endParaRPr>
          </a:p>
          <a:p>
            <a:pPr algn="l">
              <a:lnSpc>
                <a:spcPct val="160000"/>
              </a:lnSpc>
            </a:pPr>
            <a:r>
              <a:rPr lang="en-US" b="1" dirty="0" smtClean="0">
                <a:latin typeface="HP Simplified Light" panose="020B0404020204020204" pitchFamily="34" charset="0"/>
              </a:rPr>
              <a:t>Manual </a:t>
            </a:r>
            <a:r>
              <a:rPr lang="en-US" b="1" dirty="0">
                <a:latin typeface="HP Simplified Light" panose="020B0404020204020204" pitchFamily="34" charset="0"/>
              </a:rPr>
              <a:t>testing for agile</a:t>
            </a:r>
            <a:endParaRPr lang="en-US" dirty="0">
              <a:latin typeface="HP Simplified Light" panose="020B0404020204020204" pitchFamily="34" charset="0"/>
            </a:endParaRPr>
          </a:p>
          <a:p>
            <a:pPr marL="571500" lvl="1" indent="-342900" algn="l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dirty="0">
              <a:latin typeface="HP Simplified Light" panose="020B0404020204020204" pitchFamily="34" charset="0"/>
            </a:endParaRPr>
          </a:p>
        </p:txBody>
      </p:sp>
      <p:pic>
        <p:nvPicPr>
          <p:cNvPr id="10" name="Picture 4" descr="http://www.gsmnation.com/blog/wp-content/uploads/2013/01/3.-Mego-Man-Image-Courtesy-Deviant-Art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76" y="3562080"/>
            <a:ext cx="3491114" cy="1962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641" y="4221729"/>
            <a:ext cx="433934" cy="43393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91411" y="3068805"/>
            <a:ext cx="6443746" cy="245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sz="2400" b="1" dirty="0" smtClean="0">
                <a:latin typeface="HP Simplified Light" panose="020B0404020204020204" pitchFamily="34" charset="0"/>
              </a:rPr>
              <a:t>More </a:t>
            </a:r>
            <a:r>
              <a:rPr lang="en-US" sz="2400" b="1" dirty="0">
                <a:latin typeface="HP Simplified Light" panose="020B0404020204020204" pitchFamily="34" charset="0"/>
              </a:rPr>
              <a:t>quality, less time </a:t>
            </a:r>
            <a:endParaRPr lang="en-US" sz="2400" dirty="0">
              <a:latin typeface="HP Simplified Light" panose="020B0404020204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400" b="1" dirty="0">
                <a:latin typeface="HP Simplified Light" panose="020B0404020204020204" pitchFamily="34" charset="0"/>
              </a:rPr>
              <a:t>Constant change, user stories and code refactors</a:t>
            </a:r>
            <a:endParaRPr lang="en-US" sz="2400" dirty="0">
              <a:latin typeface="HP Simplified Light" panose="020B0404020204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400" b="1" dirty="0">
                <a:latin typeface="HP Simplified Light" panose="020B0404020204020204" pitchFamily="34" charset="0"/>
              </a:rPr>
              <a:t>Measuring Quality </a:t>
            </a:r>
            <a:endParaRPr lang="en-US" sz="2400" dirty="0">
              <a:latin typeface="HP Simplified Light" panose="020B0404020204020204" pitchFamily="34" charset="0"/>
            </a:endParaRPr>
          </a:p>
          <a:p>
            <a:pPr>
              <a:lnSpc>
                <a:spcPct val="160000"/>
              </a:lnSpc>
            </a:pPr>
            <a:r>
              <a:rPr lang="en-US" sz="2400" b="1" dirty="0">
                <a:latin typeface="HP Simplified Light" panose="020B0404020204020204" pitchFamily="34" charset="0"/>
              </a:rPr>
              <a:t>Defining Quality</a:t>
            </a:r>
            <a:endParaRPr lang="en-US" sz="2400" dirty="0"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8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515988" y="1023936"/>
            <a:ext cx="941712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Daily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630" y="1162049"/>
            <a:ext cx="1390019" cy="276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352550" y="1257299"/>
            <a:ext cx="1076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4320534" y="1023936"/>
            <a:ext cx="1066800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Sprint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277165" y="1023936"/>
            <a:ext cx="1371600" cy="276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HP Simplified" panose="020B0604020204020204" pitchFamily="34" charset="0"/>
              </a:rPr>
              <a:t>Release</a:t>
            </a:r>
            <a:endParaRPr lang="en-US" sz="1200" dirty="0">
              <a:solidFill>
                <a:schemeClr val="tx1"/>
              </a:solidFill>
              <a:latin typeface="HP Simplified" panose="020B0604020204020204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 rot="5400000">
            <a:off x="5761102" y="424593"/>
            <a:ext cx="703958" cy="12138788"/>
          </a:xfrm>
          <a:prstGeom prst="rect">
            <a:avLst/>
          </a:prstGeom>
          <a:pattFill prst="lgGrid">
            <a:fgClr>
              <a:schemeClr val="accent6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886" y="6168093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art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538" y="6245494"/>
            <a:ext cx="611119" cy="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dd, document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7804" y="6253321"/>
            <a:ext cx="415452" cy="4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40"/>
            <a:ext cx="12182475" cy="1038225"/>
          </a:xfrm>
          <a:prstGeom prst="rect">
            <a:avLst/>
          </a:prstGeom>
        </p:spPr>
      </p:pic>
      <p:pic>
        <p:nvPicPr>
          <p:cNvPr id="1044" name="Picture 20" descr="alert, warning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3657" y="994406"/>
            <a:ext cx="262893" cy="26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Rectangle 65"/>
          <p:cNvSpPr/>
          <p:nvPr/>
        </p:nvSpPr>
        <p:spPr>
          <a:xfrm>
            <a:off x="3346915" y="12308273"/>
            <a:ext cx="489809" cy="49445"/>
          </a:xfrm>
          <a:prstGeom prst="rect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  <a:latin typeface="HP Simplified Light" panose="020B0404020204020204" pitchFamily="34" charset="0"/>
            </a:endParaRPr>
          </a:p>
        </p:txBody>
      </p:sp>
      <p:pic>
        <p:nvPicPr>
          <p:cNvPr id="1076" name="Picture 52" descr="settings, streamline icon"/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" y="6646472"/>
            <a:ext cx="127506" cy="1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" name="Rectangle 141"/>
          <p:cNvSpPr/>
          <p:nvPr/>
        </p:nvSpPr>
        <p:spPr>
          <a:xfrm>
            <a:off x="-84927" y="6584595"/>
            <a:ext cx="941712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smtClean="0">
                <a:solidFill>
                  <a:schemeClr val="bg2">
                    <a:lumMod val="90000"/>
                  </a:schemeClr>
                </a:solidFill>
                <a:latin typeface="HP Simplified" panose="020B0604020204020204" pitchFamily="34" charset="0"/>
              </a:rPr>
              <a:t>Settings</a:t>
            </a:r>
            <a:endParaRPr lang="en-US" sz="800" u="sng" dirty="0">
              <a:solidFill>
                <a:schemeClr val="bg2">
                  <a:lumMod val="90000"/>
                </a:schemeClr>
              </a:solidFill>
              <a:latin typeface="HP Simplified" panose="020B0604020204020204" pitchFamily="34" charset="0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36061" y="6284659"/>
            <a:ext cx="1733235" cy="276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2"/>
                </a:solidFill>
                <a:latin typeface="HP Simplified Light" panose="020B0404020204020204" pitchFamily="34" charset="0"/>
              </a:rPr>
              <a:t>My KPI’s</a:t>
            </a:r>
            <a:endParaRPr lang="en-US" sz="2000" dirty="0">
              <a:solidFill>
                <a:schemeClr val="tx2"/>
              </a:solidFill>
              <a:latin typeface="HP Simplified Light" panose="020B0404020204020204" pitchFamily="34" charset="0"/>
            </a:endParaRPr>
          </a:p>
        </p:txBody>
      </p:sp>
      <p:sp>
        <p:nvSpPr>
          <p:cNvPr id="24" name="Round Single Corner Rectangle 23"/>
          <p:cNvSpPr/>
          <p:nvPr/>
        </p:nvSpPr>
        <p:spPr>
          <a:xfrm>
            <a:off x="4419600" y="1023936"/>
            <a:ext cx="891217" cy="233363"/>
          </a:xfrm>
          <a:prstGeom prst="round1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15988" y="904875"/>
            <a:ext cx="804546" cy="158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026360" y="2965858"/>
            <a:ext cx="1332620" cy="1993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14" descr="chart icon"/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86" y="6216070"/>
            <a:ext cx="611119" cy="60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1425332"/>
              </p:ext>
            </p:extLst>
          </p:nvPr>
        </p:nvGraphicFramePr>
        <p:xfrm>
          <a:off x="244847" y="1891657"/>
          <a:ext cx="5250178" cy="362728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972142"/>
                <a:gridCol w="810883"/>
                <a:gridCol w="2467153"/>
              </a:tblGrid>
              <a:tr h="240433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HP Simplified Light" panose="020B0404020204020204" pitchFamily="34" charset="0"/>
                        </a:rPr>
                        <a:t>Requirement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HP Simplified Light" panose="020B0404020204020204" pitchFamily="34" charset="0"/>
                        </a:rPr>
                        <a:t>Status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HP Simplified Light" panose="020B0404020204020204" pitchFamily="34" charset="0"/>
                        </a:rPr>
                        <a:t>Tests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4199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progress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30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testing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41362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progress</a:t>
                      </a:r>
                    </a:p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67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testing</a:t>
                      </a:r>
                    </a:p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3677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progress</a:t>
                      </a:r>
                    </a:p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26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effectLst/>
                          <a:latin typeface="HP Simplified Light" panose="020B0404020204020204" pitchFamily="34" charset="0"/>
                        </a:rPr>
                        <a:t>  US 12998 - Search monitor in test</a:t>
                      </a: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smtClean="0">
                          <a:latin typeface="HP Simplified Light" panose="020B0404020204020204" pitchFamily="34" charset="0"/>
                        </a:rPr>
                        <a:t>In progress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2625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  <a:tr h="2533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4265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3891885" y="2211857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665316" y="2212226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3662478" y="2501712"/>
            <a:ext cx="180758" cy="849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012941" y="214113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Integration</a:t>
            </a:r>
            <a:endParaRPr lang="en-US" sz="800" dirty="0"/>
          </a:p>
        </p:txBody>
      </p:sp>
      <p:sp>
        <p:nvSpPr>
          <p:cNvPr id="65" name="Rectangle 64"/>
          <p:cNvSpPr/>
          <p:nvPr/>
        </p:nvSpPr>
        <p:spPr>
          <a:xfrm>
            <a:off x="3012941" y="2258903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Acceptance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3012941" y="2413385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End2End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12941" y="2643795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End2End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2999901" y="2813243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Integration</a:t>
            </a:r>
            <a:endParaRPr lang="en-US" sz="800" dirty="0"/>
          </a:p>
        </p:txBody>
      </p:sp>
      <p:sp>
        <p:nvSpPr>
          <p:cNvPr id="70" name="Rectangle 69"/>
          <p:cNvSpPr/>
          <p:nvPr/>
        </p:nvSpPr>
        <p:spPr>
          <a:xfrm>
            <a:off x="2999901" y="2995506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Acceptance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999901" y="3158395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Integration</a:t>
            </a:r>
            <a:endParaRPr lang="en-US" sz="800" dirty="0"/>
          </a:p>
        </p:txBody>
      </p:sp>
      <p:sp>
        <p:nvSpPr>
          <p:cNvPr id="72" name="Rectangle 71"/>
          <p:cNvSpPr/>
          <p:nvPr/>
        </p:nvSpPr>
        <p:spPr>
          <a:xfrm>
            <a:off x="2999901" y="3268988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End2End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3020264" y="3479760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Integration</a:t>
            </a:r>
            <a:endParaRPr lang="en-US" sz="800" dirty="0"/>
          </a:p>
        </p:txBody>
      </p:sp>
      <p:sp>
        <p:nvSpPr>
          <p:cNvPr id="94" name="Rectangle 93"/>
          <p:cNvSpPr/>
          <p:nvPr/>
        </p:nvSpPr>
        <p:spPr>
          <a:xfrm>
            <a:off x="3020264" y="3597527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Acceptance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3020264" y="3842627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End2End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3020264" y="4277228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End2End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007224" y="4446676"/>
            <a:ext cx="64953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Integration</a:t>
            </a:r>
            <a:endParaRPr lang="en-US" sz="800" dirty="0"/>
          </a:p>
        </p:txBody>
      </p:sp>
      <p:sp>
        <p:nvSpPr>
          <p:cNvPr id="109" name="Rectangle 108"/>
          <p:cNvSpPr/>
          <p:nvPr/>
        </p:nvSpPr>
        <p:spPr>
          <a:xfrm>
            <a:off x="3020264" y="3977362"/>
            <a:ext cx="780526" cy="273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 smtClean="0">
                <a:solidFill>
                  <a:schemeClr val="tx1"/>
                </a:solidFill>
              </a:rPr>
              <a:t>Acceptance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9320628" y="1438273"/>
            <a:ext cx="2533029" cy="4379867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5" name="Picture 1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27613" y="2857574"/>
            <a:ext cx="1756158" cy="1292656"/>
          </a:xfrm>
          <a:prstGeom prst="rect">
            <a:avLst/>
          </a:prstGeom>
        </p:spPr>
      </p:pic>
      <p:pic>
        <p:nvPicPr>
          <p:cNvPr id="136" name="Picture 1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420459" y="1595887"/>
            <a:ext cx="2196112" cy="1387899"/>
          </a:xfrm>
          <a:prstGeom prst="rect">
            <a:avLst/>
          </a:prstGeom>
        </p:spPr>
      </p:pic>
      <p:pic>
        <p:nvPicPr>
          <p:cNvPr id="137" name="Picture 1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6322" y="4245473"/>
            <a:ext cx="1878739" cy="1080275"/>
          </a:xfrm>
          <a:prstGeom prst="rect">
            <a:avLst/>
          </a:prstGeom>
        </p:spPr>
      </p:pic>
      <p:pic>
        <p:nvPicPr>
          <p:cNvPr id="138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733" y="6181582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042" y="6168093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578" y="6132196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1" name="Picture 12" descr="arrow, business, chart, charts, diagram, diagrams, finance, graph, graphs, internet, profit, report, rising, up, web icon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311" y="6142008"/>
            <a:ext cx="635316" cy="6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" name="Rectangle 142"/>
          <p:cNvSpPr/>
          <p:nvPr/>
        </p:nvSpPr>
        <p:spPr>
          <a:xfrm>
            <a:off x="3666146" y="2353906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3891885" y="2357486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4119094" y="2357457"/>
            <a:ext cx="178598" cy="9087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3891885" y="2706145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3665316" y="2706514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3663752" y="2858362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3892474" y="2858362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4128861" y="2857573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4371459" y="2858362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3914891" y="3108707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3688322" y="3109076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686758" y="3260924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3915480" y="3260924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4151867" y="3260135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394465" y="3260924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99797" y="1595887"/>
            <a:ext cx="1155939" cy="42944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129226" y="1449978"/>
            <a:ext cx="5147940" cy="4344352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3685678" y="3413768"/>
            <a:ext cx="180758" cy="8493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0" name="Rectangle 159"/>
          <p:cNvSpPr/>
          <p:nvPr/>
        </p:nvSpPr>
        <p:spPr>
          <a:xfrm>
            <a:off x="3914890" y="3574533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688321" y="3574902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686757" y="3726750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3915479" y="3726750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4151866" y="3725961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913462" y="3934692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686893" y="3935061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3685329" y="4086909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914051" y="4086909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4150438" y="4086120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928371" y="4301063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3701802" y="4301432"/>
            <a:ext cx="177920" cy="903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700238" y="4453280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928960" y="4453280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4165347" y="4452491"/>
            <a:ext cx="178598" cy="9139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5477766" y="1513208"/>
            <a:ext cx="14670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sz="1200" spc="-50" dirty="0" smtClean="0">
                <a:latin typeface="HP Simplified Light" panose="020B04040202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Added / modified tests </a:t>
            </a:r>
            <a:endParaRPr lang="en-US" sz="1200" spc="-50" dirty="0">
              <a:effectLst/>
              <a:latin typeface="HP Simplified Light" panose="020B0404020204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403438" y="1446070"/>
            <a:ext cx="3608426" cy="4372071"/>
          </a:xfrm>
          <a:prstGeom prst="rect">
            <a:avLst/>
          </a:prstGeom>
          <a:noFill/>
          <a:ln>
            <a:solidFill>
              <a:schemeClr val="bg2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92694"/>
              </p:ext>
            </p:extLst>
          </p:nvPr>
        </p:nvGraphicFramePr>
        <p:xfrm>
          <a:off x="5544106" y="1851621"/>
          <a:ext cx="3006891" cy="36520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006891"/>
              </a:tblGrid>
              <a:tr h="265014">
                <a:tc>
                  <a:txBody>
                    <a:bodyPr/>
                    <a:lstStyle/>
                    <a:p>
                      <a:pPr algn="l"/>
                      <a:r>
                        <a:rPr lang="en-US" sz="1100" dirty="0" smtClean="0">
                          <a:latin typeface="HP Simplified Light" panose="020B0404020204020204" pitchFamily="34" charset="0"/>
                        </a:rPr>
                        <a:t>Test name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/>
                </a:tc>
              </a:tr>
              <a:tr h="4296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dirty="0">
                        <a:solidFill>
                          <a:schemeClr val="accent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816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kern="1200" dirty="0">
                        <a:solidFill>
                          <a:schemeClr val="accent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23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kern="1200" dirty="0">
                        <a:solidFill>
                          <a:schemeClr val="accent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376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kern="1200" dirty="0">
                        <a:solidFill>
                          <a:schemeClr val="accent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614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kern="1200" dirty="0">
                        <a:solidFill>
                          <a:schemeClr val="accent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</a:tr>
              <a:tr h="436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 smtClean="0">
                          <a:solidFill>
                            <a:schemeClr val="accent1"/>
                          </a:solidFill>
                          <a:effectLst/>
                          <a:latin typeface="HP Simplified Light" panose="020B0404020204020204" pitchFamily="34" charset="0"/>
                        </a:rPr>
                        <a:t>12998 - Search monitor in test</a:t>
                      </a:r>
                      <a:endParaRPr lang="en-US" sz="1000" kern="1200" dirty="0">
                        <a:solidFill>
                          <a:schemeClr val="accent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26854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  <a:tr h="25912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kern="1200" dirty="0">
                        <a:solidFill>
                          <a:schemeClr val="tx1"/>
                        </a:solidFill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363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95000"/>
                        <a:alpha val="2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021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38481" y="1704220"/>
            <a:ext cx="10483272" cy="8556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 smtClean="0">
                <a:solidFill>
                  <a:srgbClr val="00B0F0"/>
                </a:solidFill>
                <a:latin typeface="HP Simplified" panose="020B0604020204020204" pitchFamily="34" charset="0"/>
              </a:rPr>
              <a:t>QA manager</a:t>
            </a:r>
            <a:endParaRPr lang="en-US" sz="66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 smtClean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</a:blip>
          <a:stretch>
            <a:fillRect/>
          </a:stretch>
        </p:blipFill>
        <p:spPr>
          <a:xfrm>
            <a:off x="6020387" y="3520737"/>
            <a:ext cx="1390201" cy="1824639"/>
          </a:xfrm>
          <a:prstGeom prst="rect">
            <a:avLst/>
          </a:prstGeom>
        </p:spPr>
      </p:pic>
      <p:pic>
        <p:nvPicPr>
          <p:cNvPr id="14" name="Picture 2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050" y="3346714"/>
            <a:ext cx="1802559" cy="207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encrypted-tbn2.gstatic.com/images?q=tbn:ANd9GcQrHB4CK53KyzwUn4ALi2xM7uvT-duoMIbG0V7CoyXqzzcJIgm1gQ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288" y="3520737"/>
            <a:ext cx="1785101" cy="178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http://www.pocketables.com/images/2012/11/HP-Logo.jp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aikade.com/13265-51513-large/cole-black-ninja-lego-ninjago-minifigure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257" y="3431561"/>
            <a:ext cx="1913815" cy="191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1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1559129"/>
              </p:ext>
            </p:extLst>
          </p:nvPr>
        </p:nvGraphicFramePr>
        <p:xfrm>
          <a:off x="200026" y="1413654"/>
          <a:ext cx="11591924" cy="4811095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491721"/>
                <a:gridCol w="5254284"/>
                <a:gridCol w="3539690"/>
                <a:gridCol w="306229"/>
              </a:tblGrid>
              <a:tr h="613554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smtClean="0">
                          <a:solidFill>
                            <a:srgbClr val="0070C0"/>
                          </a:solidFill>
                          <a:effectLst/>
                        </a:rPr>
                        <a:t>User Type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dirty="0" smtClean="0">
                          <a:solidFill>
                            <a:srgbClr val="0070C0"/>
                          </a:solidFill>
                          <a:effectLst/>
                        </a:rPr>
                        <a:t>Role Description</a:t>
                      </a:r>
                      <a:endParaRPr lang="en-US" sz="1100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100" b="0" dirty="0" smtClean="0">
                          <a:solidFill>
                            <a:srgbClr val="0070C0"/>
                          </a:solidFill>
                          <a:effectLst/>
                        </a:rPr>
                        <a:t>User</a:t>
                      </a:r>
                      <a:r>
                        <a:rPr lang="en-US" sz="1100" b="0" baseline="0" dirty="0" smtClean="0">
                          <a:solidFill>
                            <a:srgbClr val="0070C0"/>
                          </a:solidFill>
                          <a:effectLst/>
                        </a:rPr>
                        <a:t> Traits</a:t>
                      </a:r>
                      <a:endParaRPr lang="en-US" sz="1100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endParaRPr lang="en-US" sz="1100" b="0" dirty="0">
                        <a:solidFill>
                          <a:srgbClr val="0070C0"/>
                        </a:solidFill>
                        <a:effectLst/>
                      </a:endParaRPr>
                    </a:p>
                  </a:txBody>
                  <a:tcPr marL="121920" marR="121920"/>
                </a:tc>
              </a:tr>
              <a:tr h="3327498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b="1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b="1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b="1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b="1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b="1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b="1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kumimoji="0" lang="en-US" sz="1100" b="1" u="none" strike="noStrike" kern="1200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</a:txBody>
                  <a:tcPr marL="121920" marR="121920" anchor="ctr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HP Simplified Light" panose="020B0404020204020204" pitchFamily="34" charset="0"/>
                        </a:rPr>
                        <a:t>Quality management - Quality plan and execution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endParaRPr lang="en-US" sz="1600" b="0" i="0" dirty="0" smtClean="0">
                        <a:solidFill>
                          <a:srgbClr val="333333"/>
                        </a:solidFill>
                        <a:effectLst/>
                        <a:latin typeface="HP Simplified Light" panose="020B0404020204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HP Simplified Light" panose="020B0404020204020204" pitchFamily="34" charset="0"/>
                        </a:rPr>
                        <a:t>Quality standard compliance (Functional and non functional)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HP Simplified Light" panose="020B0404020204020204" pitchFamily="34" charset="0"/>
                        </a:rPr>
                        <a:t>Automated testing development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endParaRPr lang="en-US" sz="1600" b="0" i="0" dirty="0" smtClean="0">
                        <a:solidFill>
                          <a:srgbClr val="333333"/>
                        </a:solidFill>
                        <a:effectLst/>
                        <a:latin typeface="HP Simplified Light" panose="020B0404020204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HP Simplified Light" panose="020B0404020204020204" pitchFamily="34" charset="0"/>
                        </a:rPr>
                        <a:t>Development field operations supporting user acceptance testing.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endParaRPr lang="en-US" sz="1600" b="0" i="0" dirty="0" smtClean="0">
                        <a:solidFill>
                          <a:srgbClr val="333333"/>
                        </a:solidFill>
                        <a:effectLst/>
                        <a:latin typeface="HP Simplified Light" panose="020B0404020204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600" b="0" i="0" dirty="0" smtClean="0">
                          <a:solidFill>
                            <a:srgbClr val="333333"/>
                          </a:solidFill>
                          <a:effectLst/>
                          <a:latin typeface="HP Simplified Light" panose="020B0404020204020204" pitchFamily="34" charset="0"/>
                        </a:rPr>
                        <a:t>Release Management and alignment with production management.</a:t>
                      </a: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endParaRPr lang="en-US" sz="1600" b="0" i="0" dirty="0" smtClean="0">
                        <a:solidFill>
                          <a:srgbClr val="333333"/>
                        </a:solidFill>
                        <a:effectLst/>
                        <a:latin typeface="HP Simplified Light" panose="020B0404020204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r>
                        <a:rPr lang="en-US" sz="1600" dirty="0" smtClean="0">
                          <a:effectLst/>
                          <a:latin typeface="HP Simplified Light" panose="020B0404020204020204" pitchFamily="34" charset="0"/>
                          <a:ea typeface="Calibri" panose="020F0502020204030204" pitchFamily="34" charset="0"/>
                        </a:rPr>
                        <a:t>Responsibility on “Test health”</a:t>
                      </a:r>
                      <a:endParaRPr lang="en-US" sz="1600" b="0" i="0" dirty="0" smtClean="0">
                        <a:solidFill>
                          <a:srgbClr val="333333"/>
                        </a:solidFill>
                        <a:effectLst/>
                        <a:latin typeface="HP Simplified Light" panose="020B0404020204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endParaRPr lang="en-US" sz="1600" b="0" i="0" dirty="0" smtClean="0">
                        <a:solidFill>
                          <a:srgbClr val="333333"/>
                        </a:solidFill>
                        <a:effectLst/>
                        <a:latin typeface="HP Simplified Light" panose="020B0404020204020204" pitchFamily="34" charset="0"/>
                      </a:endParaRPr>
                    </a:p>
                    <a:p>
                      <a:pPr algn="l" fontAlgn="base">
                        <a:buFont typeface="Arial" panose="020B0604020202020204" pitchFamily="34" charset="0"/>
                        <a:buNone/>
                      </a:pPr>
                      <a:endParaRPr lang="en-US" sz="1600" b="0" i="0" dirty="0" smtClean="0">
                        <a:solidFill>
                          <a:srgbClr val="333333"/>
                        </a:solidFill>
                        <a:effectLst/>
                        <a:latin typeface="HP Simplified Light" panose="020B0404020204020204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 Light" panose="020B0404020204020204" pitchFamily="34" charset="0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effectLst/>
                          <a:latin typeface="HP Simplified Light" panose="020B0404020204020204" pitchFamily="34" charset="0"/>
                        </a:rPr>
                        <a:t> BS in Computer Science or equivalent degree </a:t>
                      </a:r>
                      <a:br>
                        <a:rPr lang="en-US" sz="1600" kern="1200" dirty="0" smtClean="0">
                          <a:effectLst/>
                          <a:latin typeface="HP Simplified Light" panose="020B0404020204020204" pitchFamily="34" charset="0"/>
                        </a:rPr>
                      </a:br>
                      <a:r>
                        <a:rPr lang="en-US" sz="1600" kern="1200" dirty="0" smtClean="0">
                          <a:effectLst/>
                          <a:latin typeface="HP Simplified Light" panose="020B0404020204020204" pitchFamily="34" charset="0"/>
                        </a:rPr>
                        <a:t>1+ years of software testing experience </a:t>
                      </a:r>
                      <a:br>
                        <a:rPr lang="en-US" sz="1600" kern="1200" dirty="0" smtClean="0">
                          <a:effectLst/>
                          <a:latin typeface="HP Simplified Light" panose="020B0404020204020204" pitchFamily="34" charset="0"/>
                        </a:rPr>
                      </a:br>
                      <a:r>
                        <a:rPr lang="en-US" sz="1600" kern="1200" dirty="0" smtClean="0">
                          <a:effectLst/>
                          <a:latin typeface="HP Simplified Light" panose="020B0404020204020204" pitchFamily="34" charset="0"/>
                        </a:rPr>
                        <a:t> Experience building computers, swapping hardware, and installing Windows </a:t>
                      </a:r>
                      <a:br>
                        <a:rPr lang="en-US" sz="1600" kern="1200" dirty="0" smtClean="0">
                          <a:effectLst/>
                          <a:latin typeface="HP Simplified Light" panose="020B0404020204020204" pitchFamily="34" charset="0"/>
                        </a:rPr>
                      </a:br>
                      <a:r>
                        <a:rPr lang="en-US" sz="1600" kern="1200" dirty="0" smtClean="0">
                          <a:effectLst/>
                          <a:latin typeface="HP Simplified Light" panose="020B0404020204020204" pitchFamily="34" charset="0"/>
                        </a:rPr>
                        <a:t>Experience with test automation and QA tools </a:t>
                      </a:r>
                      <a:br>
                        <a:rPr lang="en-US" sz="1600" kern="1200" dirty="0" smtClean="0">
                          <a:effectLst/>
                          <a:latin typeface="HP Simplified Light" panose="020B0404020204020204" pitchFamily="34" charset="0"/>
                        </a:rPr>
                      </a:br>
                      <a:r>
                        <a:rPr lang="en-US" sz="1600" kern="1200" dirty="0" smtClean="0">
                          <a:effectLst/>
                          <a:latin typeface="HP Simplified Light" panose="020B0404020204020204" pitchFamily="34" charset="0"/>
                        </a:rPr>
                        <a:t>Knowledge of Java, C++, SQL, UNIX, </a:t>
                      </a:r>
                      <a:r>
                        <a:rPr lang="en-US" sz="1600" kern="1200" dirty="0" err="1" smtClean="0">
                          <a:effectLst/>
                          <a:latin typeface="HP Simplified Light" panose="020B0404020204020204" pitchFamily="34" charset="0"/>
                        </a:rPr>
                        <a:t>RESTful</a:t>
                      </a:r>
                      <a:r>
                        <a:rPr lang="en-US" sz="1600" kern="1200" dirty="0" smtClean="0">
                          <a:effectLst/>
                          <a:latin typeface="HP Simplified Light" panose="020B0404020204020204" pitchFamily="34" charset="0"/>
                        </a:rPr>
                        <a:t> web services</a:t>
                      </a:r>
                      <a:endParaRPr lang="en-US" sz="1600" b="0" i="0" kern="1200" dirty="0" smtClean="0">
                        <a:solidFill>
                          <a:srgbClr val="3C3C3C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Arial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US" sz="1600" kern="1200" dirty="0" smtClean="0">
                        <a:solidFill>
                          <a:schemeClr val="tx1"/>
                        </a:solidFill>
                        <a:effectLst/>
                        <a:latin typeface="HP Simplified Light" panose="020B0404020204020204" pitchFamily="34" charset="0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>
                        <a:spcAft>
                          <a:spcPts val="0"/>
                        </a:spcAft>
                      </a:pPr>
                      <a:endParaRPr lang="en-US" sz="1100" dirty="0" smtClean="0">
                        <a:effectLst/>
                      </a:endParaRPr>
                    </a:p>
                    <a:p>
                      <a:pPr algn="l" rtl="0">
                        <a:spcAft>
                          <a:spcPts val="0"/>
                        </a:spcAft>
                      </a:pPr>
                      <a:endParaRPr lang="en-US" sz="1100" kern="1200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/>
                      </a:endParaRPr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pic>
        <p:nvPicPr>
          <p:cNvPr id="3" name="Picture 2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210169"/>
            <a:ext cx="1809750" cy="235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www.pocketables.com/images/2012/11/HP-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/>
          <p:cNvSpPr>
            <a:spLocks noGrp="1"/>
          </p:cNvSpPr>
          <p:nvPr>
            <p:ph type="title"/>
          </p:nvPr>
        </p:nvSpPr>
        <p:spPr>
          <a:xfrm>
            <a:off x="37147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HP Simplified" panose="020B0604020204020204" pitchFamily="34" charset="0"/>
              </a:rPr>
              <a:t>User profile 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sp>
        <p:nvSpPr>
          <p:cNvPr id="2" name="Minus 1"/>
          <p:cNvSpPr/>
          <p:nvPr/>
        </p:nvSpPr>
        <p:spPr>
          <a:xfrm>
            <a:off x="123825" y="1646819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inus 6"/>
          <p:cNvSpPr/>
          <p:nvPr/>
        </p:nvSpPr>
        <p:spPr>
          <a:xfrm>
            <a:off x="2552699" y="1652560"/>
            <a:ext cx="147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7908229" y="1626379"/>
            <a:ext cx="1038225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pPr fontAlgn="base"/>
            <a:r>
              <a:rPr lang="en-US" b="1" dirty="0" smtClean="0">
                <a:solidFill>
                  <a:srgbClr val="000000"/>
                </a:solidFill>
                <a:latin typeface="HP Simplified Light" panose="020B0404020204020204" pitchFamily="34" charset="0"/>
              </a:rPr>
              <a:t>QA Manager</a:t>
            </a:r>
            <a:endParaRPr lang="en-US" b="1" i="0" dirty="0">
              <a:solidFill>
                <a:srgbClr val="000000"/>
              </a:solidFill>
              <a:effectLst/>
              <a:latin typeface="HP Simplified Light" panose="020B0404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895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039" y="357911"/>
            <a:ext cx="1759879" cy="207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HP Simplified" panose="020B0604020204020204" pitchFamily="34" charset="0"/>
              </a:rPr>
              <a:t>Responsibilities 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3450182" y="237062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>
                <a:latin typeface="HP Simplified" panose="020B0604020204020204" pitchFamily="34" charset="0"/>
              </a:rPr>
              <a:t>QA manager</a:t>
            </a:r>
            <a:endParaRPr lang="en-US" dirty="0">
              <a:latin typeface="HP Simplified" panose="020B0604020204020204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4441" y="1305342"/>
            <a:ext cx="836955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2"/>
                </a:solidFill>
                <a:latin typeface="HP Simplified Light" panose="020B0404020204020204" pitchFamily="34" charset="0"/>
              </a:rPr>
              <a:t>Writes test plans which enforce the acceptance criteria of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2"/>
                </a:solidFill>
                <a:latin typeface="HP Simplified Light" panose="020B0404020204020204" pitchFamily="34" charset="0"/>
              </a:rPr>
              <a:t>Keeps all test plans and cases updated to changing requirements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2"/>
                </a:solidFill>
                <a:latin typeface="HP Simplified Light" panose="020B0404020204020204" pitchFamily="34" charset="0"/>
              </a:rPr>
              <a:t>Continually integrates the code base with automated builds and functional-level regression tests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2"/>
                </a:solidFill>
                <a:latin typeface="HP Simplified Light" panose="020B0404020204020204" pitchFamily="34" charset="0"/>
              </a:rPr>
              <a:t>Notifies when production is blocked due to errors in development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HP Simplified Light" panose="020B0404020204020204" pitchFamily="34" charset="0"/>
              </a:rPr>
              <a:t>Measuring Quality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HP Simplified Light" panose="020B0404020204020204" pitchFamily="34" charset="0"/>
              </a:rPr>
              <a:t>Defining Quality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HP Simplified Light" panose="020B0404020204020204" pitchFamily="34" charset="0"/>
              </a:rPr>
              <a:t>Improving Quality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2"/>
                </a:solidFill>
                <a:latin typeface="HP Simplified Light" panose="020B0404020204020204" pitchFamily="34" charset="0"/>
              </a:rPr>
              <a:t>Enforces QA Best Practices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2"/>
                </a:solidFill>
                <a:latin typeface="HP Simplified Light" panose="020B0404020204020204" pitchFamily="34" charset="0"/>
              </a:rPr>
              <a:t>Provides visibility into end-to-end product quality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2"/>
                </a:solidFill>
                <a:latin typeface="HP Simplified Light" panose="020B0404020204020204" pitchFamily="34" charset="0"/>
              </a:rPr>
              <a:t>Owns QA Health status of releases/projects in SM </a:t>
            </a:r>
            <a:r>
              <a:rPr lang="en-US" dirty="0" smtClean="0">
                <a:solidFill>
                  <a:srgbClr val="141412"/>
                </a:solidFill>
                <a:latin typeface="HP Simplified Light" panose="020B0404020204020204" pitchFamily="34" charset="0"/>
              </a:rPr>
              <a:t>dashboard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41412"/>
                </a:solidFill>
                <a:latin typeface="HP Simplified Light" panose="020B0404020204020204" pitchFamily="34" charset="0"/>
              </a:rPr>
              <a:t>T</a:t>
            </a:r>
            <a:r>
              <a:rPr lang="en-US" dirty="0" smtClean="0">
                <a:solidFill>
                  <a:srgbClr val="141412"/>
                </a:solidFill>
                <a:latin typeface="HP Simplified Light" panose="020B0404020204020204" pitchFamily="34" charset="0"/>
              </a:rPr>
              <a:t>est </a:t>
            </a:r>
            <a:r>
              <a:rPr lang="en-US" dirty="0">
                <a:solidFill>
                  <a:srgbClr val="141412"/>
                </a:solidFill>
                <a:latin typeface="HP Simplified Light" panose="020B0404020204020204" pitchFamily="34" charset="0"/>
              </a:rPr>
              <a:t>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59359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1620565"/>
              </p:ext>
            </p:extLst>
          </p:nvPr>
        </p:nvGraphicFramePr>
        <p:xfrm>
          <a:off x="619131" y="1447800"/>
          <a:ext cx="11163294" cy="4397063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4594456"/>
                <a:gridCol w="6568838"/>
              </a:tblGrid>
              <a:tr h="328613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600" dirty="0" smtClean="0">
                          <a:latin typeface="HP Simplified Light" panose="020B0404020204020204" pitchFamily="34" charset="0"/>
                        </a:rPr>
                        <a:t>Task</a:t>
                      </a:r>
                      <a:endParaRPr lang="en-US" sz="1600" dirty="0">
                        <a:solidFill>
                          <a:schemeClr val="bg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12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245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36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491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5613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2736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199858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6980" algn="r" defTabSz="914245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algn="l" rtl="0"/>
                      <a:r>
                        <a:rPr lang="en-US" sz="1600" dirty="0" smtClean="0">
                          <a:latin typeface="HP Simplified Light" panose="020B0404020204020204" pitchFamily="34" charset="0"/>
                        </a:rPr>
                        <a:t>Description</a:t>
                      </a:r>
                      <a:endParaRPr lang="en-US" sz="1600" dirty="0">
                        <a:solidFill>
                          <a:schemeClr val="bg1"/>
                        </a:solidFill>
                        <a:latin typeface="HP Simplified Light" panose="020B0404020204020204" pitchFamily="34" charset="0"/>
                      </a:endParaRPr>
                    </a:p>
                  </a:txBody>
                  <a:tcPr marL="121920" marR="121920"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HP Simplified Light" panose="020B0404020204020204" pitchFamily="34" charset="0"/>
                        </a:rPr>
                        <a:t>Manage</a:t>
                      </a:r>
                      <a:r>
                        <a:rPr lang="en-US" sz="1600" baseline="0" dirty="0" smtClean="0">
                          <a:latin typeface="HP Simplified Light" panose="020B0404020204020204" pitchFamily="34" charset="0"/>
                        </a:rPr>
                        <a:t> all product tests</a:t>
                      </a:r>
                      <a:endParaRPr lang="en-US" sz="1600" dirty="0">
                        <a:latin typeface="HP Simplified Light" panose="020B0404020204020204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Maintain? Create? Review? Disable a test?</a:t>
                      </a: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Monitor the quality of tests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Check / Locate for problematic tests</a:t>
                      </a: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Maintain the  product’s high quality status</a:t>
                      </a:r>
                      <a:endParaRPr kumimoji="0" lang="en-US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P Simplified Light" panose="020B0404020204020204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Monitor the product’s quality status 24/7</a:t>
                      </a: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Monitor the builds status 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Review if the build status reflects the product quality?</a:t>
                      </a: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Manage test sets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>
                      <a:defPPr>
                        <a:defRPr lang="he-IL"/>
                      </a:defPPr>
                      <a:lvl1pPr marL="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1pPr>
                      <a:lvl2pPr marL="457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2pPr>
                      <a:lvl3pPr marL="914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3pPr>
                      <a:lvl4pPr marL="1371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4pPr>
                      <a:lvl5pPr marL="18288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5pPr>
                      <a:lvl6pPr marL="22860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6pPr>
                      <a:lvl7pPr marL="27432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7pPr>
                      <a:lvl8pPr marL="32004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8pPr>
                      <a:lvl9pPr marL="3657600" algn="r" defTabSz="914400" rtl="1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cs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Maintain? Create? Review? Define?</a:t>
                      </a: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Manage tests on a specific build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The ability to set which tests will cover the specific build.</a:t>
                      </a: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Monitor the product quality in the sprint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The ability to spot improvements comparing to the previous sprint. </a:t>
                      </a: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Monitor the product quality in the Release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The ability to spot improvements comparing to the previous Release. </a:t>
                      </a: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Monitor team’s performance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Make sure the team’s deliveries improves over time.</a:t>
                      </a: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Monitor Release quality / Ready to production.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See that the quality criteria match release</a:t>
                      </a:r>
                    </a:p>
                  </a:txBody>
                  <a:tcPr marL="121920" marR="121920" horzOverflow="overflow"/>
                </a:tc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Monitor Done requirements</a:t>
                      </a:r>
                    </a:p>
                  </a:txBody>
                  <a:tcPr marL="121920" marR="12192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5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Make sure the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Done’s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P Simplified Light" panose="020B0404020204020204" pitchFamily="34" charset="0"/>
                          <a:ea typeface="+mn-ea"/>
                          <a:cs typeface="Arial" pitchFamily="34" charset="0"/>
                        </a:rPr>
                        <a:t> were covered.</a:t>
                      </a:r>
                    </a:p>
                  </a:txBody>
                  <a:tcPr marL="121920" marR="121920" horzOverflow="overflow"/>
                </a:tc>
              </a:tr>
            </a:tbl>
          </a:graphicData>
        </a:graphic>
      </p:graphicFrame>
      <p:pic>
        <p:nvPicPr>
          <p:cNvPr id="6" name="Picture 5" descr="https://encrypted-tbn3.gstatic.com/images?q=tbn:ANd9GcQzBTEoTuCCoSTMfM8F24x0WtZNqOZ-kW-cz_gs00zJ4blyuA6OS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564" y="4954555"/>
            <a:ext cx="1192782" cy="140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4"/>
          <p:cNvSpPr txBox="1">
            <a:spLocks/>
          </p:cNvSpPr>
          <p:nvPr/>
        </p:nvSpPr>
        <p:spPr>
          <a:xfrm>
            <a:off x="3714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>
                <a:latin typeface="HP Simplified" panose="020B0604020204020204" pitchFamily="34" charset="0"/>
              </a:rPr>
              <a:t>Main tasks</a:t>
            </a:r>
            <a:endParaRPr lang="en-US" sz="3200" b="1" dirty="0">
              <a:latin typeface="HP Simplified" panose="020B0604020204020204" pitchFamily="34" charset="0"/>
            </a:endParaRPr>
          </a:p>
        </p:txBody>
      </p:sp>
      <p:pic>
        <p:nvPicPr>
          <p:cNvPr id="8" name="Picture 7" descr="http://www.pocketables.com/images/2012/11/HP-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336" y="5859585"/>
            <a:ext cx="805165" cy="80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inus 8"/>
          <p:cNvSpPr/>
          <p:nvPr/>
        </p:nvSpPr>
        <p:spPr>
          <a:xfrm>
            <a:off x="528644" y="1656344"/>
            <a:ext cx="828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inus 9"/>
          <p:cNvSpPr/>
          <p:nvPr/>
        </p:nvSpPr>
        <p:spPr>
          <a:xfrm>
            <a:off x="5153024" y="1656344"/>
            <a:ext cx="1296000" cy="242094"/>
          </a:xfrm>
          <a:prstGeom prst="mathMinus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629779" y="237925"/>
            <a:ext cx="86042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dirty="0" smtClean="0">
                <a:latin typeface="HP Simplified" panose="020B0604020204020204" pitchFamily="34" charset="0"/>
              </a:rPr>
              <a:t>QA manager</a:t>
            </a:r>
            <a:endParaRPr lang="en-US" dirty="0">
              <a:latin typeface="HP Simplified" panose="020B0604020204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2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23276</TotalTime>
  <Words>3157</Words>
  <Application>Microsoft Office PowerPoint</Application>
  <PresentationFormat>Widescreen</PresentationFormat>
  <Paragraphs>1022</Paragraphs>
  <Slides>50</Slides>
  <Notes>38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ＭＳ Ｐゴシック</vt:lpstr>
      <vt:lpstr>Arial</vt:lpstr>
      <vt:lpstr>Calibri</vt:lpstr>
      <vt:lpstr>Calibri Light</vt:lpstr>
      <vt:lpstr>HP Simplified</vt:lpstr>
      <vt:lpstr>HP Simplified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profile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profile</vt:lpstr>
      <vt:lpstr>PowerPoint Presentation</vt:lpstr>
      <vt:lpstr>PowerPoint Presentation</vt:lpstr>
      <vt:lpstr>PowerPoint Presentation</vt:lpstr>
      <vt:lpstr>PowerPoint Presentation</vt:lpstr>
      <vt:lpstr>User 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profile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profile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Shachar Landshut</dc:creator>
  <cp:lastModifiedBy>Shachar Landshut</cp:lastModifiedBy>
  <cp:revision>217</cp:revision>
  <dcterms:created xsi:type="dcterms:W3CDTF">2013-08-08T13:32:47Z</dcterms:created>
  <dcterms:modified xsi:type="dcterms:W3CDTF">2014-04-02T08:02:18Z</dcterms:modified>
</cp:coreProperties>
</file>