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0" r:id="rId1"/>
  </p:sldMasterIdLst>
  <p:notesMasterIdLst>
    <p:notesMasterId r:id="rId12"/>
  </p:notesMasterIdLst>
  <p:sldIdLst>
    <p:sldId id="256" r:id="rId2"/>
    <p:sldId id="598" r:id="rId3"/>
    <p:sldId id="462" r:id="rId4"/>
    <p:sldId id="599" r:id="rId5"/>
    <p:sldId id="603" r:id="rId6"/>
    <p:sldId id="604" r:id="rId7"/>
    <p:sldId id="606" r:id="rId8"/>
    <p:sldId id="608" r:id="rId9"/>
    <p:sldId id="602" r:id="rId10"/>
    <p:sldId id="6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8E7"/>
    <a:srgbClr val="BCB7B7"/>
    <a:srgbClr val="0000FF"/>
    <a:srgbClr val="9A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376" autoAdjust="0"/>
  </p:normalViewPr>
  <p:slideViewPr>
    <p:cSldViewPr snapToGrid="0">
      <p:cViewPr varScale="1">
        <p:scale>
          <a:sx n="72" d="100"/>
          <a:sy n="72" d="100"/>
        </p:scale>
        <p:origin x="66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AECE-6689-4FEE-9F21-99DCB34C087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FE90-1E6A-4F50-A9B3-FF970510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16B6-13A6-4F82-96B3-285C833463F4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1DB9-265C-4C5D-A9B3-DE10766734CD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7583-D87E-4BEE-9054-91C950316524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5FEE-B4C6-480D-BAAD-A18F2716DE95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B8C7-3A36-44E5-88DE-548A9D8DB3F4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8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2D20-4026-46CC-B893-CD5E5C2AF636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089-90F0-46C1-97EE-60AC72EABB80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0477-2D77-4066-A2C7-BA5FCD66B407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329A-371F-47CB-823F-1A99547BEC4D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53763-82D8-41E3-A3B3-4995105B1468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A67C-C355-4594-8AC9-B37F044B59EA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EB231C-2FBD-4759-B709-0E9C775F4613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59" y="2088680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Bounded Suboptimal</a:t>
            </a:r>
            <a:br>
              <a:rPr lang="en-US" sz="6600" b="1" i="1" dirty="0">
                <a:solidFill>
                  <a:schemeClr val="tx1"/>
                </a:solidFill>
                <a:cs typeface="+mn-cs"/>
              </a:rPr>
            </a:br>
            <a:r>
              <a:rPr lang="en-US" sz="6600" b="1" i="1" dirty="0">
                <a:solidFill>
                  <a:schemeClr val="tx1"/>
                </a:solidFill>
                <a:cs typeface="+mn-cs"/>
              </a:rPr>
              <a:t>N-Player Game Tree Search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023" y="4420680"/>
            <a:ext cx="7708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Advisor: </a:t>
            </a:r>
            <a:r>
              <a:rPr lang="en-US" sz="2400" b="1" dirty="0" err="1"/>
              <a:t>Dor</a:t>
            </a:r>
            <a:r>
              <a:rPr lang="en-US" sz="2400" b="1" dirty="0"/>
              <a:t> Atzmon</a:t>
            </a:r>
            <a:endParaRPr lang="he-IL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Asi Zaks, Shachar Meretz, Peleg </a:t>
            </a:r>
            <a:r>
              <a:rPr lang="en-US" sz="2400" b="1" dirty="0" err="1"/>
              <a:t>Biton</a:t>
            </a:r>
            <a:r>
              <a:rPr lang="en-US" sz="2400" b="1" dirty="0"/>
              <a:t>, Omer Nagar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Field : Artificial intelligence (Advisor approved)</a:t>
            </a:r>
          </a:p>
          <a:p>
            <a:pPr algn="ctr"/>
            <a:endParaRPr lang="en-US" sz="2400" b="1" dirty="0"/>
          </a:p>
        </p:txBody>
      </p:sp>
      <p:pic>
        <p:nvPicPr>
          <p:cNvPr id="3" name="Picture 2" descr="Image result for board game carto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3491" y="228970"/>
            <a:ext cx="3458509" cy="21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92623" y="154004"/>
            <a:ext cx="980177" cy="82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57" y="3667315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Thanks!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7844" y="386917"/>
            <a:ext cx="5696309" cy="3796894"/>
            <a:chOff x="8733491" y="154004"/>
            <a:chExt cx="3458509" cy="2269525"/>
          </a:xfrm>
        </p:grpSpPr>
        <p:pic>
          <p:nvPicPr>
            <p:cNvPr id="3" name="Picture 2" descr="Image result for board game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3491" y="228970"/>
              <a:ext cx="3458509" cy="219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992623" y="154004"/>
              <a:ext cx="980177" cy="82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2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051145"/>
                  </p:ext>
                </p:extLst>
              </p:nvPr>
            </p:nvGraphicFramePr>
            <p:xfrm>
              <a:off x="2676109" y="2169020"/>
              <a:ext cx="5724939" cy="3225495"/>
            </p:xfrm>
            <a:graphic>
              <a:graphicData uri="http://schemas.openxmlformats.org/drawingml/2006/table">
                <a:tbl>
                  <a:tblPr firstRow="1" firstCol="1">
                    <a:tableStyleId>{21E4AEA4-8DFA-4A89-87EB-49C32662AFE0}</a:tableStyleId>
                  </a:tblPr>
                  <a:tblGrid>
                    <a:gridCol w="1908313">
                      <a:extLst>
                        <a:ext uri="{9D8B030D-6E8A-4147-A177-3AD203B41FA5}">
                          <a16:colId xmlns:a16="http://schemas.microsoft.com/office/drawing/2014/main" val="3132686425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3805427547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2291807747"/>
                        </a:ext>
                      </a:extLst>
                    </a:gridCol>
                  </a:tblGrid>
                  <a:tr h="1036766">
                    <a:tc>
                      <a:txBody>
                        <a:bodyPr/>
                        <a:lstStyle/>
                        <a:p>
                          <a:endParaRPr lang="en-US" sz="32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Bounded Suboptimal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07865"/>
                      </a:ext>
                    </a:extLst>
                  </a:tr>
                  <a:tr h="103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A*, IDA*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rgbClr val="EFE8E7"/>
                              </a:solidFill>
                            </a:rPr>
                            <a:t>WA*, DPS, EES</a:t>
                          </a:r>
                          <a:endParaRPr lang="en-US" sz="2400" dirty="0">
                            <a:solidFill>
                              <a:srgbClr val="EFE8E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314215"/>
                      </a:ext>
                    </a:extLst>
                  </a:tr>
                  <a:tr h="1151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aseline="0" smtClean="0">
                                  <a:solidFill>
                                    <a:srgbClr val="EFE8E7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, </a:t>
                          </a:r>
                          <a:b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</a:br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MCTS-Solver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solidFill>
                                <a:srgbClr val="EFE8E7"/>
                              </a:solidFill>
                            </a:rPr>
                            <a:t>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626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051145"/>
                  </p:ext>
                </p:extLst>
              </p:nvPr>
            </p:nvGraphicFramePr>
            <p:xfrm>
              <a:off x="2676109" y="2169020"/>
              <a:ext cx="5724939" cy="3225495"/>
            </p:xfrm>
            <a:graphic>
              <a:graphicData uri="http://schemas.openxmlformats.org/drawingml/2006/table">
                <a:tbl>
                  <a:tblPr firstRow="1" firstCol="1">
                    <a:tableStyleId>{21E4AEA4-8DFA-4A89-87EB-49C32662AFE0}</a:tableStyleId>
                  </a:tblPr>
                  <a:tblGrid>
                    <a:gridCol w="1908313">
                      <a:extLst>
                        <a:ext uri="{9D8B030D-6E8A-4147-A177-3AD203B41FA5}">
                          <a16:colId xmlns:a16="http://schemas.microsoft.com/office/drawing/2014/main" val="3132686425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3805427547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2291807747"/>
                        </a:ext>
                      </a:extLst>
                    </a:gridCol>
                  </a:tblGrid>
                  <a:tr h="1036766">
                    <a:tc>
                      <a:txBody>
                        <a:bodyPr/>
                        <a:lstStyle/>
                        <a:p>
                          <a:endParaRPr lang="en-US" sz="32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Bounded Suboptimal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07865"/>
                      </a:ext>
                    </a:extLst>
                  </a:tr>
                  <a:tr h="103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A*, IDA*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rgbClr val="EFE8E7"/>
                              </a:solidFill>
                            </a:rPr>
                            <a:t>WA*, DPS, EES</a:t>
                          </a:r>
                          <a:endParaRPr lang="en-US" sz="2400" dirty="0">
                            <a:solidFill>
                              <a:srgbClr val="EFE8E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314215"/>
                      </a:ext>
                    </a:extLst>
                  </a:tr>
                  <a:tr h="1151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9" t="-180952" r="-10159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solidFill>
                                <a:srgbClr val="EFE8E7"/>
                              </a:solidFill>
                            </a:rPr>
                            <a:t>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6263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00294" y="3220062"/>
                <a:ext cx="1876565" cy="991757"/>
              </a:xfrm>
              <a:prstGeom prst="rect">
                <a:avLst/>
              </a:prstGeom>
              <a:solidFill>
                <a:srgbClr val="EFE8E7"/>
              </a:solidFill>
              <a:ln>
                <a:solidFill>
                  <a:srgbClr val="EFE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MINIMAX, 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MCTS-Solver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94" y="3220062"/>
                <a:ext cx="1876565" cy="991757"/>
              </a:xfrm>
              <a:prstGeom prst="rect">
                <a:avLst/>
              </a:prstGeom>
              <a:blipFill>
                <a:blip r:embed="rId6"/>
                <a:stretch>
                  <a:fillRect l="-3226" t="-2410" b="-10843"/>
                </a:stretch>
              </a:blipFill>
              <a:ln>
                <a:solidFill>
                  <a:srgbClr val="EFE8E7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76860" y="3198665"/>
                <a:ext cx="1876565" cy="991757"/>
              </a:xfrm>
              <a:prstGeom prst="rect">
                <a:avLst/>
              </a:prstGeom>
              <a:solidFill>
                <a:srgbClr val="EFE8E7"/>
              </a:solidFill>
              <a:ln>
                <a:solidFill>
                  <a:srgbClr val="EFE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Bounded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60" y="3198665"/>
                <a:ext cx="1876565" cy="991757"/>
              </a:xfrm>
              <a:prstGeom prst="rect">
                <a:avLst/>
              </a:prstGeom>
              <a:blipFill>
                <a:blip r:embed="rId7"/>
                <a:stretch>
                  <a:fillRect l="-4502" t="-4242"/>
                </a:stretch>
              </a:blipFill>
              <a:ln>
                <a:solidFill>
                  <a:srgbClr val="EFE8E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00295" y="4234852"/>
            <a:ext cx="1876565" cy="1158028"/>
          </a:xfrm>
          <a:prstGeom prst="rect">
            <a:avLst/>
          </a:prstGeom>
          <a:solidFill>
            <a:srgbClr val="EFE8E7"/>
          </a:solidFill>
          <a:ln>
            <a:solidFill>
              <a:srgbClr val="EFE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</a:rPr>
              <a:t>MaxN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Paranoid,</a:t>
            </a:r>
          </a:p>
          <a:p>
            <a:r>
              <a:rPr lang="en-US" sz="2400" dirty="0">
                <a:solidFill>
                  <a:schemeClr val="tx1"/>
                </a:solidFill>
              </a:rPr>
              <a:t>BRS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99001" y="4234034"/>
            <a:ext cx="1876565" cy="1158028"/>
          </a:xfrm>
          <a:prstGeom prst="rect">
            <a:avLst/>
          </a:prstGeom>
          <a:solidFill>
            <a:srgbClr val="EFE8E7"/>
          </a:solidFill>
          <a:ln>
            <a:solidFill>
              <a:srgbClr val="EFE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3440"/>
            <a:ext cx="10058400" cy="1027190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Image result for prisoner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60" y="1913732"/>
            <a:ext cx="1238303" cy="1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Image result for philosopher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114" y="1947099"/>
            <a:ext cx="1253275" cy="13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Image result for money carto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3770" y="4146885"/>
            <a:ext cx="1625964" cy="15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Image result for statistics carto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698" y="2181910"/>
            <a:ext cx="2138507" cy="13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519765" y="1934678"/>
            <a:ext cx="2656572" cy="2136808"/>
          </a:xfrm>
          <a:prstGeom prst="wedgeEllipseCallout">
            <a:avLst>
              <a:gd name="adj1" fmla="val 54263"/>
              <a:gd name="adj2" fmla="val -4592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Callout 27"/>
          <p:cNvSpPr/>
          <p:nvPr/>
        </p:nvSpPr>
        <p:spPr>
          <a:xfrm>
            <a:off x="1097280" y="4146885"/>
            <a:ext cx="2656572" cy="2136808"/>
          </a:xfrm>
          <a:prstGeom prst="wedgeEllipseCallout">
            <a:avLst>
              <a:gd name="adj1" fmla="val 28538"/>
              <a:gd name="adj2" fmla="val -5808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3458678" y="2752816"/>
            <a:ext cx="2656572" cy="2136808"/>
          </a:xfrm>
          <a:prstGeom prst="wedgeEllipseCallout">
            <a:avLst>
              <a:gd name="adj1" fmla="val 5712"/>
              <a:gd name="adj2" fmla="val -6484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6389572" y="2005266"/>
            <a:ext cx="2656572" cy="2136808"/>
          </a:xfrm>
          <a:prstGeom prst="wedgeEllipseCallout">
            <a:avLst>
              <a:gd name="adj1" fmla="val -31607"/>
              <a:gd name="adj2" fmla="val -558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9320466" y="1836019"/>
            <a:ext cx="2656572" cy="2136808"/>
          </a:xfrm>
          <a:prstGeom prst="wedgeEllipseCallout">
            <a:avLst>
              <a:gd name="adj1" fmla="val -58781"/>
              <a:gd name="adj2" fmla="val -4412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9087854" y="4071486"/>
            <a:ext cx="2656572" cy="2136808"/>
          </a:xfrm>
          <a:prstGeom prst="wedgeEllipseCallout">
            <a:avLst>
              <a:gd name="adj1" fmla="val -39941"/>
              <a:gd name="adj2" fmla="val -5898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5773554" y="4153302"/>
            <a:ext cx="2656572" cy="2136808"/>
          </a:xfrm>
          <a:prstGeom prst="wedgeEllipseCallout">
            <a:avLst>
              <a:gd name="adj1" fmla="val -31245"/>
              <a:gd name="adj2" fmla="val -5448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3005" y="3435119"/>
            <a:ext cx="3270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Statistics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5974" y="5565510"/>
            <a:ext cx="3270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Economics</a:t>
            </a:r>
          </a:p>
        </p:txBody>
      </p:sp>
      <p:pic>
        <p:nvPicPr>
          <p:cNvPr id="39" name="Picture 18" descr="Image result for robot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43" y="4193114"/>
            <a:ext cx="1331496" cy="15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858511" y="5691436"/>
            <a:ext cx="23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Robotics</a:t>
            </a:r>
          </a:p>
        </p:txBody>
      </p:sp>
      <p:pic>
        <p:nvPicPr>
          <p:cNvPr id="41" name="Picture 20" descr="Image result for shield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233" y="4138052"/>
            <a:ext cx="1542447" cy="15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9190188" y="5594385"/>
            <a:ext cx="23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Security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19063" y="3260259"/>
            <a:ext cx="24940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Philosophy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88446" y="3302399"/>
            <a:ext cx="290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Game Theory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11627" y="3950810"/>
            <a:ext cx="2232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800" b="1" dirty="0"/>
              <a:t>Decision </a:t>
            </a:r>
            <a:br>
              <a:rPr lang="en-US" altLang="en-US" sz="2800" b="1" dirty="0"/>
            </a:br>
            <a:r>
              <a:rPr lang="en-US" altLang="en-US" sz="2800" b="1" dirty="0"/>
              <a:t>Theory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784" y="2804718"/>
            <a:ext cx="1942675" cy="12667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Previous Work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06" y="1882032"/>
            <a:ext cx="10058400" cy="444657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Defined optimal solutions for 2-Player &amp; N-Player games.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Shown how and in which conditions </a:t>
            </a:r>
            <a:r>
              <a:rPr lang="en-US" sz="2400" b="1" dirty="0">
                <a:solidFill>
                  <a:schemeClr val="tx1"/>
                </a:solidFill>
              </a:rPr>
              <a:t>optimal solutions for 2-Player &amp; 		N-Player games </a:t>
            </a:r>
            <a:r>
              <a:rPr lang="en-US" sz="2400" dirty="0">
                <a:solidFill>
                  <a:schemeClr val="tx1"/>
                </a:solidFill>
              </a:rPr>
              <a:t>can be achieved.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Shown how and in which conditions </a:t>
            </a:r>
            <a:r>
              <a:rPr lang="en-US" sz="2400" b="1" dirty="0">
                <a:solidFill>
                  <a:schemeClr val="tx1"/>
                </a:solidFill>
              </a:rPr>
              <a:t>bounded suboptimal solutions for   		2-Player games </a:t>
            </a:r>
            <a:r>
              <a:rPr lang="en-US" sz="2400" dirty="0">
                <a:solidFill>
                  <a:schemeClr val="tx1"/>
                </a:solidFill>
              </a:rPr>
              <a:t>can be achieved.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FEB05D2-7C35-4152-B609-7E4D789F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4C454-2E80-43AC-9A74-91AC3E63B33B}"/>
              </a:ext>
            </a:extLst>
          </p:cNvPr>
          <p:cNvSpPr/>
          <p:nvPr/>
        </p:nvSpPr>
        <p:spPr>
          <a:xfrm>
            <a:off x="1718094" y="4270250"/>
            <a:ext cx="8428008" cy="156966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Our Goal:</a:t>
            </a:r>
          </a:p>
          <a:p>
            <a:pPr algn="ctr"/>
            <a:r>
              <a:rPr lang="en-US" sz="2400" b="1" dirty="0"/>
              <a:t> </a:t>
            </a:r>
            <a:r>
              <a:rPr lang="en-US" sz="2400" dirty="0"/>
              <a:t>Show how and in which conditions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u="sng" dirty="0"/>
              <a:t>bounded suboptimal solutions for N-Player games</a:t>
            </a:r>
          </a:p>
          <a:p>
            <a:pPr algn="ctr"/>
            <a:r>
              <a:rPr lang="en-US" sz="2400" dirty="0"/>
              <a:t> can be achieved.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86E1E-9633-4644-916C-462114141B76}"/>
              </a:ext>
            </a:extLst>
          </p:cNvPr>
          <p:cNvSpPr txBox="1"/>
          <p:nvPr/>
        </p:nvSpPr>
        <p:spPr>
          <a:xfrm>
            <a:off x="7927675" y="37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E75BB5-D1A4-4C76-ABE5-37DA600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Risks &amp; Challenges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DF57C51-C65C-4541-8070-6D1894E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B5A61-09A2-43F1-B365-7BA48588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06" y="1882032"/>
            <a:ext cx="10058400" cy="4446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Find out that such solution does not exists.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Difficulty to prove that the conditions we defined are sufficient for a legal solution.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Difficulty to show our sub-optimal algorithms correctness.</a:t>
            </a: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hard cartoon">
            <a:extLst>
              <a:ext uri="{FF2B5EF4-FFF2-40B4-BE49-F238E27FC236}">
                <a16:creationId xmlns:a16="http://schemas.microsoft.com/office/drawing/2014/main" id="{A8EC548C-B181-4EDD-B4A1-CBE4660F6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2" l="13222" r="61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9" t="12919" r="47073"/>
          <a:stretch/>
        </p:blipFill>
        <p:spPr bwMode="auto">
          <a:xfrm>
            <a:off x="10312157" y="125050"/>
            <a:ext cx="1704252" cy="28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E1352B-31B9-40B8-9DB1-1014CA5A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083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</a:rPr>
              <a:t>Learning about variety</a:t>
            </a:r>
            <a:r>
              <a:rPr lang="he-IL" sz="2400" dirty="0">
                <a:solidFill>
                  <a:srgbClr val="222222"/>
                </a:solidFill>
              </a:rPr>
              <a:t> </a:t>
            </a:r>
            <a:r>
              <a:rPr lang="en-US" sz="2400" dirty="0">
                <a:solidFill>
                  <a:srgbClr val="222222"/>
                </a:solidFill>
              </a:rPr>
              <a:t>of optimal search algorithms solving the same problems, that we might be able to implement a bounded sub-optimal version of or use for comparison with our new solution.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Pattern for defining and proofing conditions for bounded sub-optimal pruning.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Metrics for algorithm evaluation and comparison with known optimal solutions, and how they are computed (ER, AW). </a:t>
            </a:r>
          </a:p>
          <a:p>
            <a:pPr marL="201168" lvl="1" indent="0">
              <a:lnSpc>
                <a:spcPct val="150000"/>
              </a:lnSpc>
              <a:buClrTx/>
              <a:buNone/>
            </a:pPr>
            <a:endParaRPr lang="en-US" sz="2000" dirty="0">
              <a:effectLst/>
              <a:latin typeface="+mj-lt"/>
              <a:ea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he-IL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he-IL" b="1" i="0" dirty="0">
                <a:solidFill>
                  <a:srgbClr val="222222"/>
                </a:solidFill>
                <a:effectLst/>
                <a:latin typeface="+mj-lt"/>
              </a:rPr>
              <a:t>-</a:t>
            </a:r>
          </a:p>
          <a:p>
            <a:pPr marL="0" indent="0" algn="r">
              <a:lnSpc>
                <a:spcPct val="150000"/>
              </a:lnSpc>
              <a:buNone/>
            </a:pPr>
            <a:endParaRPr lang="he-IL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r">
              <a:lnSpc>
                <a:spcPct val="150000"/>
              </a:lnSpc>
            </a:pPr>
            <a:endParaRPr lang="he-IL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r">
              <a:lnSpc>
                <a:spcPct val="150000"/>
              </a:lnSpc>
            </a:pPr>
            <a:endParaRPr lang="he-IL" b="0" i="0" dirty="0">
              <a:solidFill>
                <a:srgbClr val="222222"/>
              </a:solidFill>
              <a:effectLst/>
              <a:latin typeface="+mj-lt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B5BF6C-FC64-49CF-B02F-5FC7D025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025F4B5E-F44E-4BDC-AC00-E19EE6FA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Main insights from Literary review</a:t>
            </a:r>
            <a:endParaRPr lang="he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5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6F7DAF-4184-4E77-81BF-0A755D0A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project will include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6CD051-5CC9-4073-9E8F-5DA2E407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Conditions for bounded sub</a:t>
            </a:r>
            <a:r>
              <a:rPr lang="he-IL" sz="3100" dirty="0">
                <a:solidFill>
                  <a:schemeClr val="tx1"/>
                </a:solidFill>
              </a:rPr>
              <a:t>-</a:t>
            </a:r>
            <a:r>
              <a:rPr lang="en-US" sz="3100" dirty="0">
                <a:solidFill>
                  <a:schemeClr val="tx1"/>
                </a:solidFill>
              </a:rPr>
              <a:t>optimal pruning.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A bounded suboptimal N-Player game algorithm, including proof of correctness.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Implementation of 2 game domains.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Result comparison with 2 optimal N-Player game algorithms.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Various experiments to test the effectiveness.</a:t>
            </a:r>
          </a:p>
          <a:p>
            <a:pPr algn="r" rtl="1">
              <a:lnSpc>
                <a:spcPct val="150000"/>
              </a:lnSpc>
            </a:pPr>
            <a:br>
              <a:rPr lang="en-US" sz="2400" b="1" i="0" dirty="0">
                <a:solidFill>
                  <a:srgbClr val="222222"/>
                </a:solidFill>
                <a:effectLst/>
                <a:latin typeface="+mj-lt"/>
              </a:rPr>
            </a:br>
            <a:endParaRPr lang="he-IL" sz="2400" dirty="0">
              <a:latin typeface="+mj-lt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058C0A-8610-4ED3-84F4-AC5BB34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1E1D0-CC8F-4213-93DE-E8C44752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FA73D5-9C50-4D34-BCA0-598DE41C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45734"/>
            <a:ext cx="11363418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</a:rPr>
              <a:t>Understanding </a:t>
            </a: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bounded suboptimal solutions for 2-Player games.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Understanding</a:t>
            </a: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 optimal solutions for N-Player games.</a:t>
            </a:r>
            <a:endParaRPr lang="en-US" sz="2400" b="0" i="0" u="none" strike="noStrike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Define sufficient conditions for bounded suboptimal pruning for N-Player game trees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Develop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A </a:t>
            </a: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bounded suboptimal N-Player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game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algorithm </a:t>
            </a: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u="sng" dirty="0">
                <a:solidFill>
                  <a:schemeClr val="tx1"/>
                </a:solidFill>
              </a:rPr>
              <a:t>in progress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Prove the conditions for bounded suboptimal pruning </a:t>
            </a: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u="sng" dirty="0">
                <a:solidFill>
                  <a:schemeClr val="tx1"/>
                </a:solidFill>
              </a:rPr>
              <a:t>in progress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rove algorithm's correctness - bounded suboptimal version for N-Player games– </a:t>
            </a:r>
            <a:r>
              <a:rPr lang="en-US" sz="2400" u="sng" strike="noStrike" dirty="0">
                <a:solidFill>
                  <a:schemeClr val="tx1"/>
                </a:solidFill>
                <a:effectLst/>
              </a:rPr>
              <a:t>in progress.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8C60ED-4FE8-4CC0-BBDC-43557F6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3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E1AA6D-05AE-490C-AE2B-0E4F5EC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-198986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Planned Schedule 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D41AD7-47E6-416B-BBC2-3519071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8089993C-1E30-4AD5-B6AB-E6CC026C9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41338"/>
              </p:ext>
            </p:extLst>
          </p:nvPr>
        </p:nvGraphicFramePr>
        <p:xfrm>
          <a:off x="406400" y="1419325"/>
          <a:ext cx="11379200" cy="42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4224">
                  <a:extLst>
                    <a:ext uri="{9D8B030D-6E8A-4147-A177-3AD203B41FA5}">
                      <a16:colId xmlns:a16="http://schemas.microsoft.com/office/drawing/2014/main" val="3780654173"/>
                    </a:ext>
                  </a:extLst>
                </a:gridCol>
                <a:gridCol w="2914976">
                  <a:extLst>
                    <a:ext uri="{9D8B030D-6E8A-4147-A177-3AD203B41FA5}">
                      <a16:colId xmlns:a16="http://schemas.microsoft.com/office/drawing/2014/main" val="517368777"/>
                    </a:ext>
                  </a:extLst>
                </a:gridCol>
              </a:tblGrid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Task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846206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Prove the conditions for bounded suboptimal </a:t>
                      </a:r>
                      <a:r>
                        <a:rPr lang="en-US" sz="2000" u="none" strike="noStrike" dirty="0" err="1">
                          <a:effectLst/>
                        </a:rPr>
                        <a:t>prunning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Ongoing Dec-20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415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Develop &amp; prove '</a:t>
                      </a:r>
                      <a:r>
                        <a:rPr lang="en-US" sz="2000" u="none" strike="noStrike" dirty="0" err="1">
                          <a:effectLst/>
                        </a:rPr>
                        <a:t>MaxN</a:t>
                      </a:r>
                      <a:r>
                        <a:rPr lang="en-US" sz="2000" u="none" strike="noStrike" dirty="0">
                          <a:effectLst/>
                        </a:rPr>
                        <a:t>' algorithm's bounded suboptimal version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Ongoing Dec-20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461060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Develop &amp; prove other algorithm's bounded suboptimal version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Jan-21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410019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Write hypothesis for future experiments results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Feb-21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517202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Implement the algorithms we developed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Mar-21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71428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Implement several games for experiments purpose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Mar-21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3492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Implement several </a:t>
                      </a:r>
                      <a:r>
                        <a:rPr lang="en-US" sz="2000" u="none" strike="noStrike" dirty="0">
                          <a:effectLst/>
                        </a:rPr>
                        <a:t>algorithms for experiments purpose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Mar-21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920862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Test our implementations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Mar-21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19294"/>
                  </a:ext>
                </a:extLst>
              </a:tr>
              <a:tr h="42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Run experiments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Apr-21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037223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301C06E0-2919-4B2D-B53C-A590F9E0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47877"/>
              </p:ext>
            </p:extLst>
          </p:nvPr>
        </p:nvGraphicFramePr>
        <p:xfrm>
          <a:off x="406400" y="5666225"/>
          <a:ext cx="11379200" cy="373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4224">
                  <a:extLst>
                    <a:ext uri="{9D8B030D-6E8A-4147-A177-3AD203B41FA5}">
                      <a16:colId xmlns:a16="http://schemas.microsoft.com/office/drawing/2014/main" val="1112444881"/>
                    </a:ext>
                  </a:extLst>
                </a:gridCol>
                <a:gridCol w="2914976">
                  <a:extLst>
                    <a:ext uri="{9D8B030D-6E8A-4147-A177-3AD203B41FA5}">
                      <a16:colId xmlns:a16="http://schemas.microsoft.com/office/drawing/2014/main" val="2081296230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Result analysis &amp; conclusions writing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May-21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41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455</Words>
  <Application>Microsoft Office PowerPoint</Application>
  <PresentationFormat>מסך רחב</PresentationFormat>
  <Paragraphs>110</Paragraphs>
  <Slides>10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Retrospect</vt:lpstr>
      <vt:lpstr>Bounded Suboptimal N-Player Game Tree Search</vt:lpstr>
      <vt:lpstr>Intro</vt:lpstr>
      <vt:lpstr>Motivation</vt:lpstr>
      <vt:lpstr>Previous Work</vt:lpstr>
      <vt:lpstr>Risks &amp; Challenges</vt:lpstr>
      <vt:lpstr>Main insights from Literary review</vt:lpstr>
      <vt:lpstr>The project will include</vt:lpstr>
      <vt:lpstr>Accomplishments</vt:lpstr>
      <vt:lpstr>Planned Schedule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2020-07-26T13:45:13Z</dcterms:created>
  <dcterms:modified xsi:type="dcterms:W3CDTF">2020-12-15T17:39:02Z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c1854438-703c-49b3-9d13-9695e86ced1e</vt:lpwstr>
  </property>
  <property fmtid="{D5CDD505-2E9C-101B-9397-08002B2CF9AE}" pid="3" name="CTP_TimeStamp">
    <vt:lpwstr>2020-08-16 08:06:35Z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