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0" r:id="rId1"/>
  </p:sldMasterIdLst>
  <p:notesMasterIdLst>
    <p:notesMasterId r:id="rId30"/>
  </p:notesMasterIdLst>
  <p:sldIdLst>
    <p:sldId id="256" r:id="rId2"/>
    <p:sldId id="594" r:id="rId3"/>
    <p:sldId id="662" r:id="rId4"/>
    <p:sldId id="698" r:id="rId5"/>
    <p:sldId id="664" r:id="rId6"/>
    <p:sldId id="675" r:id="rId7"/>
    <p:sldId id="677" r:id="rId8"/>
    <p:sldId id="678" r:id="rId9"/>
    <p:sldId id="679" r:id="rId10"/>
    <p:sldId id="687" r:id="rId11"/>
    <p:sldId id="686" r:id="rId12"/>
    <p:sldId id="700" r:id="rId13"/>
    <p:sldId id="683" r:id="rId14"/>
    <p:sldId id="684" r:id="rId15"/>
    <p:sldId id="688" r:id="rId16"/>
    <p:sldId id="689" r:id="rId17"/>
    <p:sldId id="690" r:id="rId18"/>
    <p:sldId id="691" r:id="rId19"/>
    <p:sldId id="693" r:id="rId20"/>
    <p:sldId id="692" r:id="rId21"/>
    <p:sldId id="699" r:id="rId22"/>
    <p:sldId id="701" r:id="rId23"/>
    <p:sldId id="694" r:id="rId24"/>
    <p:sldId id="695" r:id="rId25"/>
    <p:sldId id="696" r:id="rId26"/>
    <p:sldId id="697" r:id="rId27"/>
    <p:sldId id="602" r:id="rId28"/>
    <p:sldId id="6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8E7"/>
    <a:srgbClr val="009900"/>
    <a:srgbClr val="BCB7B7"/>
    <a:srgbClr val="0000FF"/>
    <a:srgbClr val="9AD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7F978-3FF9-4E1A-8013-82F6CE84ACE4}" v="32" dt="2021-05-25T18:19:17.542"/>
    <p1510:client id="{3F36F0A9-FA37-4B81-94F4-EA1C49C456ED}" v="36" dt="2021-05-25T14:11:17.781"/>
    <p1510:client id="{5AA0FB69-CA02-4AC2-8274-5B0AE8E4F8C4}" v="230" dt="2021-05-24T21:16:21.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84140" autoAdjust="0"/>
  </p:normalViewPr>
  <p:slideViewPr>
    <p:cSldViewPr snapToGrid="0">
      <p:cViewPr>
        <p:scale>
          <a:sx n="125" d="100"/>
          <a:sy n="125" d="100"/>
        </p:scale>
        <p:origin x="258" y="90"/>
      </p:cViewPr>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3AECE-6689-4FEE-9F21-99DCB34C0876}"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3FE90-1E6A-4F50-A9B3-FF9705109651}" type="slidenum">
              <a:rPr lang="en-US" smtClean="0"/>
              <a:t>‹#›</a:t>
            </a:fld>
            <a:endParaRPr lang="en-US"/>
          </a:p>
        </p:txBody>
      </p:sp>
    </p:spTree>
    <p:extLst>
      <p:ext uri="{BB962C8B-B14F-4D97-AF65-F5344CB8AC3E}">
        <p14:creationId xmlns:p14="http://schemas.microsoft.com/office/powerpoint/2010/main" val="797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r>
              <a:rPr lang="he-IL" dirty="0"/>
              <a:t>חיפוש תת אופטימלי מוגבל בעץ משחק מרובה שחקנים</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a:t>
            </a:fld>
            <a:endParaRPr lang="en-US"/>
          </a:p>
        </p:txBody>
      </p:sp>
    </p:spTree>
    <p:extLst>
      <p:ext uri="{BB962C8B-B14F-4D97-AF65-F5344CB8AC3E}">
        <p14:creationId xmlns:p14="http://schemas.microsoft.com/office/powerpoint/2010/main" val="391795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10</a:t>
            </a:fld>
            <a:endParaRPr lang="en-US"/>
          </a:p>
        </p:txBody>
      </p:sp>
    </p:spTree>
    <p:extLst>
      <p:ext uri="{BB962C8B-B14F-4D97-AF65-F5344CB8AC3E}">
        <p14:creationId xmlns:p14="http://schemas.microsoft.com/office/powerpoint/2010/main" val="316706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11</a:t>
            </a:fld>
            <a:endParaRPr lang="en-US"/>
          </a:p>
        </p:txBody>
      </p:sp>
    </p:spTree>
    <p:extLst>
      <p:ext uri="{BB962C8B-B14F-4D97-AF65-F5344CB8AC3E}">
        <p14:creationId xmlns:p14="http://schemas.microsoft.com/office/powerpoint/2010/main" val="41887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12</a:t>
            </a:fld>
            <a:endParaRPr lang="en-US"/>
          </a:p>
        </p:txBody>
      </p:sp>
    </p:spTree>
    <p:extLst>
      <p:ext uri="{BB962C8B-B14F-4D97-AF65-F5344CB8AC3E}">
        <p14:creationId xmlns:p14="http://schemas.microsoft.com/office/powerpoint/2010/main" val="3935680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13</a:t>
            </a:fld>
            <a:endParaRPr lang="en-US"/>
          </a:p>
        </p:txBody>
      </p:sp>
    </p:spTree>
    <p:extLst>
      <p:ext uri="{BB962C8B-B14F-4D97-AF65-F5344CB8AC3E}">
        <p14:creationId xmlns:p14="http://schemas.microsoft.com/office/powerpoint/2010/main" val="187604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14</a:t>
            </a:fld>
            <a:endParaRPr lang="en-US"/>
          </a:p>
        </p:txBody>
      </p:sp>
    </p:spTree>
    <p:extLst>
      <p:ext uri="{BB962C8B-B14F-4D97-AF65-F5344CB8AC3E}">
        <p14:creationId xmlns:p14="http://schemas.microsoft.com/office/powerpoint/2010/main" val="1120783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15</a:t>
            </a:fld>
            <a:endParaRPr lang="en-US"/>
          </a:p>
        </p:txBody>
      </p:sp>
    </p:spTree>
    <p:extLst>
      <p:ext uri="{BB962C8B-B14F-4D97-AF65-F5344CB8AC3E}">
        <p14:creationId xmlns:p14="http://schemas.microsoft.com/office/powerpoint/2010/main" val="271933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16</a:t>
            </a:fld>
            <a:endParaRPr lang="en-US"/>
          </a:p>
        </p:txBody>
      </p:sp>
    </p:spTree>
    <p:extLst>
      <p:ext uri="{BB962C8B-B14F-4D97-AF65-F5344CB8AC3E}">
        <p14:creationId xmlns:p14="http://schemas.microsoft.com/office/powerpoint/2010/main" val="779934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17</a:t>
            </a:fld>
            <a:endParaRPr lang="en-US"/>
          </a:p>
        </p:txBody>
      </p:sp>
    </p:spTree>
    <p:extLst>
      <p:ext uri="{BB962C8B-B14F-4D97-AF65-F5344CB8AC3E}">
        <p14:creationId xmlns:p14="http://schemas.microsoft.com/office/powerpoint/2010/main" val="158530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18</a:t>
            </a:fld>
            <a:endParaRPr lang="en-US"/>
          </a:p>
        </p:txBody>
      </p:sp>
    </p:spTree>
    <p:extLst>
      <p:ext uri="{BB962C8B-B14F-4D97-AF65-F5344CB8AC3E}">
        <p14:creationId xmlns:p14="http://schemas.microsoft.com/office/powerpoint/2010/main" val="4042774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19</a:t>
            </a:fld>
            <a:endParaRPr lang="en-US"/>
          </a:p>
        </p:txBody>
      </p:sp>
    </p:spTree>
    <p:extLst>
      <p:ext uri="{BB962C8B-B14F-4D97-AF65-F5344CB8AC3E}">
        <p14:creationId xmlns:p14="http://schemas.microsoft.com/office/powerpoint/2010/main" val="84942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r>
              <a:rPr lang="he-IL" dirty="0"/>
              <a:t>לא פיזיבילי לפתח את כל העץ</a:t>
            </a:r>
          </a:p>
          <a:p>
            <a:pPr marL="0" indent="0">
              <a:buFont typeface="Arial" panose="020B0604020202020204" pitchFamily="34" charset="0"/>
              <a:buChar char="•"/>
            </a:pPr>
            <a:r>
              <a:rPr lang="he-IL" dirty="0"/>
              <a:t>באמצעות גיזום נפתח יותר לעומק</a:t>
            </a:r>
          </a:p>
          <a:p>
            <a:pPr marL="0" indent="0">
              <a:buFont typeface="Arial" panose="020B0604020202020204" pitchFamily="34" charset="0"/>
              <a:buChar char="•"/>
            </a:pPr>
            <a:r>
              <a:rPr lang="he-IL" dirty="0"/>
              <a:t>באמצעות גיזום תת-אופטימלי נעמיק אפילו יותר</a:t>
            </a: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a:t>
            </a:fld>
            <a:endParaRPr lang="en-US"/>
          </a:p>
        </p:txBody>
      </p:sp>
    </p:spTree>
    <p:extLst>
      <p:ext uri="{BB962C8B-B14F-4D97-AF65-F5344CB8AC3E}">
        <p14:creationId xmlns:p14="http://schemas.microsoft.com/office/powerpoint/2010/main" val="91544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20</a:t>
            </a:fld>
            <a:endParaRPr lang="en-US"/>
          </a:p>
        </p:txBody>
      </p:sp>
    </p:spTree>
    <p:extLst>
      <p:ext uri="{BB962C8B-B14F-4D97-AF65-F5344CB8AC3E}">
        <p14:creationId xmlns:p14="http://schemas.microsoft.com/office/powerpoint/2010/main" val="116080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21</a:t>
            </a:fld>
            <a:endParaRPr lang="en-US"/>
          </a:p>
        </p:txBody>
      </p:sp>
    </p:spTree>
    <p:extLst>
      <p:ext uri="{BB962C8B-B14F-4D97-AF65-F5344CB8AC3E}">
        <p14:creationId xmlns:p14="http://schemas.microsoft.com/office/powerpoint/2010/main" val="398892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22</a:t>
            </a:fld>
            <a:endParaRPr lang="en-US"/>
          </a:p>
        </p:txBody>
      </p:sp>
    </p:spTree>
    <p:extLst>
      <p:ext uri="{BB962C8B-B14F-4D97-AF65-F5344CB8AC3E}">
        <p14:creationId xmlns:p14="http://schemas.microsoft.com/office/powerpoint/2010/main" val="3007081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23</a:t>
            </a:fld>
            <a:endParaRPr lang="en-US"/>
          </a:p>
        </p:txBody>
      </p:sp>
    </p:spTree>
    <p:extLst>
      <p:ext uri="{BB962C8B-B14F-4D97-AF65-F5344CB8AC3E}">
        <p14:creationId xmlns:p14="http://schemas.microsoft.com/office/powerpoint/2010/main" val="266820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24</a:t>
            </a:fld>
            <a:endParaRPr lang="en-US"/>
          </a:p>
        </p:txBody>
      </p:sp>
    </p:spTree>
    <p:extLst>
      <p:ext uri="{BB962C8B-B14F-4D97-AF65-F5344CB8AC3E}">
        <p14:creationId xmlns:p14="http://schemas.microsoft.com/office/powerpoint/2010/main" val="343991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25</a:t>
            </a:fld>
            <a:endParaRPr lang="en-US"/>
          </a:p>
        </p:txBody>
      </p:sp>
    </p:spTree>
    <p:extLst>
      <p:ext uri="{BB962C8B-B14F-4D97-AF65-F5344CB8AC3E}">
        <p14:creationId xmlns:p14="http://schemas.microsoft.com/office/powerpoint/2010/main" val="1011929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26</a:t>
            </a:fld>
            <a:endParaRPr lang="en-US"/>
          </a:p>
        </p:txBody>
      </p:sp>
    </p:spTree>
    <p:extLst>
      <p:ext uri="{BB962C8B-B14F-4D97-AF65-F5344CB8AC3E}">
        <p14:creationId xmlns:p14="http://schemas.microsoft.com/office/powerpoint/2010/main" val="102248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ED3FE90-1E6A-4F50-A9B3-FF9705109651}" type="slidenum">
              <a:rPr lang="en-US" smtClean="0"/>
              <a:t>27</a:t>
            </a:fld>
            <a:endParaRPr lang="en-US"/>
          </a:p>
        </p:txBody>
      </p:sp>
    </p:spTree>
    <p:extLst>
      <p:ext uri="{BB962C8B-B14F-4D97-AF65-F5344CB8AC3E}">
        <p14:creationId xmlns:p14="http://schemas.microsoft.com/office/powerpoint/2010/main" val="1755391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28</a:t>
            </a:fld>
            <a:endParaRPr lang="en-US"/>
          </a:p>
        </p:txBody>
      </p:sp>
    </p:spTree>
    <p:extLst>
      <p:ext uri="{BB962C8B-B14F-4D97-AF65-F5344CB8AC3E}">
        <p14:creationId xmlns:p14="http://schemas.microsoft.com/office/powerpoint/2010/main" val="85082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3</a:t>
            </a:fld>
            <a:endParaRPr lang="en-US"/>
          </a:p>
        </p:txBody>
      </p:sp>
    </p:spTree>
    <p:extLst>
      <p:ext uri="{BB962C8B-B14F-4D97-AF65-F5344CB8AC3E}">
        <p14:creationId xmlns:p14="http://schemas.microsoft.com/office/powerpoint/2010/main" val="1616659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4</a:t>
            </a:fld>
            <a:endParaRPr lang="en-US"/>
          </a:p>
        </p:txBody>
      </p:sp>
    </p:spTree>
    <p:extLst>
      <p:ext uri="{BB962C8B-B14F-4D97-AF65-F5344CB8AC3E}">
        <p14:creationId xmlns:p14="http://schemas.microsoft.com/office/powerpoint/2010/main" val="292714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5</a:t>
            </a:fld>
            <a:endParaRPr lang="en-US"/>
          </a:p>
        </p:txBody>
      </p:sp>
    </p:spTree>
    <p:extLst>
      <p:ext uri="{BB962C8B-B14F-4D97-AF65-F5344CB8AC3E}">
        <p14:creationId xmlns:p14="http://schemas.microsoft.com/office/powerpoint/2010/main" val="105068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6</a:t>
            </a:fld>
            <a:endParaRPr lang="en-US"/>
          </a:p>
        </p:txBody>
      </p:sp>
    </p:spTree>
    <p:extLst>
      <p:ext uri="{BB962C8B-B14F-4D97-AF65-F5344CB8AC3E}">
        <p14:creationId xmlns:p14="http://schemas.microsoft.com/office/powerpoint/2010/main" val="391901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7</a:t>
            </a:fld>
            <a:endParaRPr lang="en-US"/>
          </a:p>
        </p:txBody>
      </p:sp>
    </p:spTree>
    <p:extLst>
      <p:ext uri="{BB962C8B-B14F-4D97-AF65-F5344CB8AC3E}">
        <p14:creationId xmlns:p14="http://schemas.microsoft.com/office/powerpoint/2010/main" val="426556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8</a:t>
            </a:fld>
            <a:endParaRPr lang="en-US"/>
          </a:p>
        </p:txBody>
      </p:sp>
    </p:spTree>
    <p:extLst>
      <p:ext uri="{BB962C8B-B14F-4D97-AF65-F5344CB8AC3E}">
        <p14:creationId xmlns:p14="http://schemas.microsoft.com/office/powerpoint/2010/main" val="325738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ED3FE90-1E6A-4F50-A9B3-FF9705109651}" type="slidenum">
              <a:rPr lang="en-US" smtClean="0"/>
              <a:t>9</a:t>
            </a:fld>
            <a:endParaRPr lang="en-US"/>
          </a:p>
        </p:txBody>
      </p:sp>
    </p:spTree>
    <p:extLst>
      <p:ext uri="{BB962C8B-B14F-4D97-AF65-F5344CB8AC3E}">
        <p14:creationId xmlns:p14="http://schemas.microsoft.com/office/powerpoint/2010/main" val="290231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AD16B6-13A6-4F82-96B3-285C833463F4}"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6F1783CA-9390-49C9-AC80-E0703DB73D7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4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F1DB9-265C-4C5D-A9B3-DE10766734CD}"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9881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07583-D87E-4BEE-9054-91C950316524}"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7110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05FEE-B4C6-480D-BAAD-A18F2716DE95}"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6F1783CA-9390-49C9-AC80-E0703DB73D73}" type="slidenum">
              <a:rPr lang="en-US" smtClean="0"/>
              <a:pPr/>
              <a:t>‹#›</a:t>
            </a:fld>
            <a:endParaRPr lang="en-US" dirty="0"/>
          </a:p>
        </p:txBody>
      </p:sp>
    </p:spTree>
    <p:extLst>
      <p:ext uri="{BB962C8B-B14F-4D97-AF65-F5344CB8AC3E}">
        <p14:creationId xmlns:p14="http://schemas.microsoft.com/office/powerpoint/2010/main" val="349474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8B8C7-3A36-44E5-88DE-548A9D8DB3F4}" type="datetime1">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783CA-9390-49C9-AC80-E0703DB73D7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88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32D20-4026-46CC-B893-CD5E5C2AF636}"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353284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3C089-90F0-46C1-97EE-60AC72EABB80}" type="datetime1">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95301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30477-2D77-4066-A2C7-BA5FCD66B407}" type="datetime1">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26641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BC329A-371F-47CB-823F-1A99547BEC4D}" type="datetime1">
              <a:rPr lang="en-US" smtClean="0"/>
              <a:t>5/25/2021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62979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153763-82D8-41E3-A3B3-4995105B1468}" type="datetime1">
              <a:rPr lang="en-US" smtClean="0"/>
              <a:t>5/25/2021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783CA-9390-49C9-AC80-E0703DB73D73}" type="slidenum">
              <a:rPr lang="en-US" smtClean="0"/>
              <a:t>‹#›</a:t>
            </a:fld>
            <a:endParaRPr lang="en-US"/>
          </a:p>
        </p:txBody>
      </p:sp>
    </p:spTree>
    <p:extLst>
      <p:ext uri="{BB962C8B-B14F-4D97-AF65-F5344CB8AC3E}">
        <p14:creationId xmlns:p14="http://schemas.microsoft.com/office/powerpoint/2010/main" val="83053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8A67C-C355-4594-8AC9-B37F044B59EA}" type="datetime1">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783CA-9390-49C9-AC80-E0703DB73D73}" type="slidenum">
              <a:rPr lang="en-US" smtClean="0"/>
              <a:t>‹#›</a:t>
            </a:fld>
            <a:endParaRPr lang="en-US"/>
          </a:p>
        </p:txBody>
      </p:sp>
    </p:spTree>
    <p:extLst>
      <p:ext uri="{BB962C8B-B14F-4D97-AF65-F5344CB8AC3E}">
        <p14:creationId xmlns:p14="http://schemas.microsoft.com/office/powerpoint/2010/main" val="15919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EB231C-2FBD-4759-B709-0E9C775F4613}" type="datetime1">
              <a:rPr lang="en-US" smtClean="0"/>
              <a:t>5/25/2021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783CA-9390-49C9-AC80-E0703DB73D7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0937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559" y="2088680"/>
            <a:ext cx="11107881" cy="1998428"/>
          </a:xfrm>
          <a:ln>
            <a:noFill/>
          </a:ln>
        </p:spPr>
        <p:txBody>
          <a:bodyPr>
            <a:noAutofit/>
          </a:bodyPr>
          <a:lstStyle/>
          <a:p>
            <a:pPr algn="ctr"/>
            <a:r>
              <a:rPr lang="en-US" sz="6600" b="1" i="1" dirty="0">
                <a:solidFill>
                  <a:schemeClr val="tx1"/>
                </a:solidFill>
                <a:cs typeface="+mn-cs"/>
              </a:rPr>
              <a:t>Bounded Suboptimal</a:t>
            </a:r>
            <a:br>
              <a:rPr lang="en-US" sz="6600" b="1" i="1" dirty="0">
                <a:solidFill>
                  <a:schemeClr val="tx1"/>
                </a:solidFill>
                <a:cs typeface="+mn-cs"/>
              </a:rPr>
            </a:br>
            <a:r>
              <a:rPr lang="en-US" sz="6600" b="1" i="1" dirty="0">
                <a:solidFill>
                  <a:schemeClr val="tx1"/>
                </a:solidFill>
                <a:cs typeface="+mn-cs"/>
              </a:rPr>
              <a:t>N-Player Game Tree Search</a:t>
            </a:r>
            <a:endParaRPr lang="en-US" sz="7200" b="1" i="1" dirty="0">
              <a:solidFill>
                <a:schemeClr val="tx1"/>
              </a:solidFill>
              <a:cs typeface="+mn-cs"/>
            </a:endParaRPr>
          </a:p>
        </p:txBody>
      </p:sp>
      <p:sp>
        <p:nvSpPr>
          <p:cNvPr id="4" name="TextBox 3"/>
          <p:cNvSpPr txBox="1"/>
          <p:nvPr/>
        </p:nvSpPr>
        <p:spPr>
          <a:xfrm>
            <a:off x="2284023" y="4420680"/>
            <a:ext cx="7708600" cy="1938992"/>
          </a:xfrm>
          <a:prstGeom prst="rect">
            <a:avLst/>
          </a:prstGeom>
          <a:noFill/>
          <a:ln>
            <a:noFill/>
          </a:ln>
        </p:spPr>
        <p:txBody>
          <a:bodyPr wrap="square" rtlCol="0">
            <a:spAutoFit/>
          </a:bodyPr>
          <a:lstStyle/>
          <a:p>
            <a:pPr algn="ctr"/>
            <a:r>
              <a:rPr lang="en-US" sz="2400" b="1" dirty="0"/>
              <a:t>Advisor: Dor Atzmon</a:t>
            </a:r>
            <a:endParaRPr lang="he-IL" sz="2400" b="1" dirty="0"/>
          </a:p>
          <a:p>
            <a:pPr algn="ctr"/>
            <a:endParaRPr lang="en-US" sz="2400" b="1" dirty="0"/>
          </a:p>
          <a:p>
            <a:pPr algn="ctr"/>
            <a:r>
              <a:rPr lang="en-US" sz="2400" b="1" dirty="0"/>
              <a:t>Asi Zaks, Shachar Meretz, Peleg Biton, Omer Nagar</a:t>
            </a:r>
          </a:p>
          <a:p>
            <a:pPr algn="ctr"/>
            <a:endParaRPr lang="en-US" sz="2400" b="1" dirty="0"/>
          </a:p>
          <a:p>
            <a:pPr algn="ctr"/>
            <a:r>
              <a:rPr lang="en-US" sz="2400" b="1" dirty="0"/>
              <a:t> Field : Artificial Intelligence</a:t>
            </a:r>
          </a:p>
        </p:txBody>
      </p:sp>
      <p:pic>
        <p:nvPicPr>
          <p:cNvPr id="3" name="Picture 2" descr="Image result for board game carto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733491" y="228970"/>
            <a:ext cx="3458509" cy="2194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92623" y="154004"/>
            <a:ext cx="980177" cy="82777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1" name="Group 30">
            <a:extLst>
              <a:ext uri="{FF2B5EF4-FFF2-40B4-BE49-F238E27FC236}">
                <a16:creationId xmlns:a16="http://schemas.microsoft.com/office/drawing/2014/main" id="{55BB6758-70DE-4F74-9DE1-66F500CEEBB6}"/>
              </a:ext>
            </a:extLst>
          </p:cNvPr>
          <p:cNvGrpSpPr/>
          <p:nvPr/>
        </p:nvGrpSpPr>
        <p:grpSpPr>
          <a:xfrm>
            <a:off x="88428" y="479941"/>
            <a:ext cx="2994398" cy="1608739"/>
            <a:chOff x="68842" y="46325"/>
            <a:chExt cx="3509782" cy="1567360"/>
          </a:xfrm>
        </p:grpSpPr>
        <p:cxnSp>
          <p:nvCxnSpPr>
            <p:cNvPr id="6" name="Straight Connector 5">
              <a:extLst>
                <a:ext uri="{FF2B5EF4-FFF2-40B4-BE49-F238E27FC236}">
                  <a16:creationId xmlns:a16="http://schemas.microsoft.com/office/drawing/2014/main" id="{3EFA16BD-534C-4499-9D51-7F81BA2B38AE}"/>
                </a:ext>
              </a:extLst>
            </p:cNvPr>
            <p:cNvCxnSpPr>
              <a:cxnSpLocks/>
              <a:stCxn id="7" idx="2"/>
              <a:endCxn id="13" idx="0"/>
            </p:cNvCxnSpPr>
            <p:nvPr/>
          </p:nvCxnSpPr>
          <p:spPr>
            <a:xfrm flipH="1">
              <a:off x="893370" y="411615"/>
              <a:ext cx="901354" cy="226945"/>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Rounded Rectangle 23">
              <a:extLst>
                <a:ext uri="{FF2B5EF4-FFF2-40B4-BE49-F238E27FC236}">
                  <a16:creationId xmlns:a16="http://schemas.microsoft.com/office/drawing/2014/main" id="{F110FEE3-CDF4-4DB3-9104-24CF5574D2FB}"/>
                </a:ext>
              </a:extLst>
            </p:cNvPr>
            <p:cNvSpPr/>
            <p:nvPr/>
          </p:nvSpPr>
          <p:spPr>
            <a:xfrm flipH="1">
              <a:off x="1305425" y="46325"/>
              <a:ext cx="978598" cy="365290"/>
            </a:xfrm>
            <a:prstGeom prst="roundRect">
              <a:avLst/>
            </a:prstGeom>
            <a:solidFill>
              <a:schemeClr val="accent1">
                <a:lumMod val="75000"/>
              </a:schemeClr>
            </a:solidFill>
            <a:ln w="381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dirty="0">
                <a:solidFill>
                  <a:schemeClr val="tx1"/>
                </a:solidFill>
                <a:latin typeface="Cambria Math" panose="02040503050406030204" pitchFamily="18" charset="0"/>
              </a:endParaRPr>
            </a:p>
          </p:txBody>
        </p:sp>
        <p:cxnSp>
          <p:nvCxnSpPr>
            <p:cNvPr id="8" name="Straight Connector 7">
              <a:extLst>
                <a:ext uri="{FF2B5EF4-FFF2-40B4-BE49-F238E27FC236}">
                  <a16:creationId xmlns:a16="http://schemas.microsoft.com/office/drawing/2014/main" id="{085EBB77-12F4-402C-8335-CD795F9A7748}"/>
                </a:ext>
              </a:extLst>
            </p:cNvPr>
            <p:cNvCxnSpPr>
              <a:cxnSpLocks/>
              <a:stCxn id="7" idx="2"/>
              <a:endCxn id="12" idx="0"/>
            </p:cNvCxnSpPr>
            <p:nvPr/>
          </p:nvCxnSpPr>
          <p:spPr>
            <a:xfrm>
              <a:off x="1794724" y="411615"/>
              <a:ext cx="984096" cy="226944"/>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5942C8-E3DA-44C1-AFC0-B464B1AF4491}"/>
                </a:ext>
              </a:extLst>
            </p:cNvPr>
            <p:cNvCxnSpPr>
              <a:cxnSpLocks/>
              <a:stCxn id="13" idx="4"/>
              <a:endCxn id="14" idx="3"/>
            </p:cNvCxnSpPr>
            <p:nvPr/>
          </p:nvCxnSpPr>
          <p:spPr>
            <a:xfrm>
              <a:off x="893370" y="1021295"/>
              <a:ext cx="412055"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2C733F-A10A-4EA1-8423-56D23D487820}"/>
                </a:ext>
              </a:extLst>
            </p:cNvPr>
            <p:cNvCxnSpPr>
              <a:cxnSpLocks/>
              <a:stCxn id="13" idx="4"/>
              <a:endCxn id="15" idx="3"/>
            </p:cNvCxnSpPr>
            <p:nvPr/>
          </p:nvCxnSpPr>
          <p:spPr>
            <a:xfrm flipH="1">
              <a:off x="452030" y="1021295"/>
              <a:ext cx="441340"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5D4D401-096E-4651-8B79-5608B950F2A6}"/>
                </a:ext>
              </a:extLst>
            </p:cNvPr>
            <p:cNvSpPr/>
            <p:nvPr/>
          </p:nvSpPr>
          <p:spPr>
            <a:xfrm flipH="1">
              <a:off x="2330169" y="638559"/>
              <a:ext cx="897302" cy="382735"/>
            </a:xfrm>
            <a:prstGeom prst="ellipse">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CA9542C1-CCD7-4E4E-B5B2-F0E4AF7150F0}"/>
                </a:ext>
              </a:extLst>
            </p:cNvPr>
            <p:cNvSpPr/>
            <p:nvPr/>
          </p:nvSpPr>
          <p:spPr>
            <a:xfrm flipH="1">
              <a:off x="444719" y="638560"/>
              <a:ext cx="897303" cy="382735"/>
            </a:xfrm>
            <a:prstGeom prst="ellipse">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14" name="Rectangle: Top Corners Snipped 13">
              <a:extLst>
                <a:ext uri="{FF2B5EF4-FFF2-40B4-BE49-F238E27FC236}">
                  <a16:creationId xmlns:a16="http://schemas.microsoft.com/office/drawing/2014/main" id="{3FE0ABBE-1072-41C0-B1B1-8035C21AF6E7}"/>
                </a:ext>
              </a:extLst>
            </p:cNvPr>
            <p:cNvSpPr/>
            <p:nvPr/>
          </p:nvSpPr>
          <p:spPr>
            <a:xfrm flipH="1">
              <a:off x="922237" y="1212662"/>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15" name="Rectangle: Top Corners Snipped 14">
              <a:extLst>
                <a:ext uri="{FF2B5EF4-FFF2-40B4-BE49-F238E27FC236}">
                  <a16:creationId xmlns:a16="http://schemas.microsoft.com/office/drawing/2014/main" id="{0DB949C5-5932-4F4D-8C33-F06C73F3B047}"/>
                </a:ext>
              </a:extLst>
            </p:cNvPr>
            <p:cNvSpPr/>
            <p:nvPr/>
          </p:nvSpPr>
          <p:spPr>
            <a:xfrm flipH="1">
              <a:off x="68842" y="1212662"/>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cxnSp>
          <p:nvCxnSpPr>
            <p:cNvPr id="25" name="Straight Connector 24">
              <a:extLst>
                <a:ext uri="{FF2B5EF4-FFF2-40B4-BE49-F238E27FC236}">
                  <a16:creationId xmlns:a16="http://schemas.microsoft.com/office/drawing/2014/main" id="{97CDD57A-AA30-4CB2-A5E9-1EE8633D8B09}"/>
                </a:ext>
              </a:extLst>
            </p:cNvPr>
            <p:cNvCxnSpPr>
              <a:cxnSpLocks/>
              <a:endCxn id="27" idx="3"/>
            </p:cNvCxnSpPr>
            <p:nvPr/>
          </p:nvCxnSpPr>
          <p:spPr>
            <a:xfrm>
              <a:off x="2783380" y="1039583"/>
              <a:ext cx="412055"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7B5F16-A5D3-4409-A9C8-54C118746F89}"/>
                </a:ext>
              </a:extLst>
            </p:cNvPr>
            <p:cNvCxnSpPr>
              <a:cxnSpLocks/>
              <a:endCxn id="28" idx="3"/>
            </p:cNvCxnSpPr>
            <p:nvPr/>
          </p:nvCxnSpPr>
          <p:spPr>
            <a:xfrm flipH="1">
              <a:off x="2342040" y="1039583"/>
              <a:ext cx="441340"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Top Corners Snipped 26">
              <a:extLst>
                <a:ext uri="{FF2B5EF4-FFF2-40B4-BE49-F238E27FC236}">
                  <a16:creationId xmlns:a16="http://schemas.microsoft.com/office/drawing/2014/main" id="{5D7BA13F-DA3B-4964-BE20-52DE4A0F70F0}"/>
                </a:ext>
              </a:extLst>
            </p:cNvPr>
            <p:cNvSpPr/>
            <p:nvPr/>
          </p:nvSpPr>
          <p:spPr>
            <a:xfrm flipH="1">
              <a:off x="2812247" y="1230950"/>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8" name="Rectangle: Top Corners Snipped 27">
              <a:extLst>
                <a:ext uri="{FF2B5EF4-FFF2-40B4-BE49-F238E27FC236}">
                  <a16:creationId xmlns:a16="http://schemas.microsoft.com/office/drawing/2014/main" id="{63BC7668-FCC5-4672-9805-9EAD0B342552}"/>
                </a:ext>
              </a:extLst>
            </p:cNvPr>
            <p:cNvSpPr/>
            <p:nvPr/>
          </p:nvSpPr>
          <p:spPr>
            <a:xfrm flipH="1">
              <a:off x="1958852" y="1230950"/>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grpSp>
    </p:spTree>
    <p:extLst>
      <p:ext uri="{BB962C8B-B14F-4D97-AF65-F5344CB8AC3E}">
        <p14:creationId xmlns:p14="http://schemas.microsoft.com/office/powerpoint/2010/main" val="73271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3" y="286603"/>
            <a:ext cx="11022275" cy="1389007"/>
          </a:xfrm>
          <a:noFill/>
        </p:spPr>
        <p:txBody>
          <a:bodyPr>
            <a:normAutofit/>
          </a:bodyPr>
          <a:lstStyle/>
          <a:p>
            <a:r>
              <a:rPr lang="en-US" sz="6000" b="1" dirty="0">
                <a:solidFill>
                  <a:schemeClr val="tx1"/>
                </a:solidFill>
              </a:rPr>
              <a:t>Experiment’s results – Random trees</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10</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Expansion Rate Vs. Epsilon  - Bounded Suboptimal in different depths:</a:t>
            </a:r>
          </a:p>
          <a:p>
            <a:endParaRPr lang="en-US" b="1" dirty="0"/>
          </a:p>
          <a:p>
            <a:endParaRPr lang="en-US" dirty="0"/>
          </a:p>
        </p:txBody>
      </p:sp>
      <p:pic>
        <p:nvPicPr>
          <p:cNvPr id="4" name="Picture 3">
            <a:extLst>
              <a:ext uri="{FF2B5EF4-FFF2-40B4-BE49-F238E27FC236}">
                <a16:creationId xmlns:a16="http://schemas.microsoft.com/office/drawing/2014/main" id="{5F2C6C2B-A1E5-4EEB-9E0F-186F1B4CAB52}"/>
              </a:ext>
            </a:extLst>
          </p:cNvPr>
          <p:cNvPicPr>
            <a:picLocks noChangeAspect="1"/>
          </p:cNvPicPr>
          <p:nvPr/>
        </p:nvPicPr>
        <p:blipFill>
          <a:blip r:embed="rId3"/>
          <a:stretch>
            <a:fillRect/>
          </a:stretch>
        </p:blipFill>
        <p:spPr>
          <a:xfrm>
            <a:off x="2294987" y="2220652"/>
            <a:ext cx="7528131" cy="4110412"/>
          </a:xfrm>
          <a:prstGeom prst="rect">
            <a:avLst/>
          </a:prstGeom>
        </p:spPr>
      </p:pic>
    </p:spTree>
    <p:extLst>
      <p:ext uri="{BB962C8B-B14F-4D97-AF65-F5344CB8AC3E}">
        <p14:creationId xmlns:p14="http://schemas.microsoft.com/office/powerpoint/2010/main" val="92970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3" y="286603"/>
            <a:ext cx="10995114" cy="1389007"/>
          </a:xfrm>
          <a:noFill/>
        </p:spPr>
        <p:txBody>
          <a:bodyPr>
            <a:normAutofit/>
          </a:bodyPr>
          <a:lstStyle/>
          <a:p>
            <a:r>
              <a:rPr lang="en-US" sz="6000" b="1" dirty="0">
                <a:solidFill>
                  <a:schemeClr val="tx1"/>
                </a:solidFill>
              </a:rPr>
              <a:t>Experiment’s results – Random trees</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11</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Final Score Different Vs. Epsilon  - Bounded Suboptimal in different depths:</a:t>
            </a:r>
          </a:p>
          <a:p>
            <a:endParaRPr lang="en-US" b="1" dirty="0"/>
          </a:p>
          <a:p>
            <a:endParaRPr lang="en-US" dirty="0"/>
          </a:p>
        </p:txBody>
      </p:sp>
      <p:pic>
        <p:nvPicPr>
          <p:cNvPr id="3" name="Picture 2">
            <a:extLst>
              <a:ext uri="{FF2B5EF4-FFF2-40B4-BE49-F238E27FC236}">
                <a16:creationId xmlns:a16="http://schemas.microsoft.com/office/drawing/2014/main" id="{FA268969-DE8A-4567-A8F5-075B90122B1C}"/>
              </a:ext>
            </a:extLst>
          </p:cNvPr>
          <p:cNvPicPr>
            <a:picLocks noChangeAspect="1"/>
          </p:cNvPicPr>
          <p:nvPr/>
        </p:nvPicPr>
        <p:blipFill>
          <a:blip r:embed="rId3"/>
          <a:stretch>
            <a:fillRect/>
          </a:stretch>
        </p:blipFill>
        <p:spPr>
          <a:xfrm>
            <a:off x="2853880" y="2107717"/>
            <a:ext cx="6518720" cy="4223740"/>
          </a:xfrm>
          <a:prstGeom prst="rect">
            <a:avLst/>
          </a:prstGeom>
        </p:spPr>
      </p:pic>
    </p:spTree>
    <p:extLst>
      <p:ext uri="{BB962C8B-B14F-4D97-AF65-F5344CB8AC3E}">
        <p14:creationId xmlns:p14="http://schemas.microsoft.com/office/powerpoint/2010/main" val="375240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10" y="294402"/>
            <a:ext cx="11733290" cy="1389007"/>
          </a:xfrm>
          <a:noFill/>
        </p:spPr>
        <p:txBody>
          <a:bodyPr>
            <a:normAutofit/>
          </a:bodyPr>
          <a:lstStyle/>
          <a:p>
            <a:r>
              <a:rPr lang="en-US" sz="6000" b="1" dirty="0">
                <a:solidFill>
                  <a:schemeClr val="tx1"/>
                </a:solidFill>
              </a:rPr>
              <a:t>Experiment’s results – Random trees</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12</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r>
              <a:rPr lang="en-US" sz="3200" b="1" dirty="0"/>
              <a:t>Conclusions – </a:t>
            </a:r>
          </a:p>
          <a:p>
            <a:pPr lvl="3">
              <a:buFont typeface="Wingdings" panose="05000000000000000000" pitchFamily="2" charset="2"/>
              <a:buChar char="Ø"/>
            </a:pPr>
            <a:r>
              <a:rPr lang="en-US" sz="1900" b="1" dirty="0"/>
              <a:t>Found strong relation between Expansion Rate to Epsilon and depth :</a:t>
            </a:r>
          </a:p>
          <a:p>
            <a:pPr lvl="6">
              <a:buFont typeface="Wingdings" panose="05000000000000000000" pitchFamily="2" charset="2"/>
              <a:buChar char="Ø"/>
            </a:pPr>
            <a:r>
              <a:rPr lang="en-US" sz="1900" b="1" dirty="0"/>
              <a:t>As Epsilon grow up Expansion Rate become smaller.</a:t>
            </a:r>
          </a:p>
          <a:p>
            <a:pPr lvl="6">
              <a:buFont typeface="Wingdings" panose="05000000000000000000" pitchFamily="2" charset="2"/>
              <a:buChar char="Ø"/>
            </a:pPr>
            <a:r>
              <a:rPr lang="en-US" sz="1900" b="1" dirty="0"/>
              <a:t>As depth grow up Expansion Rate become smaller.</a:t>
            </a:r>
          </a:p>
          <a:p>
            <a:pPr lvl="3">
              <a:buFont typeface="Wingdings" panose="05000000000000000000" pitchFamily="2" charset="2"/>
              <a:buChar char="Ø"/>
            </a:pPr>
            <a:r>
              <a:rPr lang="en-US" sz="1900" b="1" dirty="0"/>
              <a:t>Found weak relation between score different to Epsilon and depth :</a:t>
            </a:r>
          </a:p>
          <a:p>
            <a:pPr lvl="6">
              <a:buFont typeface="Wingdings" panose="05000000000000000000" pitchFamily="2" charset="2"/>
              <a:buChar char="Ø"/>
            </a:pPr>
            <a:r>
              <a:rPr lang="en-US" sz="1900" b="1" dirty="0"/>
              <a:t>As Epsilon grow up score different not grow up significantly.</a:t>
            </a:r>
          </a:p>
          <a:p>
            <a:pPr lvl="6">
              <a:buFont typeface="Wingdings" panose="05000000000000000000" pitchFamily="2" charset="2"/>
              <a:buChar char="Ø"/>
            </a:pPr>
            <a:r>
              <a:rPr lang="en-US" sz="1900" b="1" dirty="0"/>
              <a:t>As depth grow up score different not grow up significantly.</a:t>
            </a:r>
          </a:p>
          <a:p>
            <a:endParaRPr lang="en-US" dirty="0"/>
          </a:p>
        </p:txBody>
      </p:sp>
    </p:spTree>
    <p:extLst>
      <p:ext uri="{BB962C8B-B14F-4D97-AF65-F5344CB8AC3E}">
        <p14:creationId xmlns:p14="http://schemas.microsoft.com/office/powerpoint/2010/main" val="71448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Epsilon Optimization</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13</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023360"/>
          </a:xfrm>
        </p:spPr>
        <p:txBody>
          <a:bodyPr>
            <a:normAutofit/>
          </a:bodyPr>
          <a:lstStyle/>
          <a:p>
            <a:r>
              <a:rPr lang="en-US" sz="3200" b="1" dirty="0"/>
              <a:t>The purpose – </a:t>
            </a:r>
          </a:p>
          <a:p>
            <a:r>
              <a:rPr lang="en-US" b="1" dirty="0"/>
              <a:t>Find the optimal Epsilon of Bounded Suboptimal &amp; Bounded Paranoid in </a:t>
            </a:r>
            <a:r>
              <a:rPr lang="en-US" b="1" dirty="0" err="1"/>
              <a:t>Rollit</a:t>
            </a:r>
            <a:r>
              <a:rPr lang="en-US" b="1" dirty="0"/>
              <a:t>:</a:t>
            </a:r>
          </a:p>
          <a:p>
            <a:pPr lvl="3">
              <a:buFont typeface="Wingdings" panose="05000000000000000000" pitchFamily="2" charset="2"/>
              <a:buChar char="Ø"/>
            </a:pPr>
            <a:r>
              <a:rPr lang="en-US" sz="1800" b="1" dirty="0"/>
              <a:t>Compare the ratio between the Average Searches Depth that bounded versions reached with optimal versions in relation to Epsilon change. </a:t>
            </a:r>
          </a:p>
          <a:p>
            <a:pPr lvl="3">
              <a:buFont typeface="Wingdings" panose="05000000000000000000" pitchFamily="2" charset="2"/>
              <a:buChar char="Ø"/>
            </a:pPr>
            <a:r>
              <a:rPr lang="en-US" sz="1800" b="1" dirty="0"/>
              <a:t>Compare the ratio between the final scores of bounded versions of algorithms with optimal versions to examine which Epsilon returns the best final score.</a:t>
            </a:r>
          </a:p>
          <a:p>
            <a:pPr lvl="3">
              <a:buFont typeface="Wingdings" panose="05000000000000000000" pitchFamily="2" charset="2"/>
              <a:buChar char="Ø"/>
            </a:pPr>
            <a:r>
              <a:rPr lang="en-US" sz="1800" b="1" dirty="0"/>
              <a:t>The optimal Epsilon will be used on the next experiment, then we want to test algorithm performance against different players.</a:t>
            </a:r>
          </a:p>
          <a:p>
            <a:pPr marL="566928" lvl="3" indent="0">
              <a:buNone/>
            </a:pPr>
            <a:endParaRPr lang="en-US" sz="1800" b="1" dirty="0"/>
          </a:p>
          <a:p>
            <a:pPr marL="0" indent="0">
              <a:buNone/>
            </a:pPr>
            <a:endParaRPr lang="en-US" sz="1600" b="1" dirty="0"/>
          </a:p>
        </p:txBody>
      </p:sp>
    </p:spTree>
    <p:extLst>
      <p:ext uri="{BB962C8B-B14F-4D97-AF65-F5344CB8AC3E}">
        <p14:creationId xmlns:p14="http://schemas.microsoft.com/office/powerpoint/2010/main" val="223234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Epsilon Optimization</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14</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023360"/>
          </a:xfrm>
        </p:spPr>
        <p:txBody>
          <a:bodyPr>
            <a:normAutofit/>
          </a:bodyPr>
          <a:lstStyle/>
          <a:p>
            <a:r>
              <a:rPr lang="en-US" sz="3200" b="1" dirty="0"/>
              <a:t>Tasks– </a:t>
            </a:r>
          </a:p>
          <a:p>
            <a:pPr lvl="3">
              <a:buFont typeface="Wingdings" panose="05000000000000000000" pitchFamily="2" charset="2"/>
              <a:buChar char="Ø"/>
            </a:pPr>
            <a:r>
              <a:rPr lang="en-US" sz="1800" b="1" dirty="0"/>
              <a:t>Rollit game implementation (N-players version of the game Othello / </a:t>
            </a:r>
            <a:r>
              <a:rPr lang="en-US" sz="1800" b="1" dirty="0" err="1"/>
              <a:t>Reversi</a:t>
            </a:r>
            <a:r>
              <a:rPr lang="en-US" sz="1800" b="1" dirty="0"/>
              <a:t>).</a:t>
            </a:r>
          </a:p>
          <a:p>
            <a:pPr lvl="3">
              <a:buFont typeface="Wingdings" panose="05000000000000000000" pitchFamily="2" charset="2"/>
              <a:buChar char="Ø"/>
            </a:pPr>
            <a:r>
              <a:rPr lang="en-US" sz="1800" b="1" dirty="0"/>
              <a:t>Paranoid algorithm implementation.</a:t>
            </a:r>
          </a:p>
          <a:p>
            <a:pPr lvl="3">
              <a:buFont typeface="Wingdings" panose="05000000000000000000" pitchFamily="2" charset="2"/>
              <a:buChar char="Ø"/>
            </a:pPr>
            <a:r>
              <a:rPr lang="en-US" sz="1800" b="1" dirty="0"/>
              <a:t>Bounded Paranoid algorithm Implementation.</a:t>
            </a:r>
          </a:p>
          <a:p>
            <a:pPr lvl="3">
              <a:buFont typeface="Wingdings" panose="05000000000000000000" pitchFamily="2" charset="2"/>
              <a:buChar char="Ø"/>
            </a:pPr>
            <a:r>
              <a:rPr lang="en-US" sz="1800" b="1" dirty="0"/>
              <a:t>Game simulation with iterative deepening from initial state Implementation.</a:t>
            </a:r>
          </a:p>
          <a:p>
            <a:pPr lvl="3">
              <a:buFont typeface="Wingdings" panose="05000000000000000000" pitchFamily="2" charset="2"/>
              <a:buChar char="Ø"/>
            </a:pPr>
            <a:r>
              <a:rPr lang="en-US" sz="1800" b="1" dirty="0"/>
              <a:t>Heuristic Function Implementation.</a:t>
            </a:r>
          </a:p>
          <a:p>
            <a:pPr marL="0" indent="0">
              <a:buNone/>
            </a:pPr>
            <a:endParaRPr lang="en-US" sz="1600" b="1" dirty="0"/>
          </a:p>
        </p:txBody>
      </p:sp>
    </p:spTree>
    <p:extLst>
      <p:ext uri="{BB962C8B-B14F-4D97-AF65-F5344CB8AC3E}">
        <p14:creationId xmlns:p14="http://schemas.microsoft.com/office/powerpoint/2010/main" val="366156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Epsilon Optimization</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15</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148666"/>
          </a:xfrm>
        </p:spPr>
        <p:txBody>
          <a:bodyPr>
            <a:normAutofit lnSpcReduction="10000"/>
          </a:bodyPr>
          <a:lstStyle/>
          <a:p>
            <a:r>
              <a:rPr lang="en-US" sz="3200" b="1" dirty="0"/>
              <a:t>The experiment– </a:t>
            </a:r>
          </a:p>
          <a:p>
            <a:pPr lvl="3">
              <a:buFont typeface="Wingdings" panose="05000000000000000000" pitchFamily="2" charset="2"/>
              <a:buChar char="Ø"/>
            </a:pPr>
            <a:r>
              <a:rPr lang="en-US" sz="1800" b="1" dirty="0"/>
              <a:t>we examine 5 different Epsilons – 2, 4, 8, 16, 32 (Score limit for </a:t>
            </a:r>
            <a:r>
              <a:rPr lang="en-US" sz="1800" b="1" dirty="0" err="1"/>
              <a:t>Rollit</a:t>
            </a:r>
            <a:r>
              <a:rPr lang="en-US" sz="1800" b="1" dirty="0"/>
              <a:t> game is 64).</a:t>
            </a:r>
          </a:p>
          <a:p>
            <a:pPr lvl="3">
              <a:buFont typeface="Wingdings" panose="05000000000000000000" pitchFamily="2" charset="2"/>
              <a:buChar char="Ø"/>
            </a:pPr>
            <a:r>
              <a:rPr lang="en-US" sz="1800" b="1" dirty="0"/>
              <a:t>We defined 20,000 nodes as the high limit of nodes that we visit in single turn. </a:t>
            </a:r>
          </a:p>
          <a:p>
            <a:pPr lvl="3">
              <a:buFont typeface="Wingdings" panose="05000000000000000000" pitchFamily="2" charset="2"/>
              <a:buChar char="Ø"/>
            </a:pPr>
            <a:r>
              <a:rPr lang="en-US" sz="1800" b="1" dirty="0"/>
              <a:t>We use iterative deepening search, when the algorithm reached the high limit of visited nodes – the search stops.</a:t>
            </a:r>
          </a:p>
          <a:p>
            <a:pPr lvl="3">
              <a:buFont typeface="Wingdings" panose="05000000000000000000" pitchFamily="2" charset="2"/>
              <a:buChar char="Ø"/>
            </a:pPr>
            <a:r>
              <a:rPr lang="en-US" sz="1800" b="1" dirty="0"/>
              <a:t>30 games with different initial state were generated (after 3 random moves by each player).</a:t>
            </a:r>
          </a:p>
          <a:p>
            <a:pPr lvl="3">
              <a:buFont typeface="Wingdings" panose="05000000000000000000" pitchFamily="2" charset="2"/>
              <a:buChar char="Ø"/>
            </a:pPr>
            <a:r>
              <a:rPr lang="en-US" sz="1800" b="1" dirty="0"/>
              <a:t>We have created groups of 4 players each, when 3 players in the group are constants and the fourth player is variable:</a:t>
            </a:r>
          </a:p>
          <a:p>
            <a:pPr lvl="6">
              <a:buFont typeface="Wingdings" panose="05000000000000000000" pitchFamily="2" charset="2"/>
              <a:buChar char="Ø"/>
            </a:pPr>
            <a:r>
              <a:rPr lang="en-US" sz="1800" b="1" dirty="0"/>
              <a:t>Constants players - Paranoid, Paranoid, Shallow</a:t>
            </a:r>
          </a:p>
          <a:p>
            <a:pPr lvl="6">
              <a:buFont typeface="Wingdings" panose="05000000000000000000" pitchFamily="2" charset="2"/>
              <a:buChar char="Ø"/>
            </a:pPr>
            <a:r>
              <a:rPr lang="en-US" sz="1800" b="1" dirty="0"/>
              <a:t>Variable player Bounded Suboptimal/Bounded Paranoid (different Epsilons).</a:t>
            </a:r>
          </a:p>
          <a:p>
            <a:pPr lvl="3">
              <a:buFont typeface="Wingdings" panose="05000000000000000000" pitchFamily="2" charset="2"/>
              <a:buChar char="Ø"/>
            </a:pPr>
            <a:r>
              <a:rPr lang="en-US" sz="1800" b="1" dirty="0"/>
              <a:t>We simulated the same game with different variable to enable comparation between the results that each Bounded algorithm reached with different Epsilons in relation to it optimal version.</a:t>
            </a:r>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600" b="1" dirty="0"/>
          </a:p>
        </p:txBody>
      </p:sp>
    </p:spTree>
    <p:extLst>
      <p:ext uri="{BB962C8B-B14F-4D97-AF65-F5344CB8AC3E}">
        <p14:creationId xmlns:p14="http://schemas.microsoft.com/office/powerpoint/2010/main" val="184745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Epsilon Optimization</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16</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148666"/>
          </a:xfrm>
        </p:spPr>
        <p:txBody>
          <a:bodyPr>
            <a:normAutofit/>
          </a:bodyPr>
          <a:lstStyle/>
          <a:p>
            <a:r>
              <a:rPr lang="en-US" sz="3200" b="1" dirty="0"/>
              <a:t>Hypotheses– </a:t>
            </a:r>
          </a:p>
          <a:p>
            <a:pPr lvl="3">
              <a:buFont typeface="Wingdings" panose="05000000000000000000" pitchFamily="2" charset="2"/>
              <a:buChar char="Ø"/>
            </a:pPr>
            <a:r>
              <a:rPr lang="en-US" sz="1800" b="1" dirty="0"/>
              <a:t>We except to see that Suboptimal versions of optimal algorithms get better scores then optimal algorithms because they search deeper:</a:t>
            </a:r>
          </a:p>
          <a:p>
            <a:pPr lvl="6">
              <a:buFont typeface="Wingdings" panose="05000000000000000000" pitchFamily="2" charset="2"/>
              <a:buChar char="Ø"/>
            </a:pPr>
            <a:r>
              <a:rPr lang="en-US" sz="1800" b="1" dirty="0"/>
              <a:t>As Epsilon grow up Depth Ratio grow up.</a:t>
            </a:r>
          </a:p>
          <a:p>
            <a:pPr lvl="6">
              <a:buFont typeface="Wingdings" panose="05000000000000000000" pitchFamily="2" charset="2"/>
              <a:buChar char="Ø"/>
            </a:pPr>
            <a:r>
              <a:rPr lang="en-US" sz="1800" b="1" dirty="0"/>
              <a:t>Using too high Epsilon will result bad results as a result of over aggressive pruning.</a:t>
            </a:r>
          </a:p>
          <a:p>
            <a:pPr lvl="3">
              <a:buFont typeface="Wingdings" panose="05000000000000000000" pitchFamily="2" charset="2"/>
              <a:buChar char="Ø"/>
            </a:pPr>
            <a:r>
              <a:rPr lang="en-US" sz="1800" b="1" dirty="0"/>
              <a:t>The Optimal Epsilon value is dependent on : </a:t>
            </a:r>
          </a:p>
          <a:p>
            <a:pPr lvl="6">
              <a:buFont typeface="Wingdings" panose="05000000000000000000" pitchFamily="2" charset="2"/>
              <a:buChar char="Ø"/>
            </a:pPr>
            <a:r>
              <a:rPr lang="en-US" sz="1800" b="1" dirty="0"/>
              <a:t>The variable player’s algorithm.</a:t>
            </a:r>
          </a:p>
          <a:p>
            <a:pPr lvl="6">
              <a:buFont typeface="Wingdings" panose="05000000000000000000" pitchFamily="2" charset="2"/>
              <a:buChar char="Ø"/>
            </a:pPr>
            <a:r>
              <a:rPr lang="en-US" sz="1800" b="1" dirty="0"/>
              <a:t>The constants opponent’s algorithms.</a:t>
            </a:r>
          </a:p>
          <a:p>
            <a:pPr lvl="6">
              <a:buFont typeface="Wingdings" panose="05000000000000000000" pitchFamily="2" charset="2"/>
              <a:buChar char="Ø"/>
            </a:pPr>
            <a:r>
              <a:rPr lang="en-US" sz="1800" b="1" dirty="0"/>
              <a:t>The game itself – rules, board size and num of players.</a:t>
            </a:r>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600" b="1" dirty="0"/>
          </a:p>
        </p:txBody>
      </p:sp>
    </p:spTree>
    <p:extLst>
      <p:ext uri="{BB962C8B-B14F-4D97-AF65-F5344CB8AC3E}">
        <p14:creationId xmlns:p14="http://schemas.microsoft.com/office/powerpoint/2010/main" val="197902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22" y="294402"/>
            <a:ext cx="11648791"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17</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Depth Ratio Vs. Epsilon  - Bounded Suboptimal average searches depth compare with Shallow: </a:t>
            </a:r>
          </a:p>
          <a:p>
            <a:endParaRPr lang="en-US" b="1" dirty="0"/>
          </a:p>
          <a:p>
            <a:endParaRPr lang="en-US" dirty="0"/>
          </a:p>
        </p:txBody>
      </p:sp>
      <p:pic>
        <p:nvPicPr>
          <p:cNvPr id="4" name="Picture 3">
            <a:extLst>
              <a:ext uri="{FF2B5EF4-FFF2-40B4-BE49-F238E27FC236}">
                <a16:creationId xmlns:a16="http://schemas.microsoft.com/office/drawing/2014/main" id="{C8680F9E-4DF4-441B-90E9-B87E3B6AB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71" y="2149703"/>
            <a:ext cx="11640657" cy="4223990"/>
          </a:xfrm>
          <a:prstGeom prst="rect">
            <a:avLst/>
          </a:prstGeom>
        </p:spPr>
      </p:pic>
    </p:spTree>
    <p:extLst>
      <p:ext uri="{BB962C8B-B14F-4D97-AF65-F5344CB8AC3E}">
        <p14:creationId xmlns:p14="http://schemas.microsoft.com/office/powerpoint/2010/main" val="82797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004" y="286603"/>
            <a:ext cx="11631784"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18</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Final Score Difference Ratio Vs. Epsilon  - Bounded Suboptimal Final Score compare with Shallow: </a:t>
            </a:r>
          </a:p>
          <a:p>
            <a:endParaRPr lang="en-US" b="1" dirty="0"/>
          </a:p>
          <a:p>
            <a:endParaRPr lang="en-US" dirty="0"/>
          </a:p>
        </p:txBody>
      </p:sp>
      <p:pic>
        <p:nvPicPr>
          <p:cNvPr id="4" name="Picture 3">
            <a:extLst>
              <a:ext uri="{FF2B5EF4-FFF2-40B4-BE49-F238E27FC236}">
                <a16:creationId xmlns:a16="http://schemas.microsoft.com/office/drawing/2014/main" id="{302E4E07-68C8-4752-971B-B8310EB5E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04" y="2266301"/>
            <a:ext cx="11542952" cy="4023359"/>
          </a:xfrm>
          <a:prstGeom prst="rect">
            <a:avLst/>
          </a:prstGeom>
        </p:spPr>
      </p:pic>
    </p:spTree>
    <p:extLst>
      <p:ext uri="{BB962C8B-B14F-4D97-AF65-F5344CB8AC3E}">
        <p14:creationId xmlns:p14="http://schemas.microsoft.com/office/powerpoint/2010/main" val="20188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6" y="286603"/>
            <a:ext cx="11733290"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19</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r>
              <a:rPr lang="en-US" sz="3200" b="1" dirty="0"/>
              <a:t>Conclusions – Bounded Suboptimal</a:t>
            </a:r>
          </a:p>
          <a:p>
            <a:pPr lvl="3">
              <a:buFont typeface="Wingdings" panose="05000000000000000000" pitchFamily="2" charset="2"/>
              <a:buChar char="Ø"/>
            </a:pPr>
            <a:r>
              <a:rPr lang="en-US" sz="1800" b="1" dirty="0"/>
              <a:t>We looked for the optimal Epsilon, but the Epsilons that we chose didn’t display the Distribution well. hence, we will repeat this experiment with more Epsilons between 16 to 32 and Higher than 32.</a:t>
            </a:r>
          </a:p>
          <a:p>
            <a:pPr lvl="3">
              <a:buFont typeface="Wingdings" panose="05000000000000000000" pitchFamily="2" charset="2"/>
              <a:buChar char="Ø"/>
            </a:pPr>
            <a:r>
              <a:rPr lang="en-US" sz="1800" b="1" dirty="0"/>
              <a:t>The improved in ‘Depth Ratio’ and ‘Final Score Difference Ratio’ is smaller and less significant than we expected (For Epsilons 16 &amp; 32 less than 6% improved in ‘Depth Ratio’  and 3% improved in ‘Final Score Difference Ratio’, for other Epsilons its 0%) in relation to Shallow. Hence, we will repeat this experiment with higher high limit of visited nodes for single run from 20,000 to 50,000.</a:t>
            </a:r>
          </a:p>
          <a:p>
            <a:pPr marL="566928" lvl="3" indent="0">
              <a:buNone/>
            </a:pPr>
            <a:endParaRPr lang="en-US" sz="1800" b="1" dirty="0"/>
          </a:p>
          <a:p>
            <a:endParaRPr lang="en-US" dirty="0"/>
          </a:p>
        </p:txBody>
      </p:sp>
    </p:spTree>
    <p:extLst>
      <p:ext uri="{BB962C8B-B14F-4D97-AF65-F5344CB8AC3E}">
        <p14:creationId xmlns:p14="http://schemas.microsoft.com/office/powerpoint/2010/main" val="359887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D12CB42F-9956-4D95-8C19-0E79DC435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C6C6C6C1-A9F8-44E3-974C-620C78505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56487" y="300231"/>
            <a:ext cx="5977937" cy="1666501"/>
          </a:xfrm>
        </p:spPr>
        <p:txBody>
          <a:bodyPr vert="horz" lIns="91440" tIns="45720" rIns="91440" bIns="45720" rtlCol="0" anchor="b">
            <a:normAutofit/>
          </a:bodyPr>
          <a:lstStyle/>
          <a:p>
            <a:pPr algn="ctr"/>
            <a:r>
              <a:rPr lang="en-US" sz="4000" b="1" dirty="0">
                <a:solidFill>
                  <a:srgbClr val="FFFFFF"/>
                </a:solidFill>
              </a:rPr>
              <a:t>Motivation	</a:t>
            </a:r>
            <a:endParaRPr lang="en-US" sz="4000" dirty="0">
              <a:solidFill>
                <a:srgbClr val="FFFFFF"/>
              </a:solidFill>
            </a:endParaRPr>
          </a:p>
        </p:txBody>
      </p:sp>
      <p:sp>
        <p:nvSpPr>
          <p:cNvPr id="19" name="Rectangle 18"/>
          <p:cNvSpPr/>
          <p:nvPr/>
        </p:nvSpPr>
        <p:spPr>
          <a:xfrm>
            <a:off x="543017" y="2254592"/>
            <a:ext cx="5977938" cy="3652667"/>
          </a:xfrm>
          <a:prstGeom prst="rect">
            <a:avLst/>
          </a:prstGeom>
        </p:spPr>
        <p:txBody>
          <a:bodyPr vert="horz" lIns="0" tIns="45720" rIns="0" bIns="45720" rtlCol="0">
            <a:normAutofit/>
          </a:bodyPr>
          <a:lstStyle/>
          <a:p>
            <a:pPr lvl="1" algn="ctr">
              <a:lnSpc>
                <a:spcPct val="90000"/>
              </a:lnSpc>
              <a:spcAft>
                <a:spcPts val="600"/>
              </a:spcAft>
              <a:buClr>
                <a:schemeClr val="accent1"/>
              </a:buClr>
              <a:buFont typeface="Calibri" panose="020F0502020204030204" pitchFamily="34" charset="0"/>
            </a:pPr>
            <a:r>
              <a:rPr lang="en-US" sz="2000" dirty="0">
                <a:solidFill>
                  <a:srgbClr val="FFFFFF"/>
                </a:solidFill>
              </a:rPr>
              <a:t>It is not feasible to investigate the entire tree</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buFont typeface="Calibri" panose="020F0502020204030204" pitchFamily="34" charset="0"/>
            </a:pPr>
            <a:r>
              <a:rPr lang="en-US" sz="2000" dirty="0">
                <a:solidFill>
                  <a:srgbClr val="FFFFFF"/>
                </a:solidFill>
              </a:rPr>
              <a:t>Time limits the search    </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buFont typeface="Calibri" panose="020F0502020204030204" pitchFamily="34" charset="0"/>
            </a:pPr>
            <a:r>
              <a:rPr lang="en-US" sz="2000" dirty="0">
                <a:solidFill>
                  <a:srgbClr val="FFFFFF"/>
                </a:solidFill>
              </a:rPr>
              <a:t>Prune and search only relevant parts</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pPr>
            <a:r>
              <a:rPr lang="en-US" sz="2000" dirty="0">
                <a:solidFill>
                  <a:srgbClr val="FFFFFF"/>
                </a:solidFill>
              </a:rPr>
              <a:t>Still much left</a:t>
            </a:r>
          </a:p>
          <a:p>
            <a:pPr lvl="1" algn="ctr">
              <a:lnSpc>
                <a:spcPct val="90000"/>
              </a:lnSpc>
              <a:spcAft>
                <a:spcPts val="600"/>
              </a:spcAft>
              <a:buClr>
                <a:schemeClr val="accent1"/>
              </a:buClr>
            </a:pPr>
            <a:r>
              <a:rPr lang="en-US" sz="2000" dirty="0">
                <a:solidFill>
                  <a:srgbClr val="FFFFFF"/>
                </a:solidFill>
              </a:rPr>
              <a:t>↓</a:t>
            </a:r>
          </a:p>
          <a:p>
            <a:pPr lvl="1" algn="ctr">
              <a:lnSpc>
                <a:spcPct val="90000"/>
              </a:lnSpc>
              <a:spcAft>
                <a:spcPts val="600"/>
              </a:spcAft>
              <a:buClr>
                <a:schemeClr val="accent1"/>
              </a:buClr>
            </a:pPr>
            <a:r>
              <a:rPr lang="en-US" sz="2000" dirty="0">
                <a:solidFill>
                  <a:srgbClr val="FFFFFF"/>
                </a:solidFill>
              </a:rPr>
              <a:t>Optimal is better?</a:t>
            </a:r>
          </a:p>
          <a:p>
            <a:pPr lvl="1" algn="ctr">
              <a:lnSpc>
                <a:spcPct val="90000"/>
              </a:lnSpc>
              <a:spcAft>
                <a:spcPts val="600"/>
              </a:spcAft>
              <a:buClr>
                <a:schemeClr val="accent1"/>
              </a:buClr>
            </a:pPr>
            <a:r>
              <a:rPr lang="en-US" sz="2400" dirty="0">
                <a:solidFill>
                  <a:srgbClr val="FFFFFF"/>
                </a:solidFill>
              </a:rPr>
              <a:t> Deeper is better?</a:t>
            </a:r>
          </a:p>
          <a:p>
            <a:pPr lvl="1" algn="ctr">
              <a:lnSpc>
                <a:spcPct val="90000"/>
              </a:lnSpc>
              <a:spcAft>
                <a:spcPts val="600"/>
              </a:spcAft>
              <a:buClr>
                <a:schemeClr val="accent1"/>
              </a:buClr>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a:p>
            <a:pPr lvl="1" algn="ctr">
              <a:lnSpc>
                <a:spcPct val="90000"/>
              </a:lnSpc>
              <a:spcAft>
                <a:spcPts val="600"/>
              </a:spcAft>
              <a:buClr>
                <a:schemeClr val="accent1"/>
              </a:buClr>
              <a:buFont typeface="Calibri" panose="020F0502020204030204" pitchFamily="34" charset="0"/>
            </a:pPr>
            <a:endParaRPr lang="en-US" sz="2000" dirty="0">
              <a:solidFill>
                <a:srgbClr val="FFFFFF"/>
              </a:solidFill>
            </a:endParaRPr>
          </a:p>
        </p:txBody>
      </p:sp>
      <p:sp>
        <p:nvSpPr>
          <p:cNvPr id="5126" name="Rectangle 74">
            <a:extLst>
              <a:ext uri="{FF2B5EF4-FFF2-40B4-BE49-F238E27FC236}">
                <a16:creationId xmlns:a16="http://schemas.microsoft.com/office/drawing/2014/main" id="{C704F803-3F51-4DCF-9467-3A9E6A326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Arrow: Right 5">
            <a:extLst>
              <a:ext uri="{FF2B5EF4-FFF2-40B4-BE49-F238E27FC236}">
                <a16:creationId xmlns:a16="http://schemas.microsoft.com/office/drawing/2014/main" id="{09D57914-D406-4FD4-9BE3-63D73FD79395}"/>
              </a:ext>
            </a:extLst>
          </p:cNvPr>
          <p:cNvSpPr/>
          <p:nvPr/>
        </p:nvSpPr>
        <p:spPr>
          <a:xfrm rot="10800000">
            <a:off x="6232919" y="2511709"/>
            <a:ext cx="1603011" cy="180136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Rectangle 16">
            <a:extLst>
              <a:ext uri="{FF2B5EF4-FFF2-40B4-BE49-F238E27FC236}">
                <a16:creationId xmlns:a16="http://schemas.microsoft.com/office/drawing/2014/main" id="{D649FC6E-B355-4CE4-87B7-1F9410314C55}"/>
              </a:ext>
            </a:extLst>
          </p:cNvPr>
          <p:cNvSpPr/>
          <p:nvPr/>
        </p:nvSpPr>
        <p:spPr>
          <a:xfrm>
            <a:off x="6783072" y="4717414"/>
            <a:ext cx="5977938" cy="3652667"/>
          </a:xfrm>
          <a:prstGeom prst="rect">
            <a:avLst/>
          </a:prstGeom>
        </p:spPr>
        <p:txBody>
          <a:bodyPr vert="horz" lIns="0" tIns="45720" rIns="0" bIns="45720" rtlCol="0">
            <a:normAutofit/>
          </a:bodyPr>
          <a:lstStyle/>
          <a:p>
            <a:pPr lvl="1" algn="ctr">
              <a:lnSpc>
                <a:spcPct val="90000"/>
              </a:lnSpc>
              <a:spcAft>
                <a:spcPts val="600"/>
              </a:spcAft>
              <a:buClr>
                <a:schemeClr val="accent1"/>
              </a:buClr>
              <a:buFont typeface="Calibri" panose="020F0502020204030204" pitchFamily="34" charset="0"/>
            </a:pPr>
            <a:r>
              <a:rPr lang="en-US" sz="6000" dirty="0"/>
              <a:t>Prune</a:t>
            </a:r>
          </a:p>
        </p:txBody>
      </p:sp>
      <p:sp>
        <p:nvSpPr>
          <p:cNvPr id="18" name="Slide Number Placeholder 5">
            <a:extLst>
              <a:ext uri="{FF2B5EF4-FFF2-40B4-BE49-F238E27FC236}">
                <a16:creationId xmlns:a16="http://schemas.microsoft.com/office/drawing/2014/main" id="{A39A3BE4-84A9-4DF7-9F7F-F9833F3B1469}"/>
              </a:ext>
            </a:extLst>
          </p:cNvPr>
          <p:cNvSpPr>
            <a:spLocks noGrp="1"/>
          </p:cNvSpPr>
          <p:nvPr>
            <p:ph type="sldNum" sz="quarter" idx="12"/>
          </p:nvPr>
        </p:nvSpPr>
        <p:spPr>
          <a:xfrm>
            <a:off x="9900458" y="6459785"/>
            <a:ext cx="1312025" cy="365125"/>
          </a:xfrm>
        </p:spPr>
        <p:txBody>
          <a:bodyPr/>
          <a:lstStyle/>
          <a:p>
            <a:fld id="{6F1783CA-9390-49C9-AC80-E0703DB73D73}" type="slidenum">
              <a:rPr lang="en-US" smtClean="0">
                <a:solidFill>
                  <a:schemeClr val="tx1"/>
                </a:solidFill>
              </a:rPr>
              <a:t>2</a:t>
            </a:fld>
            <a:endParaRPr lang="en-US" dirty="0">
              <a:solidFill>
                <a:schemeClr val="tx1"/>
              </a:solidFill>
            </a:endParaRPr>
          </a:p>
        </p:txBody>
      </p:sp>
      <p:grpSp>
        <p:nvGrpSpPr>
          <p:cNvPr id="20" name="Group 19">
            <a:extLst>
              <a:ext uri="{FF2B5EF4-FFF2-40B4-BE49-F238E27FC236}">
                <a16:creationId xmlns:a16="http://schemas.microsoft.com/office/drawing/2014/main" id="{5BAD1142-7B31-457E-8583-DEB024750C96}"/>
              </a:ext>
            </a:extLst>
          </p:cNvPr>
          <p:cNvGrpSpPr/>
          <p:nvPr/>
        </p:nvGrpSpPr>
        <p:grpSpPr>
          <a:xfrm>
            <a:off x="7895273" y="1081758"/>
            <a:ext cx="4066651" cy="3545375"/>
            <a:chOff x="68842" y="46325"/>
            <a:chExt cx="3509782" cy="1567360"/>
          </a:xfrm>
        </p:grpSpPr>
        <p:cxnSp>
          <p:nvCxnSpPr>
            <p:cNvPr id="21" name="Straight Connector 20">
              <a:extLst>
                <a:ext uri="{FF2B5EF4-FFF2-40B4-BE49-F238E27FC236}">
                  <a16:creationId xmlns:a16="http://schemas.microsoft.com/office/drawing/2014/main" id="{8370FD64-7A21-45BB-BB3D-AFA0C48ACC7F}"/>
                </a:ext>
              </a:extLst>
            </p:cNvPr>
            <p:cNvCxnSpPr>
              <a:cxnSpLocks/>
              <a:stCxn id="22" idx="2"/>
              <a:endCxn id="27" idx="0"/>
            </p:cNvCxnSpPr>
            <p:nvPr/>
          </p:nvCxnSpPr>
          <p:spPr>
            <a:xfrm flipH="1">
              <a:off x="893370" y="411615"/>
              <a:ext cx="901354" cy="226945"/>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3">
              <a:extLst>
                <a:ext uri="{FF2B5EF4-FFF2-40B4-BE49-F238E27FC236}">
                  <a16:creationId xmlns:a16="http://schemas.microsoft.com/office/drawing/2014/main" id="{DBF8689F-508A-410B-96C9-5DEFE2D42727}"/>
                </a:ext>
              </a:extLst>
            </p:cNvPr>
            <p:cNvSpPr/>
            <p:nvPr/>
          </p:nvSpPr>
          <p:spPr>
            <a:xfrm flipH="1">
              <a:off x="1305425" y="46325"/>
              <a:ext cx="978598" cy="365290"/>
            </a:xfrm>
            <a:prstGeom prst="roundRect">
              <a:avLst/>
            </a:prstGeom>
            <a:solidFill>
              <a:schemeClr val="accent1">
                <a:lumMod val="75000"/>
              </a:schemeClr>
            </a:solidFill>
            <a:ln w="381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L" dirty="0">
                <a:solidFill>
                  <a:schemeClr val="tx1"/>
                </a:solidFill>
                <a:latin typeface="Cambria Math" panose="02040503050406030204" pitchFamily="18" charset="0"/>
              </a:endParaRPr>
            </a:p>
          </p:txBody>
        </p:sp>
        <p:cxnSp>
          <p:nvCxnSpPr>
            <p:cNvPr id="23" name="Straight Connector 22">
              <a:extLst>
                <a:ext uri="{FF2B5EF4-FFF2-40B4-BE49-F238E27FC236}">
                  <a16:creationId xmlns:a16="http://schemas.microsoft.com/office/drawing/2014/main" id="{122D6832-DB45-4A85-B346-E17BDA699880}"/>
                </a:ext>
              </a:extLst>
            </p:cNvPr>
            <p:cNvCxnSpPr>
              <a:cxnSpLocks/>
              <a:stCxn id="22" idx="2"/>
              <a:endCxn id="26" idx="0"/>
            </p:cNvCxnSpPr>
            <p:nvPr/>
          </p:nvCxnSpPr>
          <p:spPr>
            <a:xfrm>
              <a:off x="1794724" y="411615"/>
              <a:ext cx="984096" cy="226944"/>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86E581-604B-4155-B9EB-CFCA8EC5C9FE}"/>
                </a:ext>
              </a:extLst>
            </p:cNvPr>
            <p:cNvCxnSpPr>
              <a:cxnSpLocks/>
              <a:stCxn id="27" idx="4"/>
              <a:endCxn id="28" idx="3"/>
            </p:cNvCxnSpPr>
            <p:nvPr/>
          </p:nvCxnSpPr>
          <p:spPr>
            <a:xfrm>
              <a:off x="893370" y="1021295"/>
              <a:ext cx="412055"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5840BF-1717-4EB1-8D39-64F41C8D0261}"/>
                </a:ext>
              </a:extLst>
            </p:cNvPr>
            <p:cNvCxnSpPr>
              <a:cxnSpLocks/>
              <a:stCxn id="27" idx="4"/>
              <a:endCxn id="29" idx="3"/>
            </p:cNvCxnSpPr>
            <p:nvPr/>
          </p:nvCxnSpPr>
          <p:spPr>
            <a:xfrm flipH="1">
              <a:off x="452030" y="1021295"/>
              <a:ext cx="441340"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6A01808-9D27-4E6D-9C5B-68A30CB76A27}"/>
                </a:ext>
              </a:extLst>
            </p:cNvPr>
            <p:cNvSpPr/>
            <p:nvPr/>
          </p:nvSpPr>
          <p:spPr>
            <a:xfrm flipH="1">
              <a:off x="2330169" y="638559"/>
              <a:ext cx="897302" cy="382735"/>
            </a:xfrm>
            <a:prstGeom prst="ellipse">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E03138B1-1A2A-49E3-A97D-DBA41769200D}"/>
                </a:ext>
              </a:extLst>
            </p:cNvPr>
            <p:cNvSpPr/>
            <p:nvPr/>
          </p:nvSpPr>
          <p:spPr>
            <a:xfrm flipH="1">
              <a:off x="444719" y="638560"/>
              <a:ext cx="897303" cy="382735"/>
            </a:xfrm>
            <a:prstGeom prst="ellipse">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8" name="Rectangle: Top Corners Snipped 27">
              <a:extLst>
                <a:ext uri="{FF2B5EF4-FFF2-40B4-BE49-F238E27FC236}">
                  <a16:creationId xmlns:a16="http://schemas.microsoft.com/office/drawing/2014/main" id="{DF750FCB-0C60-4EAD-8D37-629F0990B010}"/>
                </a:ext>
              </a:extLst>
            </p:cNvPr>
            <p:cNvSpPr/>
            <p:nvPr/>
          </p:nvSpPr>
          <p:spPr>
            <a:xfrm flipH="1">
              <a:off x="922237" y="1212662"/>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29" name="Rectangle: Top Corners Snipped 28">
              <a:extLst>
                <a:ext uri="{FF2B5EF4-FFF2-40B4-BE49-F238E27FC236}">
                  <a16:creationId xmlns:a16="http://schemas.microsoft.com/office/drawing/2014/main" id="{F8B1F84B-B5A0-4189-B221-DF828C31962B}"/>
                </a:ext>
              </a:extLst>
            </p:cNvPr>
            <p:cNvSpPr/>
            <p:nvPr/>
          </p:nvSpPr>
          <p:spPr>
            <a:xfrm flipH="1">
              <a:off x="68842" y="1212662"/>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cxnSp>
          <p:nvCxnSpPr>
            <p:cNvPr id="30" name="Straight Connector 29">
              <a:extLst>
                <a:ext uri="{FF2B5EF4-FFF2-40B4-BE49-F238E27FC236}">
                  <a16:creationId xmlns:a16="http://schemas.microsoft.com/office/drawing/2014/main" id="{817ADED2-5463-4345-9398-213D9F71DF74}"/>
                </a:ext>
              </a:extLst>
            </p:cNvPr>
            <p:cNvCxnSpPr>
              <a:cxnSpLocks/>
              <a:endCxn id="32" idx="3"/>
            </p:cNvCxnSpPr>
            <p:nvPr/>
          </p:nvCxnSpPr>
          <p:spPr>
            <a:xfrm>
              <a:off x="2783380" y="1039583"/>
              <a:ext cx="412055"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DF89E7-A539-43F6-B895-88D1F601A659}"/>
                </a:ext>
              </a:extLst>
            </p:cNvPr>
            <p:cNvCxnSpPr>
              <a:cxnSpLocks/>
              <a:endCxn id="33" idx="3"/>
            </p:cNvCxnSpPr>
            <p:nvPr/>
          </p:nvCxnSpPr>
          <p:spPr>
            <a:xfrm flipH="1">
              <a:off x="2342040" y="1039583"/>
              <a:ext cx="441340" cy="191367"/>
            </a:xfrm>
            <a:prstGeom prst="line">
              <a:avLst/>
            </a:prstGeom>
            <a:ln w="38100">
              <a:solidFill>
                <a:schemeClr val="accent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Top Corners Snipped 31">
              <a:extLst>
                <a:ext uri="{FF2B5EF4-FFF2-40B4-BE49-F238E27FC236}">
                  <a16:creationId xmlns:a16="http://schemas.microsoft.com/office/drawing/2014/main" id="{B9078021-4A34-4A50-8F93-3D21B7C9CE9D}"/>
                </a:ext>
              </a:extLst>
            </p:cNvPr>
            <p:cNvSpPr/>
            <p:nvPr/>
          </p:nvSpPr>
          <p:spPr>
            <a:xfrm flipH="1">
              <a:off x="2812247" y="1230950"/>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sp>
          <p:nvSpPr>
            <p:cNvPr id="33" name="Rectangle: Top Corners Snipped 32">
              <a:extLst>
                <a:ext uri="{FF2B5EF4-FFF2-40B4-BE49-F238E27FC236}">
                  <a16:creationId xmlns:a16="http://schemas.microsoft.com/office/drawing/2014/main" id="{5D57C477-237E-431A-9419-D89BFE3E9F6F}"/>
                </a:ext>
              </a:extLst>
            </p:cNvPr>
            <p:cNvSpPr/>
            <p:nvPr/>
          </p:nvSpPr>
          <p:spPr>
            <a:xfrm flipH="1">
              <a:off x="1958852" y="1230950"/>
              <a:ext cx="766377" cy="382735"/>
            </a:xfrm>
            <a:prstGeom prst="snip2SameRect">
              <a:avLst/>
            </a:prstGeom>
            <a:solidFill>
              <a:schemeClr val="accent1">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IL" dirty="0">
                <a:solidFill>
                  <a:schemeClr val="tx1"/>
                </a:solidFill>
                <a:latin typeface="Cambria Math" panose="02040503050406030204" pitchFamily="18" charset="0"/>
              </a:endParaRPr>
            </a:p>
          </p:txBody>
        </p:sp>
      </p:grpSp>
      <p:pic>
        <p:nvPicPr>
          <p:cNvPr id="5122"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9899" y="1504869"/>
            <a:ext cx="3294253" cy="329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5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1000"/>
                                        <p:tgtEl>
                                          <p:spTgt spid="19">
                                            <p:txEl>
                                              <p:pRg st="0" end="0"/>
                                            </p:txEl>
                                          </p:spTgt>
                                        </p:tgtEl>
                                      </p:cBhvr>
                                    </p:animEffect>
                                    <p:anim calcmode="lin" valueType="num">
                                      <p:cBhvr>
                                        <p:cTn id="1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fade">
                                      <p:cBhvr>
                                        <p:cTn id="18" dur="1000"/>
                                        <p:tgtEl>
                                          <p:spTgt spid="19">
                                            <p:txEl>
                                              <p:pRg st="1" end="1"/>
                                            </p:txEl>
                                          </p:spTgt>
                                        </p:tgtEl>
                                      </p:cBhvr>
                                    </p:animEffect>
                                    <p:anim calcmode="lin" valueType="num">
                                      <p:cBhvr>
                                        <p:cTn id="19"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9">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fade">
                                      <p:cBhvr>
                                        <p:cTn id="23" dur="1000"/>
                                        <p:tgtEl>
                                          <p:spTgt spid="19">
                                            <p:txEl>
                                              <p:pRg st="2" end="2"/>
                                            </p:txEl>
                                          </p:spTgt>
                                        </p:tgtEl>
                                      </p:cBhvr>
                                    </p:animEffect>
                                    <p:anim calcmode="lin" valueType="num">
                                      <p:cBhvr>
                                        <p:cTn id="24"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9">
                                            <p:txEl>
                                              <p:pRg st="3" end="3"/>
                                            </p:txEl>
                                          </p:spTgt>
                                        </p:tgtEl>
                                        <p:attrNameLst>
                                          <p:attrName>style.visibility</p:attrName>
                                        </p:attrNameLst>
                                      </p:cBhvr>
                                      <p:to>
                                        <p:strVal val="visible"/>
                                      </p:to>
                                    </p:set>
                                    <p:animEffect transition="in" filter="fade">
                                      <p:cBhvr>
                                        <p:cTn id="30" dur="1000"/>
                                        <p:tgtEl>
                                          <p:spTgt spid="19">
                                            <p:txEl>
                                              <p:pRg st="3" end="3"/>
                                            </p:txEl>
                                          </p:spTgt>
                                        </p:tgtEl>
                                      </p:cBhvr>
                                    </p:animEffect>
                                    <p:anim calcmode="lin" valueType="num">
                                      <p:cBhvr>
                                        <p:cTn id="31"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19">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
                                            <p:txEl>
                                              <p:pRg st="4" end="4"/>
                                            </p:txEl>
                                          </p:spTgt>
                                        </p:tgtEl>
                                        <p:attrNameLst>
                                          <p:attrName>style.visibility</p:attrName>
                                        </p:attrNameLst>
                                      </p:cBhvr>
                                      <p:to>
                                        <p:strVal val="visible"/>
                                      </p:to>
                                    </p:set>
                                    <p:animEffect transition="in" filter="fade">
                                      <p:cBhvr>
                                        <p:cTn id="35" dur="1000"/>
                                        <p:tgtEl>
                                          <p:spTgt spid="19">
                                            <p:txEl>
                                              <p:pRg st="4" end="4"/>
                                            </p:txEl>
                                          </p:spTgt>
                                        </p:tgtEl>
                                      </p:cBhvr>
                                    </p:animEffect>
                                    <p:anim calcmode="lin" valueType="num">
                                      <p:cBhvr>
                                        <p:cTn id="36"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xEl>
                                              <p:pRg st="5" end="5"/>
                                            </p:txEl>
                                          </p:spTgt>
                                        </p:tgtEl>
                                        <p:attrNameLst>
                                          <p:attrName>style.visibility</p:attrName>
                                        </p:attrNameLst>
                                      </p:cBhvr>
                                      <p:to>
                                        <p:strVal val="visible"/>
                                      </p:to>
                                    </p:set>
                                    <p:animEffect transition="in" filter="fade">
                                      <p:cBhvr>
                                        <p:cTn id="42" dur="1000"/>
                                        <p:tgtEl>
                                          <p:spTgt spid="19">
                                            <p:txEl>
                                              <p:pRg st="5" end="5"/>
                                            </p:txEl>
                                          </p:spTgt>
                                        </p:tgtEl>
                                      </p:cBhvr>
                                    </p:animEffect>
                                    <p:anim calcmode="lin" valueType="num">
                                      <p:cBhvr>
                                        <p:cTn id="43" dur="10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9">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xEl>
                                              <p:pRg st="6" end="6"/>
                                            </p:txEl>
                                          </p:spTgt>
                                        </p:tgtEl>
                                        <p:attrNameLst>
                                          <p:attrName>style.visibility</p:attrName>
                                        </p:attrNameLst>
                                      </p:cBhvr>
                                      <p:to>
                                        <p:strVal val="visible"/>
                                      </p:to>
                                    </p:set>
                                    <p:animEffect transition="in" filter="fade">
                                      <p:cBhvr>
                                        <p:cTn id="47" dur="1000"/>
                                        <p:tgtEl>
                                          <p:spTgt spid="19">
                                            <p:txEl>
                                              <p:pRg st="6" end="6"/>
                                            </p:txEl>
                                          </p:spTgt>
                                        </p:tgtEl>
                                      </p:cBhvr>
                                    </p:animEffect>
                                    <p:anim calcmode="lin" valueType="num">
                                      <p:cBhvr>
                                        <p:cTn id="48"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9">
                                            <p:txEl>
                                              <p:pRg st="7" end="7"/>
                                            </p:txEl>
                                          </p:spTgt>
                                        </p:tgtEl>
                                        <p:attrNameLst>
                                          <p:attrName>style.visibility</p:attrName>
                                        </p:attrNameLst>
                                      </p:cBhvr>
                                      <p:to>
                                        <p:strVal val="visible"/>
                                      </p:to>
                                    </p:set>
                                    <p:animEffect transition="in" filter="fade">
                                      <p:cBhvr>
                                        <p:cTn id="54" dur="1000"/>
                                        <p:tgtEl>
                                          <p:spTgt spid="19">
                                            <p:txEl>
                                              <p:pRg st="7" end="7"/>
                                            </p:txEl>
                                          </p:spTgt>
                                        </p:tgtEl>
                                      </p:cBhvr>
                                    </p:animEffect>
                                    <p:anim calcmode="lin" valueType="num">
                                      <p:cBhvr>
                                        <p:cTn id="55" dur="1000" fill="hold"/>
                                        <p:tgtEl>
                                          <p:spTgt spid="19">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9">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9">
                                            <p:txEl>
                                              <p:pRg st="8" end="8"/>
                                            </p:txEl>
                                          </p:spTgt>
                                        </p:tgtEl>
                                        <p:attrNameLst>
                                          <p:attrName>style.visibility</p:attrName>
                                        </p:attrNameLst>
                                      </p:cBhvr>
                                      <p:to>
                                        <p:strVal val="visible"/>
                                      </p:to>
                                    </p:set>
                                    <p:animEffect transition="in" filter="fade">
                                      <p:cBhvr>
                                        <p:cTn id="59" dur="1000"/>
                                        <p:tgtEl>
                                          <p:spTgt spid="19">
                                            <p:txEl>
                                              <p:pRg st="8" end="8"/>
                                            </p:txEl>
                                          </p:spTgt>
                                        </p:tgtEl>
                                      </p:cBhvr>
                                    </p:animEffect>
                                    <p:anim calcmode="lin" valueType="num">
                                      <p:cBhvr>
                                        <p:cTn id="60" dur="1000" fill="hold"/>
                                        <p:tgtEl>
                                          <p:spTgt spid="19">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19">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9">
                                            <p:txEl>
                                              <p:pRg st="9" end="9"/>
                                            </p:txEl>
                                          </p:spTgt>
                                        </p:tgtEl>
                                        <p:attrNameLst>
                                          <p:attrName>style.visibility</p:attrName>
                                        </p:attrNameLst>
                                      </p:cBhvr>
                                      <p:to>
                                        <p:strVal val="visible"/>
                                      </p:to>
                                    </p:set>
                                    <p:animEffect transition="in" filter="fade">
                                      <p:cBhvr>
                                        <p:cTn id="64" dur="1000"/>
                                        <p:tgtEl>
                                          <p:spTgt spid="19">
                                            <p:txEl>
                                              <p:pRg st="9" end="9"/>
                                            </p:txEl>
                                          </p:spTgt>
                                        </p:tgtEl>
                                      </p:cBhvr>
                                    </p:animEffect>
                                    <p:anim calcmode="lin" valueType="num">
                                      <p:cBhvr>
                                        <p:cTn id="65" dur="10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1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25" y="286603"/>
            <a:ext cx="11642756"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20</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Depth Ratio Vs. Epsilon  - Bounded Paranoid average searches depth compare with Paranoid: </a:t>
            </a:r>
          </a:p>
          <a:p>
            <a:endParaRPr lang="en-US" b="1" dirty="0"/>
          </a:p>
          <a:p>
            <a:endParaRPr lang="en-US" dirty="0"/>
          </a:p>
        </p:txBody>
      </p:sp>
      <p:pic>
        <p:nvPicPr>
          <p:cNvPr id="7" name="Picture 6">
            <a:extLst>
              <a:ext uri="{FF2B5EF4-FFF2-40B4-BE49-F238E27FC236}">
                <a16:creationId xmlns:a16="http://schemas.microsoft.com/office/drawing/2014/main" id="{06043C92-8391-4233-B55F-41017A7E5599}"/>
              </a:ext>
            </a:extLst>
          </p:cNvPr>
          <p:cNvPicPr>
            <a:picLocks noChangeAspect="1"/>
          </p:cNvPicPr>
          <p:nvPr/>
        </p:nvPicPr>
        <p:blipFill>
          <a:blip r:embed="rId3"/>
          <a:stretch>
            <a:fillRect/>
          </a:stretch>
        </p:blipFill>
        <p:spPr>
          <a:xfrm>
            <a:off x="480244" y="2115750"/>
            <a:ext cx="11002911" cy="4048690"/>
          </a:xfrm>
          <a:prstGeom prst="rect">
            <a:avLst/>
          </a:prstGeom>
        </p:spPr>
      </p:pic>
    </p:spTree>
    <p:extLst>
      <p:ext uri="{BB962C8B-B14F-4D97-AF65-F5344CB8AC3E}">
        <p14:creationId xmlns:p14="http://schemas.microsoft.com/office/powerpoint/2010/main" val="152678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004" y="286603"/>
            <a:ext cx="11631784"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21</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Final Score Difference Ratio Vs. Epsilon  - Bounded Paranoid Final Score compare </a:t>
            </a:r>
            <a:r>
              <a:rPr lang="en-US" sz="1800" b="1"/>
              <a:t>with Paranoid: </a:t>
            </a:r>
            <a:endParaRPr lang="en-US" sz="1800" b="1" dirty="0"/>
          </a:p>
          <a:p>
            <a:endParaRPr lang="en-US" b="1" dirty="0"/>
          </a:p>
          <a:p>
            <a:endParaRPr lang="en-US" dirty="0"/>
          </a:p>
        </p:txBody>
      </p:sp>
      <p:pic>
        <p:nvPicPr>
          <p:cNvPr id="7" name="Picture 6">
            <a:extLst>
              <a:ext uri="{FF2B5EF4-FFF2-40B4-BE49-F238E27FC236}">
                <a16:creationId xmlns:a16="http://schemas.microsoft.com/office/drawing/2014/main" id="{138F89A5-9537-4D92-B938-7CB426959926}"/>
              </a:ext>
            </a:extLst>
          </p:cNvPr>
          <p:cNvPicPr>
            <a:picLocks noChangeAspect="1"/>
          </p:cNvPicPr>
          <p:nvPr/>
        </p:nvPicPr>
        <p:blipFill>
          <a:blip r:embed="rId3"/>
          <a:stretch>
            <a:fillRect/>
          </a:stretch>
        </p:blipFill>
        <p:spPr>
          <a:xfrm>
            <a:off x="485822" y="2129141"/>
            <a:ext cx="11079121" cy="4105848"/>
          </a:xfrm>
          <a:prstGeom prst="rect">
            <a:avLst/>
          </a:prstGeom>
        </p:spPr>
      </p:pic>
    </p:spTree>
    <p:extLst>
      <p:ext uri="{BB962C8B-B14F-4D97-AF65-F5344CB8AC3E}">
        <p14:creationId xmlns:p14="http://schemas.microsoft.com/office/powerpoint/2010/main" val="225927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6" y="286603"/>
            <a:ext cx="11733290" cy="1389007"/>
          </a:xfrm>
          <a:noFill/>
        </p:spPr>
        <p:txBody>
          <a:bodyPr>
            <a:normAutofit fontScale="90000"/>
          </a:bodyPr>
          <a:lstStyle/>
          <a:p>
            <a:r>
              <a:rPr lang="en-US" sz="6000" b="1" dirty="0">
                <a:solidFill>
                  <a:schemeClr val="tx1"/>
                </a:solidFill>
              </a:rPr>
              <a:t>Experiment’s results – Epsilon Optimization</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22</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r>
              <a:rPr lang="en-US" sz="3200" b="1" dirty="0"/>
              <a:t>Conclusions – Bounded Paranoid</a:t>
            </a:r>
          </a:p>
          <a:p>
            <a:pPr lvl="3">
              <a:buFont typeface="Wingdings" panose="05000000000000000000" pitchFamily="2" charset="2"/>
              <a:buChar char="Ø"/>
            </a:pPr>
            <a:r>
              <a:rPr lang="en-US" sz="1800" b="1" dirty="0"/>
              <a:t>Its hard to see a clear trend of ‘Final Score Difference Ratio’. hence, we will repeat this experiment with more Epsilons between 8 to 32 and Higher than 32.</a:t>
            </a:r>
          </a:p>
          <a:p>
            <a:pPr lvl="3">
              <a:buFont typeface="Wingdings" panose="05000000000000000000" pitchFamily="2" charset="2"/>
              <a:buChar char="Ø"/>
            </a:pPr>
            <a:r>
              <a:rPr lang="en-US" sz="1800" b="1" dirty="0"/>
              <a:t>We can see a clear trend of ‘Depth Ratio’ as we expected.</a:t>
            </a:r>
          </a:p>
          <a:p>
            <a:pPr lvl="3">
              <a:buFont typeface="Wingdings" panose="05000000000000000000" pitchFamily="2" charset="2"/>
              <a:buChar char="Ø"/>
            </a:pPr>
            <a:r>
              <a:rPr lang="en-US" sz="1800" b="1" dirty="0"/>
              <a:t>We improved the ‘Depth Ratio’ and the ‘Final Score Difference Ratio’ significantly as we expected in relation to paranoid. </a:t>
            </a:r>
          </a:p>
          <a:p>
            <a:pPr lvl="3">
              <a:buFont typeface="Wingdings" panose="05000000000000000000" pitchFamily="2" charset="2"/>
              <a:buChar char="Ø"/>
            </a:pPr>
            <a:r>
              <a:rPr lang="en-US" sz="1800" b="1" dirty="0"/>
              <a:t>We believe that the reduction to 2-Players it’s the reason for the big difference.</a:t>
            </a:r>
          </a:p>
          <a:p>
            <a:endParaRPr lang="en-US" dirty="0"/>
          </a:p>
        </p:txBody>
      </p:sp>
      <p:sp>
        <p:nvSpPr>
          <p:cNvPr id="3" name="Rectangle 1">
            <a:extLst>
              <a:ext uri="{FF2B5EF4-FFF2-40B4-BE49-F238E27FC236}">
                <a16:creationId xmlns:a16="http://schemas.microsoft.com/office/drawing/2014/main" id="{047FF5C7-70A8-4209-AF17-A3E95CC95774}"/>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BBBBACB-0740-4FE2-90F3-8E17C47E2626}"/>
              </a:ext>
            </a:extLst>
          </p:cNvPr>
          <p:cNvSpPr>
            <a:spLocks noChangeArrowheads="1"/>
          </p:cNvSpPr>
          <p:nvPr/>
        </p:nvSpPr>
        <p:spPr bwMode="auto">
          <a:xfrm>
            <a:off x="152400" y="3322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8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88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Test performance</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23</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023360"/>
          </a:xfrm>
        </p:spPr>
        <p:txBody>
          <a:bodyPr>
            <a:normAutofit/>
          </a:bodyPr>
          <a:lstStyle/>
          <a:p>
            <a:r>
              <a:rPr lang="en-US" sz="3200" b="1" dirty="0"/>
              <a:t>The purpose – </a:t>
            </a:r>
          </a:p>
          <a:p>
            <a:r>
              <a:rPr lang="en-US" b="1" dirty="0"/>
              <a:t>Test Bounded Suboptimal &amp; Bounded Paranoid performance against different players:</a:t>
            </a:r>
          </a:p>
          <a:p>
            <a:pPr lvl="3">
              <a:buFont typeface="Wingdings" panose="05000000000000000000" pitchFamily="2" charset="2"/>
              <a:buChar char="Ø"/>
            </a:pPr>
            <a:r>
              <a:rPr lang="en-US" sz="1800" b="1" dirty="0"/>
              <a:t>Examine Bounded versions scores when the opponents are variables players.</a:t>
            </a:r>
          </a:p>
          <a:p>
            <a:pPr lvl="3">
              <a:buFont typeface="Wingdings" panose="05000000000000000000" pitchFamily="2" charset="2"/>
              <a:buChar char="Ø"/>
            </a:pPr>
            <a:r>
              <a:rPr lang="en-US" sz="1800" b="1" dirty="0"/>
              <a:t>Compare Bounded versions scores with opponents (not with optimal version that played against same opponents).</a:t>
            </a:r>
          </a:p>
          <a:p>
            <a:pPr lvl="3">
              <a:buFont typeface="Wingdings" panose="05000000000000000000" pitchFamily="2" charset="2"/>
              <a:buChar char="Ø"/>
            </a:pPr>
            <a:r>
              <a:rPr lang="en-US" sz="1800" b="1" dirty="0"/>
              <a:t>Compare the Won Ratio between all the players and to determine which algorithm reached the best scores.</a:t>
            </a:r>
          </a:p>
          <a:p>
            <a:pPr marL="0" indent="0">
              <a:buNone/>
            </a:pPr>
            <a:endParaRPr lang="en-US" sz="1600" b="1" dirty="0"/>
          </a:p>
        </p:txBody>
      </p:sp>
    </p:spTree>
    <p:extLst>
      <p:ext uri="{BB962C8B-B14F-4D97-AF65-F5344CB8AC3E}">
        <p14:creationId xmlns:p14="http://schemas.microsoft.com/office/powerpoint/2010/main" val="920084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Test performance</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24</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023360"/>
          </a:xfrm>
        </p:spPr>
        <p:txBody>
          <a:bodyPr>
            <a:normAutofit/>
          </a:bodyPr>
          <a:lstStyle/>
          <a:p>
            <a:r>
              <a:rPr lang="en-US" sz="3200" b="1" dirty="0"/>
              <a:t>Tasks– </a:t>
            </a:r>
          </a:p>
          <a:p>
            <a:pPr lvl="3">
              <a:buFont typeface="Wingdings" panose="05000000000000000000" pitchFamily="2" charset="2"/>
              <a:buChar char="Ø"/>
            </a:pPr>
            <a:r>
              <a:rPr lang="en-US" sz="1800" b="1" dirty="0"/>
              <a:t>Weak Rational player algorithm implementation.</a:t>
            </a:r>
          </a:p>
          <a:p>
            <a:pPr lvl="3">
              <a:buFont typeface="Wingdings" panose="05000000000000000000" pitchFamily="2" charset="2"/>
              <a:buChar char="Ø"/>
            </a:pPr>
            <a:r>
              <a:rPr lang="en-US" sz="1800" b="1" dirty="0"/>
              <a:t>Random player algorithm Implementation.</a:t>
            </a:r>
          </a:p>
          <a:p>
            <a:pPr lvl="3">
              <a:buFont typeface="Wingdings" panose="05000000000000000000" pitchFamily="2" charset="2"/>
              <a:buChar char="Ø"/>
            </a:pPr>
            <a:r>
              <a:rPr lang="en-US" sz="1800" b="1" dirty="0"/>
              <a:t>An opponent’s combinations Generator Implementation.</a:t>
            </a:r>
          </a:p>
          <a:p>
            <a:pPr marL="0" indent="0">
              <a:buNone/>
            </a:pPr>
            <a:endParaRPr lang="en-US" sz="1600" b="1" dirty="0"/>
          </a:p>
        </p:txBody>
      </p:sp>
    </p:spTree>
    <p:extLst>
      <p:ext uri="{BB962C8B-B14F-4D97-AF65-F5344CB8AC3E}">
        <p14:creationId xmlns:p14="http://schemas.microsoft.com/office/powerpoint/2010/main" val="233230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Test performance</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25</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148666"/>
          </a:xfrm>
        </p:spPr>
        <p:txBody>
          <a:bodyPr>
            <a:normAutofit/>
          </a:bodyPr>
          <a:lstStyle/>
          <a:p>
            <a:r>
              <a:rPr lang="en-US" sz="3200" b="1" dirty="0"/>
              <a:t>The experiment– </a:t>
            </a:r>
          </a:p>
          <a:p>
            <a:pPr lvl="3">
              <a:buFont typeface="Wingdings" panose="05000000000000000000" pitchFamily="2" charset="2"/>
              <a:buChar char="Ø"/>
            </a:pPr>
            <a:r>
              <a:rPr lang="en-US" sz="1800" b="1" dirty="0"/>
              <a:t>We examine 6 different players (algorithms).</a:t>
            </a:r>
          </a:p>
          <a:p>
            <a:pPr lvl="3">
              <a:buFont typeface="Wingdings" panose="05000000000000000000" pitchFamily="2" charset="2"/>
              <a:buChar char="Ø"/>
            </a:pPr>
            <a:r>
              <a:rPr lang="en-US" sz="1800" b="1" dirty="0"/>
              <a:t>We define new limit for number of nodes to visit that we visit in single turn. </a:t>
            </a:r>
          </a:p>
          <a:p>
            <a:pPr lvl="3">
              <a:buFont typeface="Wingdings" panose="05000000000000000000" pitchFamily="2" charset="2"/>
              <a:buChar char="Ø"/>
            </a:pPr>
            <a:r>
              <a:rPr lang="en-US" sz="1800" b="1" dirty="0"/>
              <a:t>We use iterative deepening search, when the algorithm reached the high limit of visited nodes – the search stops.</a:t>
            </a:r>
          </a:p>
          <a:p>
            <a:pPr lvl="3">
              <a:buFont typeface="Wingdings" panose="05000000000000000000" pitchFamily="2" charset="2"/>
              <a:buChar char="Ø"/>
            </a:pPr>
            <a:r>
              <a:rPr lang="en-US" sz="1800" b="1" dirty="0"/>
              <a:t>50 games with different initial state were generated (after 3 random moves by each player). </a:t>
            </a:r>
          </a:p>
          <a:p>
            <a:pPr lvl="3">
              <a:buFont typeface="Wingdings" panose="05000000000000000000" pitchFamily="2" charset="2"/>
              <a:buChar char="Ø"/>
            </a:pPr>
            <a:r>
              <a:rPr lang="en-US" sz="1800" b="1" dirty="0"/>
              <a:t>Each game was played by 4 players that were chosen randomly.</a:t>
            </a:r>
          </a:p>
          <a:p>
            <a:pPr lvl="3">
              <a:buFont typeface="Wingdings" panose="05000000000000000000" pitchFamily="2" charset="2"/>
              <a:buChar char="Ø"/>
            </a:pPr>
            <a:r>
              <a:rPr lang="en-US" sz="1800" b="1" dirty="0"/>
              <a:t>We test the performance of an algorithm by his games Won Ratio. The algorithm examine compare with his opponents. </a:t>
            </a:r>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600" b="1" dirty="0"/>
          </a:p>
        </p:txBody>
      </p:sp>
    </p:spTree>
    <p:extLst>
      <p:ext uri="{BB962C8B-B14F-4D97-AF65-F5344CB8AC3E}">
        <p14:creationId xmlns:p14="http://schemas.microsoft.com/office/powerpoint/2010/main" val="11664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349" y="294402"/>
            <a:ext cx="11624651" cy="1389007"/>
          </a:xfrm>
          <a:noFill/>
        </p:spPr>
        <p:txBody>
          <a:bodyPr>
            <a:normAutofit/>
          </a:bodyPr>
          <a:lstStyle/>
          <a:p>
            <a:r>
              <a:rPr lang="en-US" sz="6600" b="1" dirty="0">
                <a:solidFill>
                  <a:schemeClr val="tx1"/>
                </a:solidFill>
              </a:rPr>
              <a:t>Experiment – Test performance</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26</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148666"/>
          </a:xfrm>
        </p:spPr>
        <p:txBody>
          <a:bodyPr>
            <a:normAutofit/>
          </a:bodyPr>
          <a:lstStyle/>
          <a:p>
            <a:r>
              <a:rPr lang="en-US" sz="3200" b="1" dirty="0"/>
              <a:t>Hypotheses–</a:t>
            </a:r>
          </a:p>
          <a:p>
            <a:pPr lvl="3">
              <a:buFont typeface="Wingdings" panose="05000000000000000000" pitchFamily="2" charset="2"/>
              <a:buChar char="Ø"/>
            </a:pPr>
            <a:r>
              <a:rPr lang="en-US" sz="1800" b="1" dirty="0"/>
              <a:t>The bounded suboptimal algorithms will win more games than their optimal versions, due to future look-ahead resulted by searching deeper. </a:t>
            </a:r>
          </a:p>
          <a:p>
            <a:pPr lvl="3">
              <a:buFont typeface="Wingdings" panose="05000000000000000000" pitchFamily="2" charset="2"/>
              <a:buChar char="Ø"/>
            </a:pPr>
            <a:endParaRPr lang="en-US" sz="1800" b="1" dirty="0"/>
          </a:p>
          <a:p>
            <a:pPr algn="ctr"/>
            <a:r>
              <a:rPr lang="en-US" sz="3200" b="1" dirty="0"/>
              <a:t>Let the best algorithm win! </a:t>
            </a: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800" b="1" dirty="0"/>
          </a:p>
          <a:p>
            <a:pPr lvl="3">
              <a:buFont typeface="Wingdings" panose="05000000000000000000" pitchFamily="2" charset="2"/>
              <a:buChar char="Ø"/>
            </a:pPr>
            <a:endParaRPr lang="en-US" sz="1600" b="1" dirty="0"/>
          </a:p>
        </p:txBody>
      </p:sp>
    </p:spTree>
    <p:extLst>
      <p:ext uri="{BB962C8B-B14F-4D97-AF65-F5344CB8AC3E}">
        <p14:creationId xmlns:p14="http://schemas.microsoft.com/office/powerpoint/2010/main" val="4205861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1AA6D-05AE-490C-AE2B-0E4F5EC90E9F}"/>
              </a:ext>
            </a:extLst>
          </p:cNvPr>
          <p:cNvSpPr>
            <a:spLocks noGrp="1"/>
          </p:cNvSpPr>
          <p:nvPr>
            <p:ph type="title"/>
          </p:nvPr>
        </p:nvSpPr>
        <p:spPr>
          <a:xfrm>
            <a:off x="498070" y="-198986"/>
            <a:ext cx="10058400" cy="1450757"/>
          </a:xfrm>
        </p:spPr>
        <p:txBody>
          <a:bodyPr/>
          <a:lstStyle/>
          <a:p>
            <a:r>
              <a:rPr lang="en-US" b="1" dirty="0">
                <a:solidFill>
                  <a:schemeClr val="tx1"/>
                </a:solidFill>
              </a:rPr>
              <a:t>Planned Schedule </a:t>
            </a:r>
            <a:endParaRPr lang="he-IL" b="1" dirty="0">
              <a:solidFill>
                <a:schemeClr val="tx1"/>
              </a:solidFill>
            </a:endParaRPr>
          </a:p>
        </p:txBody>
      </p:sp>
      <p:sp>
        <p:nvSpPr>
          <p:cNvPr id="4" name="מציין מיקום של מספר שקופית 3">
            <a:extLst>
              <a:ext uri="{FF2B5EF4-FFF2-40B4-BE49-F238E27FC236}">
                <a16:creationId xmlns:a16="http://schemas.microsoft.com/office/drawing/2014/main" id="{F2D41AD7-47E6-416B-BBC2-3519071A6ECF}"/>
              </a:ext>
            </a:extLst>
          </p:cNvPr>
          <p:cNvSpPr>
            <a:spLocks noGrp="1"/>
          </p:cNvSpPr>
          <p:nvPr>
            <p:ph type="sldNum" sz="quarter" idx="12"/>
          </p:nvPr>
        </p:nvSpPr>
        <p:spPr/>
        <p:txBody>
          <a:bodyPr/>
          <a:lstStyle/>
          <a:p>
            <a:fld id="{6F1783CA-9390-49C9-AC80-E0703DB73D73}" type="slidenum">
              <a:rPr lang="en-US" smtClean="0"/>
              <a:pPr/>
              <a:t>27</a:t>
            </a:fld>
            <a:endParaRPr lang="en-US" dirty="0"/>
          </a:p>
        </p:txBody>
      </p:sp>
      <p:graphicFrame>
        <p:nvGraphicFramePr>
          <p:cNvPr id="7" name="טבלה 6">
            <a:extLst>
              <a:ext uri="{FF2B5EF4-FFF2-40B4-BE49-F238E27FC236}">
                <a16:creationId xmlns:a16="http://schemas.microsoft.com/office/drawing/2014/main" id="{8089993C-1E30-4AD5-B6AB-E6CC026C9A17}"/>
              </a:ext>
            </a:extLst>
          </p:cNvPr>
          <p:cNvGraphicFramePr>
            <a:graphicFrameLocks noGrp="1"/>
          </p:cNvGraphicFramePr>
          <p:nvPr>
            <p:extLst>
              <p:ext uri="{D42A27DB-BD31-4B8C-83A1-F6EECF244321}">
                <p14:modId xmlns:p14="http://schemas.microsoft.com/office/powerpoint/2010/main" val="2226662990"/>
              </p:ext>
            </p:extLst>
          </p:nvPr>
        </p:nvGraphicFramePr>
        <p:xfrm>
          <a:off x="406400" y="1419326"/>
          <a:ext cx="11379200" cy="2748706"/>
        </p:xfrm>
        <a:graphic>
          <a:graphicData uri="http://schemas.openxmlformats.org/drawingml/2006/table">
            <a:tbl>
              <a:tblPr>
                <a:tableStyleId>{5C22544A-7EE6-4342-B048-85BDC9FD1C3A}</a:tableStyleId>
              </a:tblPr>
              <a:tblGrid>
                <a:gridCol w="8464224">
                  <a:extLst>
                    <a:ext uri="{9D8B030D-6E8A-4147-A177-3AD203B41FA5}">
                      <a16:colId xmlns:a16="http://schemas.microsoft.com/office/drawing/2014/main" val="3780654173"/>
                    </a:ext>
                  </a:extLst>
                </a:gridCol>
                <a:gridCol w="2914976">
                  <a:extLst>
                    <a:ext uri="{9D8B030D-6E8A-4147-A177-3AD203B41FA5}">
                      <a16:colId xmlns:a16="http://schemas.microsoft.com/office/drawing/2014/main" val="517368777"/>
                    </a:ext>
                  </a:extLst>
                </a:gridCol>
              </a:tblGrid>
              <a:tr h="453814">
                <a:tc>
                  <a:txBody>
                    <a:bodyPr/>
                    <a:lstStyle/>
                    <a:p>
                      <a:pPr algn="l" fontAlgn="b"/>
                      <a:r>
                        <a:rPr lang="en-US" sz="2000" b="1" u="none" strike="noStrike" dirty="0">
                          <a:effectLst/>
                        </a:rPr>
                        <a:t>Task</a:t>
                      </a:r>
                      <a:endParaRPr lang="en-US" sz="2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n-US" sz="2000" b="1" u="none" strike="noStrike" dirty="0">
                          <a:effectLst/>
                        </a:rPr>
                        <a:t>Due</a:t>
                      </a:r>
                      <a:endParaRPr lang="en-US" sz="20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52846206"/>
                  </a:ext>
                </a:extLst>
              </a:tr>
              <a:tr h="226907">
                <a:tc>
                  <a:txBody>
                    <a:bodyPr/>
                    <a:lstStyle/>
                    <a:p>
                      <a:pPr marL="0" algn="l" defTabSz="914400" rtl="0" eaLnBrk="1" fontAlgn="b" latinLnBrk="0" hangingPunct="1"/>
                      <a:r>
                        <a:rPr lang="en-US" sz="2000" b="0" i="0" u="none" strike="noStrike" kern="1200" dirty="0">
                          <a:solidFill>
                            <a:srgbClr val="000000"/>
                          </a:solidFill>
                          <a:effectLst/>
                          <a:latin typeface="Arial" panose="020B0604020202020204" pitchFamily="34" charset="0"/>
                          <a:ea typeface="+mn-ea"/>
                          <a:cs typeface="+mn-cs"/>
                        </a:rPr>
                        <a:t>Experiment's results analysis.</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May 23</a:t>
                      </a:r>
                    </a:p>
                  </a:txBody>
                  <a:tcPr marL="9525" marR="9525" marT="9525" marB="0" anchor="ctr"/>
                </a:tc>
                <a:extLst>
                  <a:ext uri="{0D108BD9-81ED-4DB2-BD59-A6C34878D82A}">
                    <a16:rowId xmlns:a16="http://schemas.microsoft.com/office/drawing/2014/main" val="1693415"/>
                  </a:ext>
                </a:extLst>
              </a:tr>
              <a:tr h="22690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0" i="0" u="none" strike="noStrike" kern="1200" dirty="0">
                          <a:solidFill>
                            <a:srgbClr val="000000"/>
                          </a:solidFill>
                          <a:effectLst/>
                          <a:latin typeface="Arial" panose="020B0604020202020204" pitchFamily="34" charset="0"/>
                          <a:ea typeface="+mn-ea"/>
                          <a:cs typeface="+mn-cs"/>
                        </a:rPr>
                        <a:t>Project promo video &amp; abstract. </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May 30 </a:t>
                      </a:r>
                    </a:p>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542957915"/>
                  </a:ext>
                </a:extLst>
              </a:tr>
              <a:tr h="453814">
                <a:tc>
                  <a:txBody>
                    <a:bodyPr/>
                    <a:lstStyle/>
                    <a:p>
                      <a:pPr marL="0" algn="l" defTabSz="914400" rtl="0" eaLnBrk="1" fontAlgn="b" latinLnBrk="0" hangingPunct="1"/>
                      <a:r>
                        <a:rPr lang="en-US" sz="2000" b="0" i="0" u="none" strike="noStrike" kern="1200" dirty="0">
                          <a:solidFill>
                            <a:srgbClr val="000000"/>
                          </a:solidFill>
                          <a:effectLst/>
                          <a:latin typeface="Arial" panose="020B0604020202020204" pitchFamily="34" charset="0"/>
                          <a:ea typeface="+mn-ea"/>
                          <a:cs typeface="+mn-cs"/>
                        </a:rPr>
                        <a:t>Run ‘Test performance’</a:t>
                      </a:r>
                      <a:r>
                        <a:rPr lang="en-US" sz="2000" b="1" i="0" u="none" strike="noStrike" kern="1200" dirty="0">
                          <a:solidFill>
                            <a:schemeClr val="tx1"/>
                          </a:solidFill>
                          <a:effectLst/>
                          <a:latin typeface="Arial" panose="020B0604020202020204" pitchFamily="34" charset="0"/>
                          <a:ea typeface="+mn-ea"/>
                          <a:cs typeface="+mn-cs"/>
                        </a:rPr>
                        <a:t> </a:t>
                      </a:r>
                      <a:r>
                        <a:rPr lang="en-US" sz="2000" b="0" i="0" u="none" strike="noStrike" kern="1200" dirty="0">
                          <a:solidFill>
                            <a:srgbClr val="000000"/>
                          </a:solidFill>
                          <a:effectLst/>
                          <a:latin typeface="Arial" panose="020B0604020202020204" pitchFamily="34" charset="0"/>
                          <a:ea typeface="+mn-ea"/>
                          <a:cs typeface="+mn-cs"/>
                        </a:rPr>
                        <a:t>Experiment </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June 3</a:t>
                      </a:r>
                    </a:p>
                  </a:txBody>
                  <a:tcPr marL="9525" marR="9525" marT="9525" marB="0" anchor="ctr"/>
                </a:tc>
                <a:extLst>
                  <a:ext uri="{0D108BD9-81ED-4DB2-BD59-A6C34878D82A}">
                    <a16:rowId xmlns:a16="http://schemas.microsoft.com/office/drawing/2014/main" val="736461060"/>
                  </a:ext>
                </a:extLst>
              </a:tr>
              <a:tr h="453814">
                <a:tc>
                  <a:txBody>
                    <a:bodyPr/>
                    <a:lstStyle/>
                    <a:p>
                      <a:pPr marL="0" algn="l" defTabSz="914400" rtl="0" eaLnBrk="1" fontAlgn="b" latinLnBrk="0" hangingPunct="1"/>
                      <a:r>
                        <a:rPr lang="en-US" sz="2000" b="0" i="0" u="none" strike="noStrike" kern="1200" dirty="0">
                          <a:solidFill>
                            <a:srgbClr val="000000"/>
                          </a:solidFill>
                          <a:effectLst/>
                          <a:latin typeface="Arial" panose="020B0604020202020204" pitchFamily="34" charset="0"/>
                          <a:ea typeface="+mn-ea"/>
                          <a:cs typeface="+mn-cs"/>
                        </a:rPr>
                        <a:t>Experiment</a:t>
                      </a:r>
                      <a:r>
                        <a:rPr lang="he-IL" sz="2000" b="0" i="0" u="none" strike="noStrike" kern="1200" dirty="0">
                          <a:solidFill>
                            <a:srgbClr val="000000"/>
                          </a:solidFill>
                          <a:effectLst/>
                          <a:latin typeface="Arial" panose="020B0604020202020204" pitchFamily="34" charset="0"/>
                          <a:ea typeface="+mn-ea"/>
                          <a:cs typeface="+mn-cs"/>
                        </a:rPr>
                        <a:t>’</a:t>
                      </a:r>
                      <a:r>
                        <a:rPr lang="en-US" sz="2000" b="0" i="0" u="none" strike="noStrike" kern="1200" dirty="0">
                          <a:solidFill>
                            <a:srgbClr val="000000"/>
                          </a:solidFill>
                          <a:effectLst/>
                          <a:latin typeface="Arial" panose="020B0604020202020204" pitchFamily="34" charset="0"/>
                          <a:ea typeface="+mn-ea"/>
                          <a:cs typeface="+mn-cs"/>
                        </a:rPr>
                        <a:t>s conclusions &amp; future work</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June 6 </a:t>
                      </a:r>
                    </a:p>
                  </a:txBody>
                  <a:tcPr marL="9525" marR="9525" marT="9525" marB="0" anchor="ctr"/>
                </a:tc>
                <a:extLst>
                  <a:ext uri="{0D108BD9-81ED-4DB2-BD59-A6C34878D82A}">
                    <a16:rowId xmlns:a16="http://schemas.microsoft.com/office/drawing/2014/main" val="1187410019"/>
                  </a:ext>
                </a:extLst>
              </a:tr>
              <a:tr h="453814">
                <a:tc>
                  <a:txBody>
                    <a:bodyPr/>
                    <a:lstStyle/>
                    <a:p>
                      <a:pPr marL="0" algn="l" defTabSz="914400" rtl="0" eaLnBrk="1" fontAlgn="b" latinLnBrk="0" hangingPunct="1"/>
                      <a:r>
                        <a:rPr lang="en-US" sz="2000" b="0" i="0" u="none" strike="noStrike" kern="1200" dirty="0">
                          <a:solidFill>
                            <a:srgbClr val="000000"/>
                          </a:solidFill>
                          <a:effectLst/>
                          <a:latin typeface="Arial" panose="020B0604020202020204" pitchFamily="34" charset="0"/>
                          <a:ea typeface="+mn-ea"/>
                          <a:cs typeface="+mn-cs"/>
                        </a:rPr>
                        <a:t>Project book.</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June 16 </a:t>
                      </a:r>
                    </a:p>
                  </a:txBody>
                  <a:tcPr marL="9525" marR="9525" marT="9525" marB="0" anchor="ctr"/>
                </a:tc>
                <a:extLst>
                  <a:ext uri="{0D108BD9-81ED-4DB2-BD59-A6C34878D82A}">
                    <a16:rowId xmlns:a16="http://schemas.microsoft.com/office/drawing/2014/main" val="4100517202"/>
                  </a:ext>
                </a:extLst>
              </a:tr>
            </a:tbl>
          </a:graphicData>
        </a:graphic>
      </p:graphicFrame>
    </p:spTree>
    <p:extLst>
      <p:ext uri="{BB962C8B-B14F-4D97-AF65-F5344CB8AC3E}">
        <p14:creationId xmlns:p14="http://schemas.microsoft.com/office/powerpoint/2010/main" val="666141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057" y="3667315"/>
            <a:ext cx="11107881" cy="1998428"/>
          </a:xfrm>
          <a:ln>
            <a:noFill/>
          </a:ln>
        </p:spPr>
        <p:txBody>
          <a:bodyPr>
            <a:noAutofit/>
          </a:bodyPr>
          <a:lstStyle/>
          <a:p>
            <a:pPr algn="ctr"/>
            <a:r>
              <a:rPr lang="en-US" sz="6600" b="1" i="1" dirty="0">
                <a:solidFill>
                  <a:schemeClr val="tx1"/>
                </a:solidFill>
                <a:cs typeface="+mn-cs"/>
              </a:rPr>
              <a:t>Thanks!</a:t>
            </a:r>
            <a:endParaRPr lang="en-US" sz="7200" b="1" i="1" dirty="0">
              <a:solidFill>
                <a:schemeClr val="tx1"/>
              </a:solidFill>
              <a:cs typeface="+mn-cs"/>
            </a:endParaRPr>
          </a:p>
        </p:txBody>
      </p:sp>
      <p:grpSp>
        <p:nvGrpSpPr>
          <p:cNvPr id="10" name="Group 9"/>
          <p:cNvGrpSpPr/>
          <p:nvPr/>
        </p:nvGrpSpPr>
        <p:grpSpPr>
          <a:xfrm>
            <a:off x="3247844" y="386917"/>
            <a:ext cx="5696309" cy="3796894"/>
            <a:chOff x="8733491" y="154004"/>
            <a:chExt cx="3458509" cy="2269525"/>
          </a:xfrm>
        </p:grpSpPr>
        <p:pic>
          <p:nvPicPr>
            <p:cNvPr id="3" name="Picture 2" descr="Image result for board game carto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733491" y="228970"/>
              <a:ext cx="3458509" cy="2194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9992623" y="154004"/>
              <a:ext cx="980177" cy="82777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D1218C88-7F12-4885-8685-E95A731EBB23}"/>
              </a:ext>
            </a:extLst>
          </p:cNvPr>
          <p:cNvSpPr>
            <a:spLocks noGrp="1"/>
          </p:cNvSpPr>
          <p:nvPr>
            <p:ph type="sldNum" sz="quarter" idx="12"/>
          </p:nvPr>
        </p:nvSpPr>
        <p:spPr>
          <a:xfrm>
            <a:off x="9900458" y="6459785"/>
            <a:ext cx="1312025" cy="365125"/>
          </a:xfrm>
        </p:spPr>
        <p:txBody>
          <a:bodyPr/>
          <a:lstStyle/>
          <a:p>
            <a:fld id="{6F1783CA-9390-49C9-AC80-E0703DB73D73}" type="slidenum">
              <a:rPr lang="en-US" sz="2000" smtClean="0">
                <a:solidFill>
                  <a:schemeClr val="tx1"/>
                </a:solidFill>
              </a:rPr>
              <a:t>28</a:t>
            </a:fld>
            <a:endParaRPr lang="en-US" sz="2000" dirty="0">
              <a:solidFill>
                <a:schemeClr val="tx1"/>
              </a:solidFill>
            </a:endParaRPr>
          </a:p>
        </p:txBody>
      </p:sp>
    </p:spTree>
    <p:extLst>
      <p:ext uri="{BB962C8B-B14F-4D97-AF65-F5344CB8AC3E}">
        <p14:creationId xmlns:p14="http://schemas.microsoft.com/office/powerpoint/2010/main" val="40902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Goals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3</a:t>
            </a:fld>
            <a:endParaRPr lang="en-US" dirty="0"/>
          </a:p>
        </p:txBody>
      </p:sp>
      <p:sp>
        <p:nvSpPr>
          <p:cNvPr id="18" name="Content Placeholder 4">
            <a:extLst>
              <a:ext uri="{FF2B5EF4-FFF2-40B4-BE49-F238E27FC236}">
                <a16:creationId xmlns:a16="http://schemas.microsoft.com/office/drawing/2014/main" id="{9B8CB3DE-1AA1-421F-A03E-391E4536381C}"/>
              </a:ext>
            </a:extLst>
          </p:cNvPr>
          <p:cNvSpPr>
            <a:spLocks noGrp="1"/>
          </p:cNvSpPr>
          <p:nvPr>
            <p:ph idx="1"/>
          </p:nvPr>
        </p:nvSpPr>
        <p:spPr>
          <a:xfrm>
            <a:off x="725215" y="1979642"/>
            <a:ext cx="12076386" cy="4176110"/>
          </a:xfrm>
        </p:spPr>
        <p:txBody>
          <a:bodyPr>
            <a:normAutofit/>
          </a:bodyPr>
          <a:lstStyle/>
          <a:p>
            <a:r>
              <a:rPr lang="en-US" sz="2400" dirty="0"/>
              <a:t>1. Show how and in which conditions</a:t>
            </a:r>
            <a:r>
              <a:rPr lang="en-US" sz="2400" b="1" dirty="0"/>
              <a:t> </a:t>
            </a:r>
            <a:r>
              <a:rPr lang="en-US" sz="2400" dirty="0"/>
              <a:t>bounded suboptimal solution for N-Player game</a:t>
            </a:r>
          </a:p>
          <a:p>
            <a:r>
              <a:rPr lang="en-US" sz="2400" dirty="0"/>
              <a:t> can be achieved.</a:t>
            </a:r>
          </a:p>
          <a:p>
            <a:endParaRPr lang="en-US" sz="2400" dirty="0"/>
          </a:p>
          <a:p>
            <a:r>
              <a:rPr lang="en-US" sz="2400" dirty="0"/>
              <a:t>2. Propose an algorithm which meets these conditions.</a:t>
            </a:r>
          </a:p>
          <a:p>
            <a:endParaRPr lang="en-US" sz="2400" dirty="0"/>
          </a:p>
          <a:p>
            <a:r>
              <a:rPr lang="en-US" sz="2400" b="1" dirty="0"/>
              <a:t>3. Preform experiments in order to estimate algorithm</a:t>
            </a:r>
            <a:r>
              <a:rPr lang="he-IL" sz="2400" b="1" dirty="0"/>
              <a:t>'</a:t>
            </a:r>
            <a:r>
              <a:rPr lang="en-US" sz="2400" b="1" dirty="0"/>
              <a:t>s efficiency.</a:t>
            </a:r>
          </a:p>
          <a:p>
            <a:pPr marL="0" indent="0">
              <a:buNone/>
            </a:pPr>
            <a:endParaRPr lang="en-US" sz="2400" dirty="0"/>
          </a:p>
        </p:txBody>
      </p:sp>
      <p:sp>
        <p:nvSpPr>
          <p:cNvPr id="6" name="Arrow: Right 5">
            <a:extLst>
              <a:ext uri="{FF2B5EF4-FFF2-40B4-BE49-F238E27FC236}">
                <a16:creationId xmlns:a16="http://schemas.microsoft.com/office/drawing/2014/main" id="{0EC9B57C-967E-43C9-81A2-5946FEC35418}"/>
              </a:ext>
            </a:extLst>
          </p:cNvPr>
          <p:cNvSpPr/>
          <p:nvPr/>
        </p:nvSpPr>
        <p:spPr>
          <a:xfrm rot="10800000">
            <a:off x="9374471" y="3860676"/>
            <a:ext cx="1924253" cy="1801368"/>
          </a:xfrm>
          <a:prstGeom prst="rightArrow">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609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Goals – Project Status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4</a:t>
            </a:fld>
            <a:endParaRPr lang="en-US" dirty="0"/>
          </a:p>
        </p:txBody>
      </p:sp>
      <p:sp>
        <p:nvSpPr>
          <p:cNvPr id="18" name="Content Placeholder 4">
            <a:extLst>
              <a:ext uri="{FF2B5EF4-FFF2-40B4-BE49-F238E27FC236}">
                <a16:creationId xmlns:a16="http://schemas.microsoft.com/office/drawing/2014/main" id="{9B8CB3DE-1AA1-421F-A03E-391E4536381C}"/>
              </a:ext>
            </a:extLst>
          </p:cNvPr>
          <p:cNvSpPr>
            <a:spLocks noGrp="1"/>
          </p:cNvSpPr>
          <p:nvPr>
            <p:ph idx="1"/>
          </p:nvPr>
        </p:nvSpPr>
        <p:spPr>
          <a:xfrm>
            <a:off x="725215" y="1979642"/>
            <a:ext cx="11089557" cy="4176110"/>
          </a:xfrm>
        </p:spPr>
        <p:txBody>
          <a:bodyPr>
            <a:normAutofit/>
          </a:bodyPr>
          <a:lstStyle/>
          <a:p>
            <a:pPr marL="0" indent="0">
              <a:buNone/>
            </a:pPr>
            <a:r>
              <a:rPr lang="en-US" sz="2400" b="1" dirty="0"/>
              <a:t>Preform experiments in order to estimate algorithm</a:t>
            </a:r>
            <a:r>
              <a:rPr lang="he-IL" sz="2400" b="1" dirty="0"/>
              <a:t>'</a:t>
            </a:r>
            <a:r>
              <a:rPr lang="en-US" sz="2400" b="1" dirty="0"/>
              <a:t>s efficiency:</a:t>
            </a:r>
          </a:p>
          <a:p>
            <a:pPr marL="0" indent="0">
              <a:buNone/>
            </a:pPr>
            <a:r>
              <a:rPr lang="en-US" sz="2400" b="1" dirty="0"/>
              <a:t>We planned 3 experiments:</a:t>
            </a:r>
          </a:p>
          <a:p>
            <a:pPr lvl="3">
              <a:buFont typeface="Wingdings" panose="05000000000000000000" pitchFamily="2" charset="2"/>
              <a:buChar char="Ø"/>
            </a:pPr>
            <a:r>
              <a:rPr lang="en-US" sz="1800" b="1" dirty="0"/>
              <a:t>Random trees – To examine the trend of the Expansion Rate in relation to Epsilon change. </a:t>
            </a:r>
          </a:p>
          <a:p>
            <a:pPr lvl="3">
              <a:buFont typeface="Wingdings" panose="05000000000000000000" pitchFamily="2" charset="2"/>
              <a:buChar char="Ø"/>
            </a:pPr>
            <a:r>
              <a:rPr lang="en-US" sz="1800" b="1" dirty="0"/>
              <a:t>Epsilon optimization – To find the optimal Epsilon of Bounded Suboptimal &amp; Bounded Paranoid in </a:t>
            </a:r>
            <a:r>
              <a:rPr lang="en-US" sz="1800" b="1" dirty="0" err="1"/>
              <a:t>Rollit</a:t>
            </a:r>
            <a:r>
              <a:rPr lang="en-US" sz="1800" b="1" dirty="0"/>
              <a:t>. </a:t>
            </a:r>
          </a:p>
          <a:p>
            <a:pPr lvl="3">
              <a:buFont typeface="Wingdings" panose="05000000000000000000" pitchFamily="2" charset="2"/>
              <a:buChar char="Ø"/>
            </a:pPr>
            <a:r>
              <a:rPr lang="en-US" sz="1800" b="1" dirty="0"/>
              <a:t>Test Performance - To test Bounded Suboptimal &amp; Bounded Paranoid performance against different players.</a:t>
            </a:r>
          </a:p>
          <a:p>
            <a:pPr marL="0" indent="0">
              <a:buNone/>
            </a:pPr>
            <a:endParaRPr lang="en-US" sz="2400" dirty="0"/>
          </a:p>
        </p:txBody>
      </p:sp>
      <p:pic>
        <p:nvPicPr>
          <p:cNvPr id="4" name="Graphic 3" descr="Checkmark">
            <a:extLst>
              <a:ext uri="{FF2B5EF4-FFF2-40B4-BE49-F238E27FC236}">
                <a16:creationId xmlns:a16="http://schemas.microsoft.com/office/drawing/2014/main" id="{05C85DC3-B2AB-4D5F-B242-5C1647F529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6762" y="2788920"/>
            <a:ext cx="371464" cy="371464"/>
          </a:xfrm>
          <a:prstGeom prst="rect">
            <a:avLst/>
          </a:prstGeom>
        </p:spPr>
      </p:pic>
      <p:pic>
        <p:nvPicPr>
          <p:cNvPr id="7" name="Graphic 6" descr="Checkmark">
            <a:extLst>
              <a:ext uri="{FF2B5EF4-FFF2-40B4-BE49-F238E27FC236}">
                <a16:creationId xmlns:a16="http://schemas.microsoft.com/office/drawing/2014/main" id="{FEBC1D37-E6B9-449B-9B3F-A1FDA0C92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28230" y="3160384"/>
            <a:ext cx="371464" cy="371464"/>
          </a:xfrm>
          <a:prstGeom prst="rect">
            <a:avLst/>
          </a:prstGeom>
        </p:spPr>
      </p:pic>
      <p:pic>
        <p:nvPicPr>
          <p:cNvPr id="8" name="Graphic 7" descr="Checkmark">
            <a:extLst>
              <a:ext uri="{FF2B5EF4-FFF2-40B4-BE49-F238E27FC236}">
                <a16:creationId xmlns:a16="http://schemas.microsoft.com/office/drawing/2014/main" id="{328BCED0-F961-4399-9C16-34591B3117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054" y="4306583"/>
            <a:ext cx="371464" cy="371464"/>
          </a:xfrm>
          <a:prstGeom prst="rect">
            <a:avLst/>
          </a:prstGeom>
        </p:spPr>
      </p:pic>
      <p:pic>
        <p:nvPicPr>
          <p:cNvPr id="9" name="Graphic 8" descr="Arrow circle">
            <a:extLst>
              <a:ext uri="{FF2B5EF4-FFF2-40B4-BE49-F238E27FC236}">
                <a16:creationId xmlns:a16="http://schemas.microsoft.com/office/drawing/2014/main" id="{44F7B502-8222-4E43-81BF-AEC00510F2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93664" y="3429000"/>
            <a:ext cx="427608" cy="427608"/>
          </a:xfrm>
          <a:prstGeom prst="rect">
            <a:avLst/>
          </a:prstGeom>
        </p:spPr>
      </p:pic>
      <p:sp>
        <p:nvSpPr>
          <p:cNvPr id="10" name="TextBox 9">
            <a:extLst>
              <a:ext uri="{FF2B5EF4-FFF2-40B4-BE49-F238E27FC236}">
                <a16:creationId xmlns:a16="http://schemas.microsoft.com/office/drawing/2014/main" id="{B15CA827-E779-4389-A51F-FE74D48230CF}"/>
              </a:ext>
            </a:extLst>
          </p:cNvPr>
          <p:cNvSpPr txBox="1"/>
          <p:nvPr/>
        </p:nvSpPr>
        <p:spPr>
          <a:xfrm>
            <a:off x="1197453" y="4308715"/>
            <a:ext cx="783668" cy="369332"/>
          </a:xfrm>
          <a:prstGeom prst="rect">
            <a:avLst/>
          </a:prstGeom>
          <a:noFill/>
        </p:spPr>
        <p:txBody>
          <a:bodyPr wrap="square" rtlCol="0">
            <a:spAutoFit/>
          </a:bodyPr>
          <a:lstStyle/>
          <a:p>
            <a:r>
              <a:rPr lang="en-US" b="1" dirty="0">
                <a:solidFill>
                  <a:schemeClr val="tx1">
                    <a:lumMod val="75000"/>
                    <a:lumOff val="25000"/>
                  </a:schemeClr>
                </a:solidFill>
              </a:rPr>
              <a:t>Done</a:t>
            </a:r>
            <a:endParaRPr lang="en-US" sz="24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15C4377E-D546-4AA3-ADB0-3D9E0ED885DA}"/>
              </a:ext>
            </a:extLst>
          </p:cNvPr>
          <p:cNvSpPr txBox="1"/>
          <p:nvPr/>
        </p:nvSpPr>
        <p:spPr>
          <a:xfrm>
            <a:off x="1197453" y="4775487"/>
            <a:ext cx="2062746" cy="369332"/>
          </a:xfrm>
          <a:prstGeom prst="rect">
            <a:avLst/>
          </a:prstGeom>
          <a:noFill/>
        </p:spPr>
        <p:txBody>
          <a:bodyPr wrap="square" rtlCol="0">
            <a:spAutoFit/>
          </a:bodyPr>
          <a:lstStyle/>
          <a:p>
            <a:r>
              <a:rPr lang="en-US" b="1" dirty="0">
                <a:solidFill>
                  <a:schemeClr val="tx1">
                    <a:lumMod val="75000"/>
                    <a:lumOff val="25000"/>
                  </a:schemeClr>
                </a:solidFill>
              </a:rPr>
              <a:t>Future experiments</a:t>
            </a:r>
          </a:p>
        </p:txBody>
      </p:sp>
      <p:pic>
        <p:nvPicPr>
          <p:cNvPr id="13" name="Graphic 12" descr="Arrow circle">
            <a:extLst>
              <a:ext uri="{FF2B5EF4-FFF2-40B4-BE49-F238E27FC236}">
                <a16:creationId xmlns:a16="http://schemas.microsoft.com/office/drawing/2014/main" id="{DF76AF10-A017-44F5-932D-4EDC0322FB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910" y="4775487"/>
            <a:ext cx="427608" cy="427608"/>
          </a:xfrm>
          <a:prstGeom prst="rect">
            <a:avLst/>
          </a:prstGeom>
        </p:spPr>
      </p:pic>
    </p:spTree>
    <p:extLst>
      <p:ext uri="{BB962C8B-B14F-4D97-AF65-F5344CB8AC3E}">
        <p14:creationId xmlns:p14="http://schemas.microsoft.com/office/powerpoint/2010/main" val="101363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Experiment – Random trees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5</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803178" cy="4023360"/>
          </a:xfrm>
        </p:spPr>
        <p:txBody>
          <a:bodyPr>
            <a:normAutofit/>
          </a:bodyPr>
          <a:lstStyle/>
          <a:p>
            <a:r>
              <a:rPr lang="en-US" sz="3200" b="1" dirty="0"/>
              <a:t>The purpose – </a:t>
            </a:r>
          </a:p>
          <a:p>
            <a:r>
              <a:rPr lang="en-US" b="1" dirty="0"/>
              <a:t>Examine the trend of the Expansion Rate in relation to Epsilon change:</a:t>
            </a:r>
          </a:p>
          <a:p>
            <a:pPr lvl="3">
              <a:buFont typeface="Wingdings" panose="05000000000000000000" pitchFamily="2" charset="2"/>
              <a:buChar char="Ø"/>
            </a:pPr>
            <a:r>
              <a:rPr lang="en-US" sz="1800" b="1" dirty="0"/>
              <a:t>Compare our Bounded Suboptimal algorithm’s Expansion Rate with Shallow algorithm (Preforms optimal pruning) in relation to Epsilon change for different depths. </a:t>
            </a:r>
          </a:p>
          <a:p>
            <a:pPr lvl="3">
              <a:buFont typeface="Wingdings" panose="05000000000000000000" pitchFamily="2" charset="2"/>
              <a:buChar char="Ø"/>
            </a:pPr>
            <a:r>
              <a:rPr lang="en-US" sz="1800" b="1" dirty="0"/>
              <a:t>Compare the difference between the final scores of the algorithms to examine the distancing from optimal score in each simulation.</a:t>
            </a:r>
          </a:p>
          <a:p>
            <a:pPr marL="0" indent="0">
              <a:buNone/>
            </a:pPr>
            <a:endParaRPr lang="en-US" sz="1600" b="1" dirty="0"/>
          </a:p>
        </p:txBody>
      </p:sp>
    </p:spTree>
    <p:extLst>
      <p:ext uri="{BB962C8B-B14F-4D97-AF65-F5344CB8AC3E}">
        <p14:creationId xmlns:p14="http://schemas.microsoft.com/office/powerpoint/2010/main" val="351398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Experiment – Random trees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6</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580874" cy="4023360"/>
          </a:xfrm>
        </p:spPr>
        <p:txBody>
          <a:bodyPr>
            <a:normAutofit/>
          </a:bodyPr>
          <a:lstStyle/>
          <a:p>
            <a:r>
              <a:rPr lang="en-US" sz="3200" b="1" dirty="0"/>
              <a:t>Tasks -  </a:t>
            </a:r>
            <a:endParaRPr lang="en-US" sz="1600" b="1" dirty="0"/>
          </a:p>
          <a:p>
            <a:pPr lvl="3">
              <a:buFont typeface="Wingdings" panose="05000000000000000000" pitchFamily="2" charset="2"/>
              <a:buChar char="Ø"/>
            </a:pPr>
            <a:r>
              <a:rPr lang="en-US" sz="1800" b="1" dirty="0"/>
              <a:t>Bounded Suboptimal algorithm implementation.</a:t>
            </a:r>
          </a:p>
          <a:p>
            <a:pPr lvl="3">
              <a:buFont typeface="Wingdings" panose="05000000000000000000" pitchFamily="2" charset="2"/>
              <a:buChar char="Ø"/>
            </a:pPr>
            <a:r>
              <a:rPr lang="en-US" sz="1800" b="1" dirty="0"/>
              <a:t>Shallow algorithm implementation.</a:t>
            </a:r>
          </a:p>
          <a:p>
            <a:pPr lvl="3">
              <a:buFont typeface="Wingdings" panose="05000000000000000000" pitchFamily="2" charset="2"/>
              <a:buChar char="Ø"/>
            </a:pPr>
            <a:r>
              <a:rPr lang="en-US" sz="1800" b="1" dirty="0"/>
              <a:t>Random Tree Generator Implementation.</a:t>
            </a:r>
          </a:p>
          <a:p>
            <a:pPr lvl="3">
              <a:buFont typeface="Wingdings" panose="05000000000000000000" pitchFamily="2" charset="2"/>
              <a:buChar char="Ø"/>
            </a:pPr>
            <a:r>
              <a:rPr lang="en-US" sz="1800" b="1" dirty="0"/>
              <a:t>Game simulation on random tree Implementation.</a:t>
            </a:r>
          </a:p>
          <a:p>
            <a:pPr marL="0" indent="0">
              <a:buNone/>
            </a:pPr>
            <a:endParaRPr lang="en-US" sz="1600" b="1" dirty="0"/>
          </a:p>
        </p:txBody>
      </p:sp>
    </p:spTree>
    <p:extLst>
      <p:ext uri="{BB962C8B-B14F-4D97-AF65-F5344CB8AC3E}">
        <p14:creationId xmlns:p14="http://schemas.microsoft.com/office/powerpoint/2010/main" val="23872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Experiment – Random trees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7</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580874" cy="4023360"/>
          </a:xfrm>
        </p:spPr>
        <p:txBody>
          <a:bodyPr>
            <a:normAutofit/>
          </a:bodyPr>
          <a:lstStyle/>
          <a:p>
            <a:r>
              <a:rPr lang="en-US" sz="3200" b="1" dirty="0"/>
              <a:t>The Experiment -  </a:t>
            </a:r>
            <a:endParaRPr lang="en-US" sz="1600" b="1" dirty="0"/>
          </a:p>
          <a:p>
            <a:pPr lvl="3">
              <a:buFont typeface="Wingdings" panose="05000000000000000000" pitchFamily="2" charset="2"/>
              <a:buChar char="Ø"/>
            </a:pPr>
            <a:r>
              <a:rPr lang="en-US" sz="1800" b="1" dirty="0"/>
              <a:t>we examine 3 different depths of random trees – 4, 7, 10.</a:t>
            </a:r>
          </a:p>
          <a:p>
            <a:pPr lvl="3">
              <a:buFont typeface="Wingdings" panose="05000000000000000000" pitchFamily="2" charset="2"/>
              <a:buChar char="Ø"/>
            </a:pPr>
            <a:r>
              <a:rPr lang="en-US" sz="1800" b="1" dirty="0"/>
              <a:t>50 different random trees were generated for each examined depth.</a:t>
            </a:r>
          </a:p>
          <a:p>
            <a:pPr lvl="3">
              <a:buFont typeface="Wingdings" panose="05000000000000000000" pitchFamily="2" charset="2"/>
              <a:buChar char="Ø"/>
            </a:pPr>
            <a:r>
              <a:rPr lang="en-US" sz="1800" b="1" dirty="0"/>
              <a:t>we have created 2 groups of 3 players each:</a:t>
            </a:r>
          </a:p>
          <a:p>
            <a:pPr marL="1260020" lvl="5" indent="-342900">
              <a:buFont typeface="Wingdings" panose="05000000000000000000" pitchFamily="2" charset="2"/>
              <a:buChar char="Ø"/>
            </a:pPr>
            <a:r>
              <a:rPr lang="en-US" sz="1800" b="1" dirty="0"/>
              <a:t>Bounded Suboptimal, Shallow, Shallow.</a:t>
            </a:r>
          </a:p>
          <a:p>
            <a:pPr marL="1260020" lvl="5" indent="-342900">
              <a:buFont typeface="Wingdings" panose="05000000000000000000" pitchFamily="2" charset="2"/>
              <a:buChar char="Ø"/>
            </a:pPr>
            <a:r>
              <a:rPr lang="en-US" sz="1800" b="1" dirty="0"/>
              <a:t>Shallow, Shallow, Shallow.</a:t>
            </a:r>
          </a:p>
          <a:p>
            <a:pPr lvl="3">
              <a:buFont typeface="Wingdings" panose="05000000000000000000" pitchFamily="2" charset="2"/>
              <a:buChar char="Ø"/>
            </a:pPr>
            <a:r>
              <a:rPr lang="en-US" sz="1800" b="1" dirty="0"/>
              <a:t>For each tree in each examined depth, we have simulated 2 games, 1 with each group to enable comparation between Bounded Suboptimal to Shallow.</a:t>
            </a:r>
          </a:p>
          <a:p>
            <a:pPr marL="917120" lvl="5" indent="0">
              <a:buNone/>
            </a:pPr>
            <a:r>
              <a:rPr lang="en-US" sz="1600" b="1" dirty="0"/>
              <a:t> </a:t>
            </a:r>
          </a:p>
        </p:txBody>
      </p:sp>
    </p:spTree>
    <p:extLst>
      <p:ext uri="{BB962C8B-B14F-4D97-AF65-F5344CB8AC3E}">
        <p14:creationId xmlns:p14="http://schemas.microsoft.com/office/powerpoint/2010/main" val="214662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9007"/>
          </a:xfrm>
          <a:noFill/>
        </p:spPr>
        <p:txBody>
          <a:bodyPr>
            <a:normAutofit/>
          </a:bodyPr>
          <a:lstStyle/>
          <a:p>
            <a:r>
              <a:rPr lang="en-US" sz="6600" b="1" dirty="0">
                <a:solidFill>
                  <a:schemeClr val="tx1"/>
                </a:solidFill>
              </a:rPr>
              <a:t>Experiment – Random trees</a:t>
            </a:r>
            <a:endParaRPr lang="en-US" sz="66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8</a:t>
            </a:fld>
            <a:endParaRPr lang="en-US" dirty="0"/>
          </a:p>
        </p:txBody>
      </p:sp>
      <p:sp>
        <p:nvSpPr>
          <p:cNvPr id="4" name="Content Placeholder 3">
            <a:extLst>
              <a:ext uri="{FF2B5EF4-FFF2-40B4-BE49-F238E27FC236}">
                <a16:creationId xmlns:a16="http://schemas.microsoft.com/office/drawing/2014/main" id="{05727441-696F-42FE-BEBA-6BA86576DB83}"/>
              </a:ext>
            </a:extLst>
          </p:cNvPr>
          <p:cNvSpPr>
            <a:spLocks noGrp="1"/>
          </p:cNvSpPr>
          <p:nvPr>
            <p:ph idx="1"/>
          </p:nvPr>
        </p:nvSpPr>
        <p:spPr>
          <a:xfrm>
            <a:off x="1097280" y="1845734"/>
            <a:ext cx="8580874" cy="4023360"/>
          </a:xfrm>
        </p:spPr>
        <p:txBody>
          <a:bodyPr>
            <a:normAutofit fontScale="92500" lnSpcReduction="20000"/>
          </a:bodyPr>
          <a:lstStyle/>
          <a:p>
            <a:r>
              <a:rPr lang="en-US" sz="3200" b="1" dirty="0"/>
              <a:t>Hypotheses -  </a:t>
            </a:r>
          </a:p>
          <a:p>
            <a:pPr lvl="3">
              <a:buFont typeface="Wingdings" panose="05000000000000000000" pitchFamily="2" charset="2"/>
              <a:buChar char="Ø"/>
            </a:pPr>
            <a:r>
              <a:rPr lang="en-US" sz="1900" b="1" dirty="0"/>
              <a:t>Bounded Suboptimal algorithm final score high limit is the Shallow algorithm final score (Shallow is optimal).</a:t>
            </a:r>
          </a:p>
          <a:p>
            <a:pPr lvl="3">
              <a:buFont typeface="Wingdings" panose="05000000000000000000" pitchFamily="2" charset="2"/>
              <a:buChar char="Ø"/>
            </a:pPr>
            <a:r>
              <a:rPr lang="en-US" sz="1900" b="1" dirty="0"/>
              <a:t>Find strong relation between Expansion Rate to Epsilon and depth :</a:t>
            </a:r>
          </a:p>
          <a:p>
            <a:pPr lvl="6">
              <a:buFont typeface="Wingdings" panose="05000000000000000000" pitchFamily="2" charset="2"/>
              <a:buChar char="Ø"/>
            </a:pPr>
            <a:r>
              <a:rPr lang="en-US" sz="1900" b="1" dirty="0"/>
              <a:t>As Epsilon grow up Expansion Rate become smaller.</a:t>
            </a:r>
          </a:p>
          <a:p>
            <a:pPr lvl="6">
              <a:buFont typeface="Wingdings" panose="05000000000000000000" pitchFamily="2" charset="2"/>
              <a:buChar char="Ø"/>
            </a:pPr>
            <a:r>
              <a:rPr lang="en-US" sz="1900" b="1" dirty="0"/>
              <a:t>As depth grow up Expansion Rate become smaller.</a:t>
            </a:r>
          </a:p>
          <a:p>
            <a:pPr lvl="3">
              <a:buFont typeface="Wingdings" panose="05000000000000000000" pitchFamily="2" charset="2"/>
              <a:buChar char="Ø"/>
            </a:pPr>
            <a:r>
              <a:rPr lang="en-US" sz="1900" b="1" dirty="0"/>
              <a:t>Find weak relation between score different to Epsilon and depth :</a:t>
            </a:r>
          </a:p>
          <a:p>
            <a:pPr lvl="6">
              <a:buFont typeface="Wingdings" panose="05000000000000000000" pitchFamily="2" charset="2"/>
              <a:buChar char="Ø"/>
            </a:pPr>
            <a:r>
              <a:rPr lang="en-US" sz="1900" b="1" dirty="0"/>
              <a:t>As Epsilon grow up score different not grow up significantly.</a:t>
            </a:r>
          </a:p>
          <a:p>
            <a:pPr lvl="6">
              <a:buFont typeface="Wingdings" panose="05000000000000000000" pitchFamily="2" charset="2"/>
              <a:buChar char="Ø"/>
            </a:pPr>
            <a:r>
              <a:rPr lang="en-US" sz="1900" b="1" dirty="0"/>
              <a:t>As depth grow up score different not grow up significantly.</a:t>
            </a:r>
          </a:p>
          <a:p>
            <a:pPr marL="1071400" lvl="6" indent="0">
              <a:buNone/>
            </a:pPr>
            <a:endParaRPr lang="en-US" sz="1800" b="1" dirty="0"/>
          </a:p>
          <a:p>
            <a:pPr lvl="5">
              <a:buFont typeface="Wingdings" panose="05000000000000000000" pitchFamily="2" charset="2"/>
              <a:buChar char="Ø"/>
            </a:pPr>
            <a:endParaRPr lang="en-US" sz="1800" b="1" dirty="0"/>
          </a:p>
          <a:p>
            <a:pPr lvl="5">
              <a:buFont typeface="Wingdings" panose="05000000000000000000" pitchFamily="2" charset="2"/>
              <a:buChar char="Ø"/>
            </a:pPr>
            <a:endParaRPr lang="en-US" sz="1800" b="1" dirty="0"/>
          </a:p>
          <a:p>
            <a:pPr lvl="5">
              <a:buFont typeface="Wingdings" panose="05000000000000000000" pitchFamily="2" charset="2"/>
              <a:buChar char="Ø"/>
            </a:pPr>
            <a:endParaRPr lang="en-US" sz="1800" b="1" dirty="0"/>
          </a:p>
          <a:p>
            <a:pPr marL="749808" lvl="4" indent="0">
              <a:buNone/>
            </a:pPr>
            <a:r>
              <a:rPr lang="en-US" sz="1600" b="1" dirty="0"/>
              <a:t> </a:t>
            </a:r>
          </a:p>
        </p:txBody>
      </p:sp>
    </p:spTree>
    <p:extLst>
      <p:ext uri="{BB962C8B-B14F-4D97-AF65-F5344CB8AC3E}">
        <p14:creationId xmlns:p14="http://schemas.microsoft.com/office/powerpoint/2010/main" val="287024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3" y="286603"/>
            <a:ext cx="10940793" cy="1389007"/>
          </a:xfrm>
          <a:noFill/>
        </p:spPr>
        <p:txBody>
          <a:bodyPr>
            <a:normAutofit/>
          </a:bodyPr>
          <a:lstStyle/>
          <a:p>
            <a:r>
              <a:rPr lang="en-US" sz="6000" b="1" dirty="0">
                <a:solidFill>
                  <a:schemeClr val="tx1"/>
                </a:solidFill>
              </a:rPr>
              <a:t>Experiment’s results – Random trees</a:t>
            </a:r>
            <a:endParaRPr lang="en-US" sz="6000" dirty="0">
              <a:solidFill>
                <a:schemeClr val="tx1"/>
              </a:solidFill>
            </a:endParaRPr>
          </a:p>
        </p:txBody>
      </p:sp>
      <p:sp>
        <p:nvSpPr>
          <p:cNvPr id="5" name="Slide Number Placeholder 4"/>
          <p:cNvSpPr>
            <a:spLocks noGrp="1"/>
          </p:cNvSpPr>
          <p:nvPr>
            <p:ph type="sldNum" sz="quarter" idx="12"/>
          </p:nvPr>
        </p:nvSpPr>
        <p:spPr/>
        <p:txBody>
          <a:bodyPr/>
          <a:lstStyle/>
          <a:p>
            <a:fld id="{6F1783CA-9390-49C9-AC80-E0703DB73D73}" type="slidenum">
              <a:rPr lang="en-US" smtClean="0"/>
              <a:t>9</a:t>
            </a:fld>
            <a:endParaRPr lang="en-US" dirty="0"/>
          </a:p>
        </p:txBody>
      </p:sp>
      <p:sp>
        <p:nvSpPr>
          <p:cNvPr id="6" name="Content Placeholder 5">
            <a:extLst>
              <a:ext uri="{FF2B5EF4-FFF2-40B4-BE49-F238E27FC236}">
                <a16:creationId xmlns:a16="http://schemas.microsoft.com/office/drawing/2014/main" id="{A30EB2D9-2271-4729-85C5-0EDB681E20D9}"/>
              </a:ext>
            </a:extLst>
          </p:cNvPr>
          <p:cNvSpPr>
            <a:spLocks noGrp="1"/>
          </p:cNvSpPr>
          <p:nvPr>
            <p:ph idx="1"/>
          </p:nvPr>
        </p:nvSpPr>
        <p:spPr/>
        <p:txBody>
          <a:bodyPr/>
          <a:lstStyle/>
          <a:p>
            <a:pPr algn="ctr"/>
            <a:r>
              <a:rPr lang="en-US" sz="1800" b="1" dirty="0"/>
              <a:t>Expansion Rate Vs. Epsilon  - Bounded Suboptimal compare to Shallow: </a:t>
            </a:r>
          </a:p>
          <a:p>
            <a:endParaRPr lang="en-US" b="1" dirty="0"/>
          </a:p>
          <a:p>
            <a:endParaRPr lang="en-US" dirty="0"/>
          </a:p>
        </p:txBody>
      </p:sp>
      <p:pic>
        <p:nvPicPr>
          <p:cNvPr id="8" name="Picture 7">
            <a:extLst>
              <a:ext uri="{FF2B5EF4-FFF2-40B4-BE49-F238E27FC236}">
                <a16:creationId xmlns:a16="http://schemas.microsoft.com/office/drawing/2014/main" id="{8C32C9CA-B70C-4BB8-AC32-7DDEA8DC4DEC}"/>
              </a:ext>
            </a:extLst>
          </p:cNvPr>
          <p:cNvPicPr>
            <a:picLocks noChangeAspect="1"/>
          </p:cNvPicPr>
          <p:nvPr/>
        </p:nvPicPr>
        <p:blipFill>
          <a:blip r:embed="rId3"/>
          <a:stretch>
            <a:fillRect/>
          </a:stretch>
        </p:blipFill>
        <p:spPr>
          <a:xfrm>
            <a:off x="2945082" y="2110540"/>
            <a:ext cx="6354366" cy="4226252"/>
          </a:xfrm>
          <a:prstGeom prst="rect">
            <a:avLst/>
          </a:prstGeom>
        </p:spPr>
      </p:pic>
    </p:spTree>
    <p:extLst>
      <p:ext uri="{BB962C8B-B14F-4D97-AF65-F5344CB8AC3E}">
        <p14:creationId xmlns:p14="http://schemas.microsoft.com/office/powerpoint/2010/main" val="3740739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1590</Words>
  <Application>Microsoft Office PowerPoint</Application>
  <PresentationFormat>Widescreen</PresentationFormat>
  <Paragraphs>243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Wingdings</vt:lpstr>
      <vt:lpstr>Retrospect</vt:lpstr>
      <vt:lpstr>Bounded Suboptimal N-Player Game Tree Search</vt:lpstr>
      <vt:lpstr>Motivation </vt:lpstr>
      <vt:lpstr>Goals</vt:lpstr>
      <vt:lpstr>Goals – Project Status</vt:lpstr>
      <vt:lpstr>Experiment – Random trees</vt:lpstr>
      <vt:lpstr>Experiment – Random trees</vt:lpstr>
      <vt:lpstr>Experiment – Random trees</vt:lpstr>
      <vt:lpstr>Experiment – Random trees</vt:lpstr>
      <vt:lpstr>Experiment’s results – Random trees</vt:lpstr>
      <vt:lpstr>Experiment’s results – Random trees</vt:lpstr>
      <vt:lpstr>Experiment’s results – Random trees</vt:lpstr>
      <vt:lpstr>Experiment’s results – Random trees</vt:lpstr>
      <vt:lpstr>Experiment – Epsilon Optimization</vt:lpstr>
      <vt:lpstr>Experiment – Epsilon Optimization</vt:lpstr>
      <vt:lpstr>Experiment – Epsilon Optimization</vt:lpstr>
      <vt:lpstr>Experiment – Epsilon Optimization</vt:lpstr>
      <vt:lpstr>Experiment’s results – Epsilon Optimization</vt:lpstr>
      <vt:lpstr>Experiment’s results – Epsilon Optimization</vt:lpstr>
      <vt:lpstr>Experiment’s results – Epsilon Optimization</vt:lpstr>
      <vt:lpstr>Experiment’s results – Epsilon Optimization</vt:lpstr>
      <vt:lpstr>Experiment’s results – Epsilon Optimization</vt:lpstr>
      <vt:lpstr>Experiment’s results – Epsilon Optimization</vt:lpstr>
      <vt:lpstr>Experiment – Test performance</vt:lpstr>
      <vt:lpstr>Experiment – Test performance</vt:lpstr>
      <vt:lpstr>Experiment – Test performance</vt:lpstr>
      <vt:lpstr>Experiment – Test performance</vt:lpstr>
      <vt:lpstr>Planned Schedule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2020-07-26T13:45:13Z</dcterms:created>
  <dcterms:modified xsi:type="dcterms:W3CDTF">2021-05-25T18:19:33Z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c1854438-703c-49b3-9d13-9695e86ced1e</vt:lpwstr>
  </property>
  <property fmtid="{D5CDD505-2E9C-101B-9397-08002B2CF9AE}" pid="3" name="CTP_TimeStamp">
    <vt:lpwstr>2020-08-16 08:06:35Z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