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0" r:id="rId1"/>
    <p:sldMasterId id="2147483842" r:id="rId2"/>
  </p:sldMasterIdLst>
  <p:notesMasterIdLst>
    <p:notesMasterId r:id="rId31"/>
  </p:notesMasterIdLst>
  <p:sldIdLst>
    <p:sldId id="256" r:id="rId3"/>
    <p:sldId id="628" r:id="rId4"/>
    <p:sldId id="662" r:id="rId5"/>
    <p:sldId id="594" r:id="rId6"/>
    <p:sldId id="604" r:id="rId7"/>
    <p:sldId id="323" r:id="rId8"/>
    <p:sldId id="654" r:id="rId9"/>
    <p:sldId id="647" r:id="rId10"/>
    <p:sldId id="648" r:id="rId11"/>
    <p:sldId id="649" r:id="rId12"/>
    <p:sldId id="650" r:id="rId13"/>
    <p:sldId id="651" r:id="rId14"/>
    <p:sldId id="655" r:id="rId15"/>
    <p:sldId id="661" r:id="rId16"/>
    <p:sldId id="656" r:id="rId17"/>
    <p:sldId id="660" r:id="rId18"/>
    <p:sldId id="657" r:id="rId19"/>
    <p:sldId id="658" r:id="rId20"/>
    <p:sldId id="641" r:id="rId21"/>
    <p:sldId id="659" r:id="rId22"/>
    <p:sldId id="646" r:id="rId23"/>
    <p:sldId id="645" r:id="rId24"/>
    <p:sldId id="644" r:id="rId25"/>
    <p:sldId id="643" r:id="rId26"/>
    <p:sldId id="603" r:id="rId27"/>
    <p:sldId id="602" r:id="rId28"/>
    <p:sldId id="639" r:id="rId29"/>
    <p:sldId id="6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8E7"/>
    <a:srgbClr val="009900"/>
    <a:srgbClr val="BCB7B7"/>
    <a:srgbClr val="0000FF"/>
    <a:srgbClr val="9AD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4140" autoAdjust="0"/>
  </p:normalViewPr>
  <p:slideViewPr>
    <p:cSldViewPr snapToGrid="0">
      <p:cViewPr varScale="1">
        <p:scale>
          <a:sx n="92" d="100"/>
          <a:sy n="92" d="100"/>
        </p:scale>
        <p:origin x="132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3AECE-6689-4FEE-9F21-99DCB34C087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FE90-1E6A-4F50-A9B3-FF970510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חיפוש תת אופטימלי מוגבל בעץ משחק מרובה שחקנים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4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1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96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2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8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58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9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Minimax </a:t>
            </a:r>
            <a:r>
              <a:rPr lang="en-US" dirty="0" err="1"/>
              <a:t>maxn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5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48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3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8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1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1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1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לא פיזיבילי לפתח את כל העץ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באמצעות גיזום נפתח יותר לעומק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באמצעות גיזום תת-אופטימלי נעמיק אפילו יותר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5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כל קומה בעץ מייצגת תור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עלים בעץ מייצגים מצבים סופיים במשחק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כך שכל וקטור מייצג את הניקוד לאותו מצב סופי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he-IL" dirty="0"/>
              <a:t>וכל כניסה </a:t>
            </a:r>
            <a:r>
              <a:rPr lang="he-IL" dirty="0" err="1"/>
              <a:t>בוקטור</a:t>
            </a:r>
            <a:r>
              <a:rPr lang="he-IL" dirty="0"/>
              <a:t> מייצגת ניקוד של שחקן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16B6-13A6-4F82-96B3-285C833463F4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F1783CA-9390-49C9-AC80-E0703DB73D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1DB9-265C-4C5D-A9B3-DE10766734CD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7583-D87E-4BEE-9054-91C950316524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9FBD-FD0D-4562-B7D1-5722885B8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4939-8DB3-4FA5-85F9-073614F8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E546-72A5-4EA5-A9A0-AF7072DC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5A69-4E1E-495B-8CCA-4DA80115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C61B-7B68-4C62-A03B-54C39E2B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566-0FDD-4D64-9993-C4E59A3E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EC6A-9087-4804-85F1-43C1F9A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47D3-26C7-4BCC-974E-C1915A27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1742-E076-4048-9F4A-302C60D6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D763-C638-45AC-AC75-0A7FA35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6513-6223-4DAD-90D4-461A2849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68E6-FB54-4747-B6A8-B61F0AC2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DA22-622C-4CB6-A7EE-BB01C1E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B2AF-A53F-4758-A2AD-1A3061AB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57A6-9E9A-4064-8C75-3F88285B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509-F0F4-44BE-A452-05D43BC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6D83-F135-4803-A5FC-646397A46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549DD-F50A-409E-BD58-A21B4798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302E-5EE3-4B4B-8FED-7BA2CFCE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199A5-5DB6-4D17-950B-D8E9FACC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8F9AE-C98C-4404-95AA-2A22C770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4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C56-C10D-4539-A669-CC88A2AC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CED7-65AA-4D8E-A43A-B4C79998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9261-9A1C-48D3-B204-799C21C2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1FE5-8CEF-448B-8230-1FD2A2FBF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24C5A-4348-4A03-8B7A-B1900AF2B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7B3A9-A87F-48A3-8C39-5819E0F4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1408-749E-400A-8B96-217F7DB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91E76-6184-467B-80F1-F9EB3674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9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BD3E-BB68-4A8F-96B1-580F2C8E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80BE-FD53-42BE-9BDF-4BE38323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148D6-AB94-4B6E-8A43-14CBD068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091FF-2519-4E45-B65A-20C8A1A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5065-2996-48DB-8918-D39F09C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D1F2-AE94-46BA-BDA4-5F7FA489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2D280-A18A-4C08-B8E4-147D0502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8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01B6-E5B5-427B-A550-F3B2B1AB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1181-BA98-435F-AE87-589E720B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405E0-737A-485B-A1F7-E5C4D85A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517C-AE3B-4A57-B8AA-70A303C6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4B09-2200-4199-A973-7C3B66C6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BD1E7-9587-4C07-B462-E8A75D18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5FEE-B4C6-480D-BAAD-A18F2716DE95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F1783CA-9390-49C9-AC80-E0703DB73D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2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C079-19C4-4028-ABE8-17C8A772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765EA-6017-4D7E-AF9C-7DD9E8BB1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4A53-8068-4E2E-BC06-FFDD2845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A4E3C-B723-401F-BCDD-969CDAB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2ADA-04DC-4BFF-AE13-FF1BEE4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F0A3-2977-4845-82E9-A399F59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3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5A0-2D03-42C5-A2A3-A463C258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E08C-E78D-4ADE-A358-6448A17E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ABC7-0E89-487D-9D39-9580193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F3DA-A1C0-4C69-ACD6-0B086A14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DDDF-7FB3-4CCC-BCDF-AD1FF03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0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DF2E4-D194-483E-B016-C337118D3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883D-F97B-4DBB-98CC-EAC7A94E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7C25-327F-4618-B222-9C6FD481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C1B9-E254-4796-9A70-AA31979D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7A63-321C-4067-BBC7-CB710C2F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B8C7-3A36-44E5-88DE-548A9D8DB3F4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8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2D20-4026-46CC-B893-CD5E5C2AF636}" type="datetime1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089-90F0-46C1-97EE-60AC72EABB80}" type="datetime1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0477-2D77-4066-A2C7-BA5FCD66B407}" type="datetime1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329A-371F-47CB-823F-1A99547BEC4D}" type="datetime1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153763-82D8-41E3-A3B3-4995105B1468}" type="datetime1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A67C-C355-4594-8AC9-B37F044B59EA}" type="datetime1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EB231C-2FBD-4759-B709-0E9C775F4613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0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B7DB-7E3F-4B77-AE95-E3E00812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132F-8BB7-41DD-A88F-29822B9F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B77D-1436-46FE-9104-4169390C7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51F-BF0B-4B82-A3D2-633A9DD2F8B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182E-9909-4BE8-A320-E7043C20D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931A-452C-4FE8-ADA8-75CD50097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ernag/Bounded-Suboptimal-N-Player-Game-Tree-Search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59" y="2088680"/>
            <a:ext cx="11107881" cy="1998428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  <a:cs typeface="+mn-cs"/>
              </a:rPr>
              <a:t>Bounded Suboptimal</a:t>
            </a:r>
            <a:br>
              <a:rPr lang="en-US" sz="6600" b="1" i="1" dirty="0">
                <a:solidFill>
                  <a:schemeClr val="tx1"/>
                </a:solidFill>
                <a:cs typeface="+mn-cs"/>
              </a:rPr>
            </a:br>
            <a:r>
              <a:rPr lang="en-US" sz="6600" b="1" i="1" dirty="0">
                <a:solidFill>
                  <a:schemeClr val="tx1"/>
                </a:solidFill>
                <a:cs typeface="+mn-cs"/>
              </a:rPr>
              <a:t>N-Player Game Tree Search</a:t>
            </a:r>
            <a:endParaRPr lang="en-US" sz="7200" b="1" i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4023" y="4420680"/>
            <a:ext cx="77086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Advisor: Dor Atzmon</a:t>
            </a:r>
            <a:endParaRPr lang="he-IL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Asi Zaks, Shachar Meretz, Peleg Biton, Omer Nagar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 Field : Artificial Intelligence</a:t>
            </a:r>
          </a:p>
        </p:txBody>
      </p:sp>
      <p:pic>
        <p:nvPicPr>
          <p:cNvPr id="3" name="Picture 2" descr="Image result for board game carto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33491" y="228970"/>
            <a:ext cx="3458509" cy="219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92623" y="154004"/>
            <a:ext cx="980177" cy="82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BB6758-70DE-4F74-9DE1-66F500CEEBB6}"/>
              </a:ext>
            </a:extLst>
          </p:cNvPr>
          <p:cNvGrpSpPr/>
          <p:nvPr/>
        </p:nvGrpSpPr>
        <p:grpSpPr>
          <a:xfrm>
            <a:off x="88428" y="479941"/>
            <a:ext cx="2994398" cy="1608739"/>
            <a:chOff x="68842" y="46325"/>
            <a:chExt cx="3509782" cy="156736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FA16BD-534C-4499-9D51-7F81BA2B38AE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flipH="1">
              <a:off x="893370" y="411615"/>
              <a:ext cx="901354" cy="226945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23">
              <a:extLst>
                <a:ext uri="{FF2B5EF4-FFF2-40B4-BE49-F238E27FC236}">
                  <a16:creationId xmlns:a16="http://schemas.microsoft.com/office/drawing/2014/main" id="{F110FEE3-CDF4-4DB3-9104-24CF5574D2FB}"/>
                </a:ext>
              </a:extLst>
            </p:cNvPr>
            <p:cNvSpPr/>
            <p:nvPr/>
          </p:nvSpPr>
          <p:spPr>
            <a:xfrm flipH="1">
              <a:off x="1305425" y="46325"/>
              <a:ext cx="978598" cy="36529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85EBB77-12F4-402C-8335-CD795F9A7748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1794724" y="411615"/>
              <a:ext cx="984096" cy="226944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5942C8-E3DA-44C1-AFC0-B464B1AF4491}"/>
                </a:ext>
              </a:extLst>
            </p:cNvPr>
            <p:cNvCxnSpPr>
              <a:cxnSpLocks/>
              <a:stCxn id="13" idx="4"/>
              <a:endCxn id="14" idx="3"/>
            </p:cNvCxnSpPr>
            <p:nvPr/>
          </p:nvCxnSpPr>
          <p:spPr>
            <a:xfrm>
              <a:off x="893370" y="1021295"/>
              <a:ext cx="412055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2C733F-A10A-4EA1-8423-56D23D487820}"/>
                </a:ext>
              </a:extLst>
            </p:cNvPr>
            <p:cNvCxnSpPr>
              <a:cxnSpLocks/>
              <a:stCxn id="13" idx="4"/>
              <a:endCxn id="15" idx="3"/>
            </p:cNvCxnSpPr>
            <p:nvPr/>
          </p:nvCxnSpPr>
          <p:spPr>
            <a:xfrm flipH="1">
              <a:off x="452030" y="1021295"/>
              <a:ext cx="441340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D4D401-096E-4651-8B79-5608B950F2A6}"/>
                </a:ext>
              </a:extLst>
            </p:cNvPr>
            <p:cNvSpPr/>
            <p:nvPr/>
          </p:nvSpPr>
          <p:spPr>
            <a:xfrm flipH="1">
              <a:off x="2330169" y="638559"/>
              <a:ext cx="897302" cy="38273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9542C1-CCD7-4E4E-B5B2-F0E4AF7150F0}"/>
                </a:ext>
              </a:extLst>
            </p:cNvPr>
            <p:cNvSpPr/>
            <p:nvPr/>
          </p:nvSpPr>
          <p:spPr>
            <a:xfrm flipH="1">
              <a:off x="444719" y="638560"/>
              <a:ext cx="897303" cy="38273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Rectangle: Top Corners Snipped 13">
              <a:extLst>
                <a:ext uri="{FF2B5EF4-FFF2-40B4-BE49-F238E27FC236}">
                  <a16:creationId xmlns:a16="http://schemas.microsoft.com/office/drawing/2014/main" id="{3FE0ABBE-1072-41C0-B1B1-8035C21AF6E7}"/>
                </a:ext>
              </a:extLst>
            </p:cNvPr>
            <p:cNvSpPr/>
            <p:nvPr/>
          </p:nvSpPr>
          <p:spPr>
            <a:xfrm flipH="1">
              <a:off x="922237" y="1212662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Rectangle: Top Corners Snipped 14">
              <a:extLst>
                <a:ext uri="{FF2B5EF4-FFF2-40B4-BE49-F238E27FC236}">
                  <a16:creationId xmlns:a16="http://schemas.microsoft.com/office/drawing/2014/main" id="{0DB949C5-5932-4F4D-8C33-F06C73F3B047}"/>
                </a:ext>
              </a:extLst>
            </p:cNvPr>
            <p:cNvSpPr/>
            <p:nvPr/>
          </p:nvSpPr>
          <p:spPr>
            <a:xfrm flipH="1">
              <a:off x="68842" y="1212662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CDD57A-AA30-4CB2-A5E9-1EE8633D8B09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2783380" y="1039583"/>
              <a:ext cx="412055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7B5F16-A5D3-4409-A9C8-54C118746F89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2342040" y="1039583"/>
              <a:ext cx="441340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Top Corners Snipped 26">
              <a:extLst>
                <a:ext uri="{FF2B5EF4-FFF2-40B4-BE49-F238E27FC236}">
                  <a16:creationId xmlns:a16="http://schemas.microsoft.com/office/drawing/2014/main" id="{5D7BA13F-DA3B-4964-BE20-52DE4A0F70F0}"/>
                </a:ext>
              </a:extLst>
            </p:cNvPr>
            <p:cNvSpPr/>
            <p:nvPr/>
          </p:nvSpPr>
          <p:spPr>
            <a:xfrm flipH="1">
              <a:off x="2812247" y="1230950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8" name="Rectangle: Top Corners Snipped 27">
              <a:extLst>
                <a:ext uri="{FF2B5EF4-FFF2-40B4-BE49-F238E27FC236}">
                  <a16:creationId xmlns:a16="http://schemas.microsoft.com/office/drawing/2014/main" id="{63BC7668-FCC5-4672-9805-9EAD0B342552}"/>
                </a:ext>
              </a:extLst>
            </p:cNvPr>
            <p:cNvSpPr/>
            <p:nvPr/>
          </p:nvSpPr>
          <p:spPr>
            <a:xfrm flipH="1">
              <a:off x="1958852" y="1230950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051155" y="210298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1988882" y="307164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6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1 , 2 , 9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155930" y="2133512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C00525-B3B2-4745-A626-89B84DE281FE}"/>
              </a:ext>
            </a:extLst>
          </p:cNvPr>
          <p:cNvSpPr/>
          <p:nvPr/>
        </p:nvSpPr>
        <p:spPr>
          <a:xfrm>
            <a:off x="6716728" y="3228455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C9FF37-12E3-4FCC-837F-C6903333A818}"/>
              </a:ext>
            </a:extLst>
          </p:cNvPr>
          <p:cNvSpPr/>
          <p:nvPr/>
        </p:nvSpPr>
        <p:spPr>
          <a:xfrm>
            <a:off x="6863156" y="4827002"/>
            <a:ext cx="4834952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= 4 + 3 ≥ 12 – 7 = Sum – Bbest[Player2]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9887E64-0179-46C2-8D80-A9D25B0002EC}"/>
              </a:ext>
            </a:extLst>
          </p:cNvPr>
          <p:cNvSpPr/>
          <p:nvPr/>
        </p:nvSpPr>
        <p:spPr>
          <a:xfrm>
            <a:off x="9066760" y="4378541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588BB5E-82EB-4BA7-A42A-E50C9B24EA4F}"/>
              </a:ext>
            </a:extLst>
          </p:cNvPr>
          <p:cNvSpPr/>
          <p:nvPr/>
        </p:nvSpPr>
        <p:spPr>
          <a:xfrm>
            <a:off x="8197955" y="3315965"/>
            <a:ext cx="2165357" cy="1017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Player is Player2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Promised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Bbest[Player2]= 8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CEDCCFC-E70E-47DB-903C-DC21E1CDC36A}"/>
              </a:ext>
            </a:extLst>
          </p:cNvPr>
          <p:cNvSpPr/>
          <p:nvPr/>
        </p:nvSpPr>
        <p:spPr>
          <a:xfrm>
            <a:off x="9066759" y="5451629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F497B9-6BB0-4464-9DE5-C69BAFB1C585}"/>
              </a:ext>
            </a:extLst>
          </p:cNvPr>
          <p:cNvSpPr/>
          <p:nvPr/>
        </p:nvSpPr>
        <p:spPr>
          <a:xfrm>
            <a:off x="8617245" y="5888492"/>
            <a:ext cx="1326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</p:spTree>
    <p:extLst>
      <p:ext uri="{BB962C8B-B14F-4D97-AF65-F5344CB8AC3E}">
        <p14:creationId xmlns:p14="http://schemas.microsoft.com/office/powerpoint/2010/main" val="262090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1 , 2 , 9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C00525-B3B2-4745-A626-89B84DE281FE}"/>
              </a:ext>
            </a:extLst>
          </p:cNvPr>
          <p:cNvSpPr/>
          <p:nvPr/>
        </p:nvSpPr>
        <p:spPr>
          <a:xfrm>
            <a:off x="6716728" y="3228455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C9FF37-12E3-4FCC-837F-C6903333A818}"/>
              </a:ext>
            </a:extLst>
          </p:cNvPr>
          <p:cNvSpPr/>
          <p:nvPr/>
        </p:nvSpPr>
        <p:spPr>
          <a:xfrm>
            <a:off x="6863156" y="4827002"/>
            <a:ext cx="4834952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= 4 + 3 ≥ 12 – 7 = Sum – Bbest[Player2]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9887E64-0179-46C2-8D80-A9D25B0002EC}"/>
              </a:ext>
            </a:extLst>
          </p:cNvPr>
          <p:cNvSpPr/>
          <p:nvPr/>
        </p:nvSpPr>
        <p:spPr>
          <a:xfrm>
            <a:off x="9066760" y="4378541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588BB5E-82EB-4BA7-A42A-E50C9B24EA4F}"/>
              </a:ext>
            </a:extLst>
          </p:cNvPr>
          <p:cNvSpPr/>
          <p:nvPr/>
        </p:nvSpPr>
        <p:spPr>
          <a:xfrm>
            <a:off x="8197955" y="3315965"/>
            <a:ext cx="2165357" cy="1017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Player is Player2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Promised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Bbest[Player2]= 8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CEDCCFC-E70E-47DB-903C-DC21E1CDC36A}"/>
              </a:ext>
            </a:extLst>
          </p:cNvPr>
          <p:cNvSpPr/>
          <p:nvPr/>
        </p:nvSpPr>
        <p:spPr>
          <a:xfrm>
            <a:off x="9066759" y="5451629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F497B9-6BB0-4464-9DE5-C69BAFB1C585}"/>
              </a:ext>
            </a:extLst>
          </p:cNvPr>
          <p:cNvSpPr/>
          <p:nvPr/>
        </p:nvSpPr>
        <p:spPr>
          <a:xfrm>
            <a:off x="8617245" y="5888492"/>
            <a:ext cx="1326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FAEF3DC-6A64-4693-80BA-070C436F1CBB}"/>
              </a:ext>
            </a:extLst>
          </p:cNvPr>
          <p:cNvSpPr/>
          <p:nvPr/>
        </p:nvSpPr>
        <p:spPr>
          <a:xfrm>
            <a:off x="3893284" y="2816771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528A5528-102E-4077-942A-8FCACE46EEE0}"/>
              </a:ext>
            </a:extLst>
          </p:cNvPr>
          <p:cNvSpPr txBox="1"/>
          <p:nvPr/>
        </p:nvSpPr>
        <p:spPr>
          <a:xfrm>
            <a:off x="3876780" y="2570135"/>
            <a:ext cx="99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Shallow</a:t>
            </a:r>
            <a:endParaRPr lang="en-IL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48AB7BE-FE81-41DD-86E9-C789DCC9110B}"/>
              </a:ext>
            </a:extLst>
          </p:cNvPr>
          <p:cNvSpPr/>
          <p:nvPr/>
        </p:nvSpPr>
        <p:spPr>
          <a:xfrm>
            <a:off x="3155930" y="2133512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86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1 , 2 , 9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099735" y="113602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C00525-B3B2-4745-A626-89B84DE281FE}"/>
              </a:ext>
            </a:extLst>
          </p:cNvPr>
          <p:cNvSpPr/>
          <p:nvPr/>
        </p:nvSpPr>
        <p:spPr>
          <a:xfrm>
            <a:off x="6716728" y="3228455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C9FF37-12E3-4FCC-837F-C6903333A818}"/>
              </a:ext>
            </a:extLst>
          </p:cNvPr>
          <p:cNvSpPr/>
          <p:nvPr/>
        </p:nvSpPr>
        <p:spPr>
          <a:xfrm>
            <a:off x="6863156" y="4827002"/>
            <a:ext cx="4834952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= 4 + 3 ≥ 12 – 7 = Sum – Bbest[Player2]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9887E64-0179-46C2-8D80-A9D25B0002EC}"/>
              </a:ext>
            </a:extLst>
          </p:cNvPr>
          <p:cNvSpPr/>
          <p:nvPr/>
        </p:nvSpPr>
        <p:spPr>
          <a:xfrm>
            <a:off x="9066760" y="4378541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588BB5E-82EB-4BA7-A42A-E50C9B24EA4F}"/>
              </a:ext>
            </a:extLst>
          </p:cNvPr>
          <p:cNvSpPr/>
          <p:nvPr/>
        </p:nvSpPr>
        <p:spPr>
          <a:xfrm>
            <a:off x="8197955" y="3315965"/>
            <a:ext cx="2165357" cy="1017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Player is Player2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Promised =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Bbest[Player2]= 8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CEDCCFC-E70E-47DB-903C-DC21E1CDC36A}"/>
              </a:ext>
            </a:extLst>
          </p:cNvPr>
          <p:cNvSpPr/>
          <p:nvPr/>
        </p:nvSpPr>
        <p:spPr>
          <a:xfrm>
            <a:off x="9066759" y="5451629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F497B9-6BB0-4464-9DE5-C69BAFB1C585}"/>
              </a:ext>
            </a:extLst>
          </p:cNvPr>
          <p:cNvSpPr/>
          <p:nvPr/>
        </p:nvSpPr>
        <p:spPr>
          <a:xfrm>
            <a:off x="8617245" y="5888492"/>
            <a:ext cx="1326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B25B41FB-3860-42DE-BF84-835033F00882}"/>
              </a:ext>
            </a:extLst>
          </p:cNvPr>
          <p:cNvSpPr/>
          <p:nvPr/>
        </p:nvSpPr>
        <p:spPr>
          <a:xfrm rot="6905913" flipH="1" flipV="1">
            <a:off x="2842809" y="1735127"/>
            <a:ext cx="1085774" cy="642770"/>
          </a:xfrm>
          <a:prstGeom prst="circularArrow">
            <a:avLst>
              <a:gd name="adj1" fmla="val 0"/>
              <a:gd name="adj2" fmla="val 1142319"/>
              <a:gd name="adj3" fmla="val 20251998"/>
              <a:gd name="adj4" fmla="val 111523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24">
            <a:extLst>
              <a:ext uri="{FF2B5EF4-FFF2-40B4-BE49-F238E27FC236}">
                <a16:creationId xmlns:a16="http://schemas.microsoft.com/office/drawing/2014/main" id="{DA077D5F-649C-4A90-8896-D608E27173C1}"/>
              </a:ext>
            </a:extLst>
          </p:cNvPr>
          <p:cNvSpPr/>
          <p:nvPr/>
        </p:nvSpPr>
        <p:spPr>
          <a:xfrm rot="17024685">
            <a:off x="2530908" y="1729751"/>
            <a:ext cx="778852" cy="33165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  -1 , 0 , 0</a:t>
            </a: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FAEF3DC-6A64-4693-80BA-070C436F1CBB}"/>
              </a:ext>
            </a:extLst>
          </p:cNvPr>
          <p:cNvSpPr/>
          <p:nvPr/>
        </p:nvSpPr>
        <p:spPr>
          <a:xfrm>
            <a:off x="3893284" y="2816771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528A5528-102E-4077-942A-8FCACE46EEE0}"/>
              </a:ext>
            </a:extLst>
          </p:cNvPr>
          <p:cNvSpPr txBox="1"/>
          <p:nvPr/>
        </p:nvSpPr>
        <p:spPr>
          <a:xfrm>
            <a:off x="3876780" y="2570135"/>
            <a:ext cx="99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Shallow</a:t>
            </a:r>
            <a:endParaRPr lang="en-IL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0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1 , 2 , 9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448218" y="213396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15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FAEF3DC-6A64-4693-80BA-070C436F1CBB}"/>
              </a:ext>
            </a:extLst>
          </p:cNvPr>
          <p:cNvSpPr/>
          <p:nvPr/>
        </p:nvSpPr>
        <p:spPr>
          <a:xfrm>
            <a:off x="3893284" y="2816771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528A5528-102E-4077-942A-8FCACE46EEE0}"/>
              </a:ext>
            </a:extLst>
          </p:cNvPr>
          <p:cNvSpPr txBox="1"/>
          <p:nvPr/>
        </p:nvSpPr>
        <p:spPr>
          <a:xfrm>
            <a:off x="3876780" y="2570135"/>
            <a:ext cx="99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Shallow</a:t>
            </a:r>
            <a:endParaRPr lang="en-IL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4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307965" cy="40011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6155"/>
            <a:ext cx="2385720" cy="80343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1 , 2 , 9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6155"/>
            <a:ext cx="309492" cy="78725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248366" y="11268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5007124" y="1696155"/>
            <a:ext cx="2795188" cy="78725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5007124" y="1696155"/>
            <a:ext cx="545870" cy="78075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FAEF3DC-6A64-4693-80BA-070C436F1CBB}"/>
              </a:ext>
            </a:extLst>
          </p:cNvPr>
          <p:cNvSpPr/>
          <p:nvPr/>
        </p:nvSpPr>
        <p:spPr>
          <a:xfrm>
            <a:off x="3893284" y="2816771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528A5528-102E-4077-942A-8FCACE46EEE0}"/>
              </a:ext>
            </a:extLst>
          </p:cNvPr>
          <p:cNvSpPr txBox="1"/>
          <p:nvPr/>
        </p:nvSpPr>
        <p:spPr>
          <a:xfrm>
            <a:off x="3876780" y="2570135"/>
            <a:ext cx="99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Shallow</a:t>
            </a:r>
            <a:endParaRPr lang="en-IL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307965" cy="40011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6155"/>
            <a:ext cx="2385720" cy="80343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1 , 2 , 9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6155"/>
            <a:ext cx="309492" cy="78725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248366" y="11268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5007124" y="1696155"/>
            <a:ext cx="2795188" cy="78725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5007124" y="1696155"/>
            <a:ext cx="545870" cy="78075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17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FAEF3DC-6A64-4693-80BA-070C436F1CBB}"/>
              </a:ext>
            </a:extLst>
          </p:cNvPr>
          <p:cNvSpPr/>
          <p:nvPr/>
        </p:nvSpPr>
        <p:spPr>
          <a:xfrm>
            <a:off x="3893284" y="2816771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528A5528-102E-4077-942A-8FCACE46EEE0}"/>
              </a:ext>
            </a:extLst>
          </p:cNvPr>
          <p:cNvSpPr txBox="1"/>
          <p:nvPr/>
        </p:nvSpPr>
        <p:spPr>
          <a:xfrm>
            <a:off x="3876780" y="2570135"/>
            <a:ext cx="99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Shallow</a:t>
            </a:r>
            <a:endParaRPr lang="en-IL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C0C3CAF-4B40-4493-9824-5A19669455EB}"/>
              </a:ext>
            </a:extLst>
          </p:cNvPr>
          <p:cNvSpPr/>
          <p:nvPr/>
        </p:nvSpPr>
        <p:spPr>
          <a:xfrm>
            <a:off x="6615954" y="3467504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23F5F16-ACC0-4772-9185-812391797677}"/>
              </a:ext>
            </a:extLst>
          </p:cNvPr>
          <p:cNvSpPr/>
          <p:nvPr/>
        </p:nvSpPr>
        <p:spPr>
          <a:xfrm>
            <a:off x="7702189" y="5066051"/>
            <a:ext cx="2955335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+ ɛ = 10 + 3 ≥ 12 = Sum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F80F0376-ED92-4B08-B3C8-F2CB8089B80D}"/>
              </a:ext>
            </a:extLst>
          </p:cNvPr>
          <p:cNvSpPr/>
          <p:nvPr/>
        </p:nvSpPr>
        <p:spPr>
          <a:xfrm>
            <a:off x="8965986" y="4617590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6CD8E13-52D5-4768-9146-92C746403602}"/>
              </a:ext>
            </a:extLst>
          </p:cNvPr>
          <p:cNvSpPr/>
          <p:nvPr/>
        </p:nvSpPr>
        <p:spPr>
          <a:xfrm>
            <a:off x="8097181" y="3555014"/>
            <a:ext cx="2165357" cy="1017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 = 10</a:t>
            </a: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DE06871-80B2-4CBC-A803-648203D089BC}"/>
              </a:ext>
            </a:extLst>
          </p:cNvPr>
          <p:cNvSpPr/>
          <p:nvPr/>
        </p:nvSpPr>
        <p:spPr>
          <a:xfrm>
            <a:off x="8965985" y="5771363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8A0918-DF48-44EE-B241-94EF9CC579AA}"/>
              </a:ext>
            </a:extLst>
          </p:cNvPr>
          <p:cNvSpPr/>
          <p:nvPr/>
        </p:nvSpPr>
        <p:spPr>
          <a:xfrm>
            <a:off x="8516471" y="6127541"/>
            <a:ext cx="1326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75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7F42C5F3-7B84-4046-A150-2A364A063F93}"/>
              </a:ext>
            </a:extLst>
          </p:cNvPr>
          <p:cNvSpPr/>
          <p:nvPr/>
        </p:nvSpPr>
        <p:spPr>
          <a:xfrm>
            <a:off x="6070608" y="1764009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7DD392-DCFD-495D-8EFF-B5CD3AB41F95}"/>
              </a:ext>
            </a:extLst>
          </p:cNvPr>
          <p:cNvSpPr txBox="1"/>
          <p:nvPr/>
        </p:nvSpPr>
        <p:spPr>
          <a:xfrm>
            <a:off x="5818965" y="1580778"/>
            <a:ext cx="130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Immediate</a:t>
            </a:r>
            <a:endParaRPr lang="en-IL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3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307965" cy="40011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10 , 1 , 1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6155"/>
            <a:ext cx="2385720" cy="80343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1 , 2 , 9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6155"/>
            <a:ext cx="309492" cy="78725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099735" y="11137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5007124" y="1696155"/>
            <a:ext cx="2795188" cy="78725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5007124" y="1696155"/>
            <a:ext cx="545870" cy="78075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18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FAEF3DC-6A64-4693-80BA-070C436F1CBB}"/>
              </a:ext>
            </a:extLst>
          </p:cNvPr>
          <p:cNvSpPr/>
          <p:nvPr/>
        </p:nvSpPr>
        <p:spPr>
          <a:xfrm>
            <a:off x="3893284" y="2816771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528A5528-102E-4077-942A-8FCACE46EEE0}"/>
              </a:ext>
            </a:extLst>
          </p:cNvPr>
          <p:cNvSpPr txBox="1"/>
          <p:nvPr/>
        </p:nvSpPr>
        <p:spPr>
          <a:xfrm>
            <a:off x="3876780" y="2570135"/>
            <a:ext cx="99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Shallow</a:t>
            </a:r>
            <a:endParaRPr lang="en-IL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7F42C5F3-7B84-4046-A150-2A364A063F93}"/>
              </a:ext>
            </a:extLst>
          </p:cNvPr>
          <p:cNvSpPr/>
          <p:nvPr/>
        </p:nvSpPr>
        <p:spPr>
          <a:xfrm>
            <a:off x="6070608" y="1764009"/>
            <a:ext cx="671920" cy="63118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7DD392-DCFD-495D-8EFF-B5CD3AB41F95}"/>
              </a:ext>
            </a:extLst>
          </p:cNvPr>
          <p:cNvSpPr txBox="1"/>
          <p:nvPr/>
        </p:nvSpPr>
        <p:spPr>
          <a:xfrm>
            <a:off x="5818965" y="1580778"/>
            <a:ext cx="130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Immediate</a:t>
            </a:r>
            <a:endParaRPr lang="en-IL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2F9AED4-A9F2-4B42-8410-A0BEE09981B5}"/>
              </a:ext>
            </a:extLst>
          </p:cNvPr>
          <p:cNvSpPr/>
          <p:nvPr/>
        </p:nvSpPr>
        <p:spPr>
          <a:xfrm>
            <a:off x="3041881" y="2085547"/>
            <a:ext cx="5918073" cy="35681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ɛ =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Root Player Optimal Value = 11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*Looking on the sub tree of the root with only the 2 leftmost children, the ‘Root Player Optimal Value’ is 5 and ‘BoundedPruning</a:t>
            </a:r>
            <a:r>
              <a:rPr lang="en-US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Root Player Value’ is 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B14CA9-958A-4AE4-ADBB-072095CEB641}"/>
              </a:ext>
            </a:extLst>
          </p:cNvPr>
          <p:cNvSpPr/>
          <p:nvPr/>
        </p:nvSpPr>
        <p:spPr>
          <a:xfrm>
            <a:off x="4738349" y="3357382"/>
            <a:ext cx="258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390364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9007"/>
          </a:xfrm>
          <a:noFill/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Experiment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19</a:t>
            </a:fld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9B8CB3DE-1AA1-421F-A03E-391E4536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815" y="2016184"/>
            <a:ext cx="12076386" cy="41761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Using random generated trees,</a:t>
            </a:r>
          </a:p>
          <a:p>
            <a:pPr marL="0" indent="0">
              <a:buNone/>
            </a:pPr>
            <a:r>
              <a:rPr lang="en-US" sz="3000" dirty="0"/>
              <a:t>we compared our algorithm (Bounded) to Shallow algorithm: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50 different trees were generated in each examined depth.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Each tree was solved by the Shallow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Each tree was also solved by the Bounded algorithm, configured with five different epsilons.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b="1" dirty="0"/>
              <a:t>Shallow</a:t>
            </a:r>
            <a:r>
              <a:rPr lang="en-US" sz="1800" dirty="0"/>
              <a:t> - A version of </a:t>
            </a:r>
            <a:r>
              <a:rPr lang="en-US" sz="1800" dirty="0" err="1"/>
              <a:t>MaxN</a:t>
            </a:r>
            <a:r>
              <a:rPr lang="en-US" sz="1800" dirty="0"/>
              <a:t> algorithm. Preforms optimal pruning.</a:t>
            </a:r>
          </a:p>
          <a:p>
            <a:pPr marL="0" indent="0">
              <a:buNone/>
            </a:pP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11310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93">
            <a:extLst>
              <a:ext uri="{FF2B5EF4-FFF2-40B4-BE49-F238E27FC236}">
                <a16:creationId xmlns:a16="http://schemas.microsoft.com/office/drawing/2014/main" id="{0C26F594-82D0-44DA-9F1B-AE8D40C26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17271"/>
              </p:ext>
            </p:extLst>
          </p:nvPr>
        </p:nvGraphicFramePr>
        <p:xfrm>
          <a:off x="0" y="953733"/>
          <a:ext cx="12192000" cy="5527671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444191">
                  <a:extLst>
                    <a:ext uri="{9D8B030D-6E8A-4147-A177-3AD203B41FA5}">
                      <a16:colId xmlns:a16="http://schemas.microsoft.com/office/drawing/2014/main" val="3132686425"/>
                    </a:ext>
                  </a:extLst>
                </a:gridCol>
                <a:gridCol w="3480728">
                  <a:extLst>
                    <a:ext uri="{9D8B030D-6E8A-4147-A177-3AD203B41FA5}">
                      <a16:colId xmlns:a16="http://schemas.microsoft.com/office/drawing/2014/main" val="4040454922"/>
                    </a:ext>
                  </a:extLst>
                </a:gridCol>
                <a:gridCol w="3824633">
                  <a:extLst>
                    <a:ext uri="{9D8B030D-6E8A-4147-A177-3AD203B41FA5}">
                      <a16:colId xmlns:a16="http://schemas.microsoft.com/office/drawing/2014/main" val="3805427547"/>
                    </a:ext>
                  </a:extLst>
                </a:gridCol>
                <a:gridCol w="3442448">
                  <a:extLst>
                    <a:ext uri="{9D8B030D-6E8A-4147-A177-3AD203B41FA5}">
                      <a16:colId xmlns:a16="http://schemas.microsoft.com/office/drawing/2014/main" val="2291807747"/>
                    </a:ext>
                  </a:extLst>
                </a:gridCol>
              </a:tblGrid>
              <a:tr h="371090">
                <a:tc rowSpan="2"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Optimal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Bounded Suboptimal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6078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262481"/>
                  </a:ext>
                </a:extLst>
              </a:tr>
              <a:tr h="21445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2-Player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314215"/>
                  </a:ext>
                </a:extLst>
              </a:tr>
              <a:tr h="25906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N-Player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EFE8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endParaRPr lang="en-US" sz="1800" b="0" i="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EFE8E7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2637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604536" y="4185407"/>
            <a:ext cx="1876565" cy="2005401"/>
          </a:xfrm>
          <a:prstGeom prst="rect">
            <a:avLst/>
          </a:prstGeom>
          <a:solidFill>
            <a:srgbClr val="EFE8E7"/>
          </a:solidFill>
          <a:ln>
            <a:solidFill>
              <a:srgbClr val="EFE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886A8E1-9C4B-4E4E-A4E4-F4E5D7D3BEA5}"/>
              </a:ext>
            </a:extLst>
          </p:cNvPr>
          <p:cNvGrpSpPr/>
          <p:nvPr/>
        </p:nvGrpSpPr>
        <p:grpSpPr>
          <a:xfrm>
            <a:off x="5771518" y="1823684"/>
            <a:ext cx="2216736" cy="2003663"/>
            <a:chOff x="5771518" y="1680809"/>
            <a:chExt cx="2216736" cy="2003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18F795B-A938-4893-A436-65420174E9B2}"/>
                    </a:ext>
                  </a:extLst>
                </p:cNvPr>
                <p:cNvSpPr txBox="1"/>
                <p:nvPr/>
              </p:nvSpPr>
              <p:spPr>
                <a:xfrm>
                  <a:off x="6647367" y="1895581"/>
                  <a:ext cx="850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18F795B-A938-4893-A436-65420174E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367" y="1895581"/>
                  <a:ext cx="85050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43" b="-1147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AB1FF61-E463-49BB-BA76-5FD70B22CDF0}"/>
                    </a:ext>
                  </a:extLst>
                </p:cNvPr>
                <p:cNvSpPr txBox="1"/>
                <p:nvPr/>
              </p:nvSpPr>
              <p:spPr>
                <a:xfrm>
                  <a:off x="6644700" y="1680809"/>
                  <a:ext cx="7856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AB1FF61-E463-49BB-BA76-5FD70B22C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700" y="1680809"/>
                  <a:ext cx="7856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16D3B-1AF2-4557-8DC8-E87D26BBB0EC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6447685" y="2142634"/>
              <a:ext cx="401133" cy="4260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23">
                  <a:extLst>
                    <a:ext uri="{FF2B5EF4-FFF2-40B4-BE49-F238E27FC236}">
                      <a16:creationId xmlns:a16="http://schemas.microsoft.com/office/drawing/2014/main" id="{C75A7A9E-6010-44E9-9E67-C2AD8ADA347F}"/>
                    </a:ext>
                  </a:extLst>
                </p:cNvPr>
                <p:cNvSpPr/>
                <p:nvPr/>
              </p:nvSpPr>
              <p:spPr>
                <a:xfrm>
                  <a:off x="6261597" y="1753416"/>
                  <a:ext cx="372176" cy="38921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5" name="Rounded Rectangle 23">
                  <a:extLst>
                    <a:ext uri="{FF2B5EF4-FFF2-40B4-BE49-F238E27FC236}">
                      <a16:creationId xmlns:a16="http://schemas.microsoft.com/office/drawing/2014/main" id="{C75A7A9E-6010-44E9-9E67-C2AD8ADA3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597" y="1753416"/>
                  <a:ext cx="372176" cy="389218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C88674-297B-4875-A00B-D549A587819D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6046552" y="2142634"/>
              <a:ext cx="401133" cy="4260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692683-F86C-4040-AA5E-ED40D00BB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367" y="3025639"/>
              <a:ext cx="337337" cy="39236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60BA21-C78F-40F9-8958-086C9F13D8C0}"/>
                </a:ext>
              </a:extLst>
            </p:cNvPr>
            <p:cNvCxnSpPr>
              <a:cxnSpLocks/>
            </p:cNvCxnSpPr>
            <p:nvPr/>
          </p:nvCxnSpPr>
          <p:spPr>
            <a:xfrm>
              <a:off x="6914706" y="3025639"/>
              <a:ext cx="322576" cy="39236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711F78-BAFE-4C8B-9ED3-466DBE6549B4}"/>
                    </a:ext>
                  </a:extLst>
                </p:cNvPr>
                <p:cNvSpPr txBox="1"/>
                <p:nvPr/>
              </p:nvSpPr>
              <p:spPr>
                <a:xfrm>
                  <a:off x="7075994" y="2409447"/>
                  <a:ext cx="912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711F78-BAFE-4C8B-9ED3-466DBE654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994" y="2409447"/>
                  <a:ext cx="9122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9AF1D6-97B9-443E-9453-106F08A6B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295" y="3046016"/>
              <a:ext cx="291652" cy="2718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F07264-707B-4AB6-B5AE-9484FEC635B9}"/>
                </a:ext>
              </a:extLst>
            </p:cNvPr>
            <p:cNvSpPr txBox="1"/>
            <p:nvPr/>
          </p:nvSpPr>
          <p:spPr>
            <a:xfrm>
              <a:off x="7209632" y="3284362"/>
              <a:ext cx="21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AED9D40-B194-4B5E-8378-69E6E412EB44}"/>
                    </a:ext>
                  </a:extLst>
                </p:cNvPr>
                <p:cNvSpPr/>
                <p:nvPr/>
              </p:nvSpPr>
              <p:spPr>
                <a:xfrm>
                  <a:off x="6678079" y="2563918"/>
                  <a:ext cx="448705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AED9D40-B194-4B5E-8378-69E6E412EB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079" y="2563918"/>
                  <a:ext cx="448705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781E39-DA5D-4CCC-B734-C2956FED62F7}"/>
                    </a:ext>
                  </a:extLst>
                </p:cNvPr>
                <p:cNvSpPr txBox="1"/>
                <p:nvPr/>
              </p:nvSpPr>
              <p:spPr>
                <a:xfrm>
                  <a:off x="7075994" y="2628596"/>
                  <a:ext cx="850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F781E39-DA5D-4CCC-B734-C2956FED6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994" y="2628596"/>
                  <a:ext cx="85092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58"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ACE0D6F-322A-468C-B99C-BADF4C8412A3}"/>
                    </a:ext>
                  </a:extLst>
                </p:cNvPr>
                <p:cNvSpPr/>
                <p:nvPr/>
              </p:nvSpPr>
              <p:spPr>
                <a:xfrm>
                  <a:off x="5771518" y="2559605"/>
                  <a:ext cx="448705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ACE0D6F-322A-468C-B99C-BADF4C841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518" y="2559605"/>
                  <a:ext cx="448705" cy="4572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ounded Rectangle 23">
                  <a:extLst>
                    <a:ext uri="{FF2B5EF4-FFF2-40B4-BE49-F238E27FC236}">
                      <a16:creationId xmlns:a16="http://schemas.microsoft.com/office/drawing/2014/main" id="{FE331E50-B311-4502-867A-648300CAC9B3}"/>
                    </a:ext>
                  </a:extLst>
                </p:cNvPr>
                <p:cNvSpPr/>
                <p:nvPr/>
              </p:nvSpPr>
              <p:spPr>
                <a:xfrm>
                  <a:off x="6164067" y="3283470"/>
                  <a:ext cx="372176" cy="38921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ounded Rectangle 23">
                  <a:extLst>
                    <a:ext uri="{FF2B5EF4-FFF2-40B4-BE49-F238E27FC236}">
                      <a16:creationId xmlns:a16="http://schemas.microsoft.com/office/drawing/2014/main" id="{FE331E50-B311-4502-867A-648300CAC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4067" y="3283470"/>
                  <a:ext cx="372176" cy="389218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AF6E0CB-4BC9-4199-99D9-5D9B2B0F8E1C}"/>
              </a:ext>
            </a:extLst>
          </p:cNvPr>
          <p:cNvGrpSpPr/>
          <p:nvPr/>
        </p:nvGrpSpPr>
        <p:grpSpPr>
          <a:xfrm>
            <a:off x="1675672" y="4014437"/>
            <a:ext cx="3257804" cy="2480000"/>
            <a:chOff x="1675672" y="3881087"/>
            <a:chExt cx="3257804" cy="2480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5BF9DE6-06DD-45CD-A029-D25C421ED019}"/>
                </a:ext>
              </a:extLst>
            </p:cNvPr>
            <p:cNvCxnSpPr>
              <a:cxnSpLocks/>
              <a:stCxn id="112" idx="2"/>
              <a:endCxn id="123" idx="0"/>
            </p:cNvCxnSpPr>
            <p:nvPr/>
          </p:nvCxnSpPr>
          <p:spPr>
            <a:xfrm>
              <a:off x="2658791" y="4246377"/>
              <a:ext cx="642654" cy="29059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ounded Rectangle 23">
                  <a:extLst>
                    <a:ext uri="{FF2B5EF4-FFF2-40B4-BE49-F238E27FC236}">
                      <a16:creationId xmlns:a16="http://schemas.microsoft.com/office/drawing/2014/main" id="{63F013BD-EB1B-4629-9559-537956F446E2}"/>
                    </a:ext>
                  </a:extLst>
                </p:cNvPr>
                <p:cNvSpPr/>
                <p:nvPr/>
              </p:nvSpPr>
              <p:spPr>
                <a:xfrm>
                  <a:off x="2169492" y="3881087"/>
                  <a:ext cx="978598" cy="36529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L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2" name="Rounded Rectangle 23">
                  <a:extLst>
                    <a:ext uri="{FF2B5EF4-FFF2-40B4-BE49-F238E27FC236}">
                      <a16:creationId xmlns:a16="http://schemas.microsoft.com/office/drawing/2014/main" id="{63F013BD-EB1B-4629-9559-537956F44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92" y="3881087"/>
                  <a:ext cx="978598" cy="36529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0266DF-3C9F-4F3A-A993-AAD3742FF13F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 flipH="1">
              <a:off x="2061258" y="4246377"/>
              <a:ext cx="597532" cy="29691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30C57D-4A6F-43EA-8A53-D3B48CC646EC}"/>
                </a:ext>
              </a:extLst>
            </p:cNvPr>
            <p:cNvCxnSpPr>
              <a:cxnSpLocks/>
              <a:stCxn id="123" idx="4"/>
              <a:endCxn id="137" idx="3"/>
            </p:cNvCxnSpPr>
            <p:nvPr/>
          </p:nvCxnSpPr>
          <p:spPr>
            <a:xfrm flipH="1">
              <a:off x="2815771" y="4919706"/>
              <a:ext cx="485674" cy="4937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8B4734-0476-48F2-91C3-7E52770C1C24}"/>
                </a:ext>
              </a:extLst>
            </p:cNvPr>
            <p:cNvCxnSpPr>
              <a:cxnSpLocks/>
              <a:endCxn id="141" idx="3"/>
            </p:cNvCxnSpPr>
            <p:nvPr/>
          </p:nvCxnSpPr>
          <p:spPr>
            <a:xfrm>
              <a:off x="3359158" y="4910094"/>
              <a:ext cx="368853" cy="51552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C6044ED-952D-4DF1-98BC-C7050E275ECB}"/>
                    </a:ext>
                  </a:extLst>
                </p:cNvPr>
                <p:cNvSpPr/>
                <p:nvPr/>
              </p:nvSpPr>
              <p:spPr>
                <a:xfrm>
                  <a:off x="1675672" y="4536969"/>
                  <a:ext cx="897302" cy="38273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C6044ED-952D-4DF1-98BC-C7050E275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672" y="4536969"/>
                  <a:ext cx="897302" cy="38273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DD06DD0-071C-4BF4-A8BD-ECCB28FA2684}"/>
                    </a:ext>
                  </a:extLst>
                </p:cNvPr>
                <p:cNvSpPr/>
                <p:nvPr/>
              </p:nvSpPr>
              <p:spPr>
                <a:xfrm>
                  <a:off x="2852793" y="4536971"/>
                  <a:ext cx="897303" cy="38273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L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DD06DD0-071C-4BF4-A8BD-ECCB28FA2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793" y="4536971"/>
                  <a:ext cx="897303" cy="38273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8A0489A1-9EC1-442C-AC03-1CC21810FCE5}"/>
                </a:ext>
              </a:extLst>
            </p:cNvPr>
            <p:cNvSpPr/>
            <p:nvPr/>
          </p:nvSpPr>
          <p:spPr>
            <a:xfrm>
              <a:off x="2432582" y="5413461"/>
              <a:ext cx="766377" cy="382735"/>
            </a:xfrm>
            <a:prstGeom prst="snip2Same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2 , 3 , 1</a:t>
              </a:r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1" name="Rectangle: Top Corners Snipped 140">
              <a:extLst>
                <a:ext uri="{FF2B5EF4-FFF2-40B4-BE49-F238E27FC236}">
                  <a16:creationId xmlns:a16="http://schemas.microsoft.com/office/drawing/2014/main" id="{D430F6AD-51FB-4515-9C46-68AA8B60C2E0}"/>
                </a:ext>
              </a:extLst>
            </p:cNvPr>
            <p:cNvSpPr/>
            <p:nvPr/>
          </p:nvSpPr>
          <p:spPr>
            <a:xfrm>
              <a:off x="3344819" y="5425618"/>
              <a:ext cx="766377" cy="382735"/>
            </a:xfrm>
            <a:prstGeom prst="snip2Same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3 , 1 , 2</a:t>
              </a:r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CE3351D-2956-4E2D-A206-5AF76EBF0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735" y="5808353"/>
              <a:ext cx="317874" cy="29935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D065C46-BD7F-49A6-9804-FFCF05B76FA7}"/>
                </a:ext>
              </a:extLst>
            </p:cNvPr>
            <p:cNvCxnSpPr>
              <a:cxnSpLocks/>
            </p:cNvCxnSpPr>
            <p:nvPr/>
          </p:nvCxnSpPr>
          <p:spPr>
            <a:xfrm>
              <a:off x="3738040" y="5808353"/>
              <a:ext cx="347042" cy="29935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BE32FB0-21D6-43EB-8DF2-62E603BCA358}"/>
                </a:ext>
              </a:extLst>
            </p:cNvPr>
            <p:cNvSpPr txBox="1"/>
            <p:nvPr/>
          </p:nvSpPr>
          <p:spPr>
            <a:xfrm>
              <a:off x="2521540" y="5988900"/>
              <a:ext cx="101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</a:rPr>
                <a:t>3 , 1 , 2</a:t>
              </a:r>
              <a:endParaRPr lang="en-IL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AD99A7-DDE4-4469-A49E-5EBBD20508FF}"/>
                </a:ext>
              </a:extLst>
            </p:cNvPr>
            <p:cNvSpPr txBox="1"/>
            <p:nvPr/>
          </p:nvSpPr>
          <p:spPr>
            <a:xfrm>
              <a:off x="3914650" y="5991755"/>
              <a:ext cx="101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</a:rPr>
                <a:t>3 , 2 , 1</a:t>
              </a:r>
              <a:endParaRPr lang="en-IL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82" name="Title 1">
            <a:extLst>
              <a:ext uri="{FF2B5EF4-FFF2-40B4-BE49-F238E27FC236}">
                <a16:creationId xmlns:a16="http://schemas.microsoft.com/office/drawing/2014/main" id="{84A2CC2D-6FED-473C-8F28-F754434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118" y="139844"/>
            <a:ext cx="10058400" cy="6829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Previous Work</a:t>
            </a:r>
            <a:endParaRPr lang="he-IL" b="1" dirty="0">
              <a:solidFill>
                <a:schemeClr val="tx1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F6663A6-5D40-41E4-96A0-153CA5AE04F5}"/>
              </a:ext>
            </a:extLst>
          </p:cNvPr>
          <p:cNvGrpSpPr/>
          <p:nvPr/>
        </p:nvGrpSpPr>
        <p:grpSpPr>
          <a:xfrm>
            <a:off x="8231349" y="1948523"/>
            <a:ext cx="4325730" cy="1971780"/>
            <a:chOff x="8231349" y="1824698"/>
            <a:chExt cx="4325730" cy="197178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4B7C8AA-2AB1-41AA-8410-96ADE5B72B7F}"/>
                </a:ext>
              </a:extLst>
            </p:cNvPr>
            <p:cNvGrpSpPr/>
            <p:nvPr/>
          </p:nvGrpSpPr>
          <p:grpSpPr>
            <a:xfrm>
              <a:off x="8231349" y="1824698"/>
              <a:ext cx="3487754" cy="1692514"/>
              <a:chOff x="5860982" y="2502603"/>
              <a:chExt cx="5017895" cy="2078632"/>
            </a:xfrm>
          </p:grpSpPr>
          <p:sp>
            <p:nvSpPr>
              <p:cNvPr id="100" name="Rounded Rectangle 37">
                <a:extLst>
                  <a:ext uri="{FF2B5EF4-FFF2-40B4-BE49-F238E27FC236}">
                    <a16:creationId xmlns:a16="http://schemas.microsoft.com/office/drawing/2014/main" id="{16928572-31C2-42E4-B8FE-B319F784716F}"/>
                  </a:ext>
                </a:extLst>
              </p:cNvPr>
              <p:cNvSpPr/>
              <p:nvPr/>
            </p:nvSpPr>
            <p:spPr>
              <a:xfrm>
                <a:off x="8921770" y="2781822"/>
                <a:ext cx="781353" cy="620236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78A276E-47D7-40C6-86B2-BC0BB4681D2C}"/>
                  </a:ext>
                </a:extLst>
              </p:cNvPr>
              <p:cNvCxnSpPr>
                <a:stCxn id="100" idx="2"/>
              </p:cNvCxnSpPr>
              <p:nvPr/>
            </p:nvCxnSpPr>
            <p:spPr>
              <a:xfrm flipH="1">
                <a:off x="8783633" y="3402058"/>
                <a:ext cx="528814" cy="513937"/>
              </a:xfrm>
              <a:prstGeom prst="straightConnector1">
                <a:avLst/>
              </a:prstGeom>
              <a:ln w="571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90A9E72-551F-4CF5-AC87-506638FA725B}"/>
                  </a:ext>
                </a:extLst>
              </p:cNvPr>
              <p:cNvSpPr/>
              <p:nvPr/>
            </p:nvSpPr>
            <p:spPr>
              <a:xfrm>
                <a:off x="8075129" y="3828571"/>
                <a:ext cx="869505" cy="75266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Curved Left Arrow 42">
                <a:extLst>
                  <a:ext uri="{FF2B5EF4-FFF2-40B4-BE49-F238E27FC236}">
                    <a16:creationId xmlns:a16="http://schemas.microsoft.com/office/drawing/2014/main" id="{7E5A968B-990D-4053-BA00-6BE939E9EE22}"/>
                  </a:ext>
                </a:extLst>
              </p:cNvPr>
              <p:cNvSpPr/>
              <p:nvPr/>
            </p:nvSpPr>
            <p:spPr>
              <a:xfrm rot="13234562">
                <a:off x="7655532" y="2686651"/>
                <a:ext cx="568697" cy="138701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256EF07D-34CA-47B0-BA5E-020224155D1D}"/>
                      </a:ext>
                    </a:extLst>
                  </p:cNvPr>
                  <p:cNvSpPr/>
                  <p:nvPr/>
                </p:nvSpPr>
                <p:spPr>
                  <a:xfrm>
                    <a:off x="5860982" y="2880019"/>
                    <a:ext cx="819618" cy="77488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1">
                      <a:lnSpc>
                        <a:spcPct val="150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256EF07D-34CA-47B0-BA5E-020224155D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0982" y="2880019"/>
                    <a:ext cx="819618" cy="77488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95745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88E1BEC8-1639-4E34-B2E2-1BEE9EA0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8566727" y="2502603"/>
                    <a:ext cx="493879" cy="491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88E1BEC8-1639-4E34-B2E2-1BEE9EA01D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727" y="2502603"/>
                    <a:ext cx="493879" cy="49138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D3FD723-5282-46E5-9C47-C3F384245034}"/>
                  </a:ext>
                </a:extLst>
              </p:cNvPr>
              <p:cNvSpPr/>
              <p:nvPr/>
            </p:nvSpPr>
            <p:spPr>
              <a:xfrm>
                <a:off x="9664874" y="3820103"/>
                <a:ext cx="869505" cy="75266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8902A58-3434-47E3-9975-F2E172632061}"/>
                  </a:ext>
                </a:extLst>
              </p:cNvPr>
              <p:cNvCxnSpPr>
                <a:endCxn id="106" idx="1"/>
              </p:cNvCxnSpPr>
              <p:nvPr/>
            </p:nvCxnSpPr>
            <p:spPr>
              <a:xfrm>
                <a:off x="9271528" y="3402057"/>
                <a:ext cx="520682" cy="528271"/>
              </a:xfrm>
              <a:prstGeom prst="straightConnector1">
                <a:avLst/>
              </a:prstGeom>
              <a:ln w="571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Curved Left Arrow 47">
                <a:extLst>
                  <a:ext uri="{FF2B5EF4-FFF2-40B4-BE49-F238E27FC236}">
                    <a16:creationId xmlns:a16="http://schemas.microsoft.com/office/drawing/2014/main" id="{82623428-4420-42DE-BE6D-EF3041121BED}"/>
                  </a:ext>
                </a:extLst>
              </p:cNvPr>
              <p:cNvSpPr/>
              <p:nvPr/>
            </p:nvSpPr>
            <p:spPr>
              <a:xfrm rot="-2340000">
                <a:off x="10310180" y="2745333"/>
                <a:ext cx="568697" cy="138701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BDF2602-8B88-4191-9196-B462D55B6BDB}"/>
                    </a:ext>
                  </a:extLst>
                </p:cNvPr>
                <p:cNvSpPr/>
                <p:nvPr/>
              </p:nvSpPr>
              <p:spPr>
                <a:xfrm>
                  <a:off x="11194118" y="2104575"/>
                  <a:ext cx="1362961" cy="6309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>
                    <a:lnSpc>
                      <a:spcPct val="15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BDF2602-8B88-4191-9196-B462D55B6B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4118" y="2104575"/>
                  <a:ext cx="1362961" cy="63094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2B92D4F-AC9C-4257-87F8-F8B0D7D02843}"/>
                </a:ext>
              </a:extLst>
            </p:cNvPr>
            <p:cNvSpPr txBox="1"/>
            <p:nvPr/>
          </p:nvSpPr>
          <p:spPr>
            <a:xfrm>
              <a:off x="8801035" y="3427146"/>
              <a:ext cx="73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ɛ = 3</a:t>
              </a:r>
            </a:p>
          </p:txBody>
        </p:sp>
      </p:grpSp>
      <p:pic>
        <p:nvPicPr>
          <p:cNvPr id="186" name="Graphic 185" descr="Deciduous tree">
            <a:extLst>
              <a:ext uri="{FF2B5EF4-FFF2-40B4-BE49-F238E27FC236}">
                <a16:creationId xmlns:a16="http://schemas.microsoft.com/office/drawing/2014/main" id="{6475C561-63D6-4937-B6BB-2ED7080FB9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69723" y="19987"/>
            <a:ext cx="914400" cy="914400"/>
          </a:xfrm>
          <a:prstGeom prst="rect">
            <a:avLst/>
          </a:prstGeom>
        </p:spPr>
      </p:pic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41ADFCD-4B0F-44A3-BC89-6EBA6BECD191}"/>
              </a:ext>
            </a:extLst>
          </p:cNvPr>
          <p:cNvGrpSpPr/>
          <p:nvPr/>
        </p:nvGrpSpPr>
        <p:grpSpPr>
          <a:xfrm>
            <a:off x="4921409" y="4025797"/>
            <a:ext cx="3235219" cy="2449193"/>
            <a:chOff x="4921409" y="3959122"/>
            <a:chExt cx="3235219" cy="2449193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FEDC6D9C-83E7-46A3-A296-EDD2E9A77C1A}"/>
                </a:ext>
              </a:extLst>
            </p:cNvPr>
            <p:cNvGrpSpPr/>
            <p:nvPr/>
          </p:nvGrpSpPr>
          <p:grpSpPr>
            <a:xfrm>
              <a:off x="5799294" y="3959122"/>
              <a:ext cx="2357334" cy="1945145"/>
              <a:chOff x="5799294" y="3959122"/>
              <a:chExt cx="2357334" cy="1945145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DAE1D3F8-273B-4939-ACFA-F4C76E715873}"/>
                  </a:ext>
                </a:extLst>
              </p:cNvPr>
              <p:cNvGrpSpPr/>
              <p:nvPr/>
            </p:nvGrpSpPr>
            <p:grpSpPr>
              <a:xfrm>
                <a:off x="5799294" y="3959122"/>
                <a:ext cx="2274531" cy="1550135"/>
                <a:chOff x="1326021" y="4112970"/>
                <a:chExt cx="1622417" cy="1902476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E62ECA6B-90FF-4420-BE66-5592EB23BE6A}"/>
                    </a:ext>
                  </a:extLst>
                </p:cNvPr>
                <p:cNvCxnSpPr>
                  <a:cxnSpLocks/>
                  <a:stCxn id="164" idx="2"/>
                </p:cNvCxnSpPr>
                <p:nvPr/>
              </p:nvCxnSpPr>
              <p:spPr>
                <a:xfrm>
                  <a:off x="2107993" y="4567535"/>
                  <a:ext cx="520023" cy="3516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ounded Rectangle 23">
                      <a:extLst>
                        <a:ext uri="{FF2B5EF4-FFF2-40B4-BE49-F238E27FC236}">
                          <a16:creationId xmlns:a16="http://schemas.microsoft.com/office/drawing/2014/main" id="{3B1988EF-CCB9-42DC-875D-B84FAACDA6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7239" y="4112970"/>
                      <a:ext cx="861506" cy="454565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nor/>
                              </m:rPr>
                              <a:rPr lang="en-US" sz="11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m:rPr>
                                <m:nor/>
                              </m:rPr>
                              <a:rPr lang="en-US" sz="11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1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sz="11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11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1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sz="11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IL" sz="11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ounded Rectangle 23">
                      <a:extLst>
                        <a:ext uri="{FF2B5EF4-FFF2-40B4-BE49-F238E27FC236}">
                          <a16:creationId xmlns:a16="http://schemas.microsoft.com/office/drawing/2014/main" id="{3B1988EF-CCB9-42DC-875D-B84FAACDA67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7239" y="4112970"/>
                      <a:ext cx="861506" cy="454565"/>
                    </a:xfrm>
                    <a:prstGeom prst="round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E267630C-E4A7-4832-A5D0-CD1344372F2D}"/>
                    </a:ext>
                  </a:extLst>
                </p:cNvPr>
                <p:cNvCxnSpPr>
                  <a:cxnSpLocks/>
                  <a:stCxn id="164" idx="2"/>
                </p:cNvCxnSpPr>
                <p:nvPr/>
              </p:nvCxnSpPr>
              <p:spPr>
                <a:xfrm flipH="1">
                  <a:off x="1649258" y="4567535"/>
                  <a:ext cx="458734" cy="35162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5874958-0CAD-41FC-B25D-8CC84D0CA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04386" y="5504751"/>
                  <a:ext cx="307104" cy="51069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29BD69EC-5E30-4C28-94D4-910878533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1885" y="5487804"/>
                  <a:ext cx="336553" cy="49507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9437AFD1-3E96-4387-86B2-9311E22E3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6021" y="4957759"/>
                      <a:ext cx="640043" cy="54918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9437AFD1-3E96-4387-86B2-9311E22E32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26021" y="4957759"/>
                      <a:ext cx="640043" cy="549185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1C177AEE-9F46-4764-B28D-AF9DB4910AA3}"/>
                      </a:ext>
                    </a:extLst>
                  </p:cNvPr>
                  <p:cNvSpPr/>
                  <p:nvPr/>
                </p:nvSpPr>
                <p:spPr>
                  <a:xfrm>
                    <a:off x="7017771" y="4625371"/>
                    <a:ext cx="1138857" cy="44954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sz="12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nor/>
                            </m:rPr>
                            <a:rPr lang="en-US" sz="12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nor/>
                            </m:rPr>
                            <a:rPr lang="en-US" sz="12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IL" sz="12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1C177AEE-9F46-4764-B28D-AF9DB4910A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7771" y="4625371"/>
                    <a:ext cx="1138857" cy="449542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68EE4674-530E-4BB0-A6FF-B2E8CD2E5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8445" y="5252999"/>
                <a:ext cx="291652" cy="2718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: Top Corners Snipped 175">
                <a:extLst>
                  <a:ext uri="{FF2B5EF4-FFF2-40B4-BE49-F238E27FC236}">
                    <a16:creationId xmlns:a16="http://schemas.microsoft.com/office/drawing/2014/main" id="{ADD728E8-0C23-4686-BDE7-36670E3B28D4}"/>
                  </a:ext>
                </a:extLst>
              </p:cNvPr>
              <p:cNvSpPr/>
              <p:nvPr/>
            </p:nvSpPr>
            <p:spPr>
              <a:xfrm>
                <a:off x="6751861" y="5521532"/>
                <a:ext cx="766377" cy="382735"/>
              </a:xfrm>
              <a:prstGeom prst="snip2Same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4 , 5 , 1</a:t>
                </a:r>
                <a:endParaRPr lang="en-IL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40FEAE5-DAD3-40EC-B7BC-9F55862BAFA3}"/>
                    </a:ext>
                  </a:extLst>
                </p:cNvPr>
                <p:cNvSpPr txBox="1"/>
                <p:nvPr/>
              </p:nvSpPr>
              <p:spPr>
                <a:xfrm>
                  <a:off x="4921409" y="6038983"/>
                  <a:ext cx="1648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maxsum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>
                    <a:solidFill>
                      <a:srgbClr val="EFE8E7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40FEAE5-DAD3-40EC-B7BC-9F55862BA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409" y="6038983"/>
                  <a:ext cx="164845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B655711-6509-4DAE-B7E6-ABDA48C538CE}"/>
              </a:ext>
            </a:extLst>
          </p:cNvPr>
          <p:cNvGrpSpPr/>
          <p:nvPr/>
        </p:nvGrpSpPr>
        <p:grpSpPr>
          <a:xfrm>
            <a:off x="2367054" y="1848285"/>
            <a:ext cx="1874064" cy="1919272"/>
            <a:chOff x="2367054" y="1762560"/>
            <a:chExt cx="1874064" cy="191927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037ECC-A11F-4606-96EC-FF5355B43D01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3043221" y="2151778"/>
              <a:ext cx="401133" cy="4260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23">
                  <a:extLst>
                    <a:ext uri="{FF2B5EF4-FFF2-40B4-BE49-F238E27FC236}">
                      <a16:creationId xmlns:a16="http://schemas.microsoft.com/office/drawing/2014/main" id="{B699BF68-B309-4364-9582-4206B62571A2}"/>
                    </a:ext>
                  </a:extLst>
                </p:cNvPr>
                <p:cNvSpPr/>
                <p:nvPr/>
              </p:nvSpPr>
              <p:spPr>
                <a:xfrm>
                  <a:off x="2857133" y="1762560"/>
                  <a:ext cx="372176" cy="38921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Rounded Rectangle 23">
                  <a:extLst>
                    <a:ext uri="{FF2B5EF4-FFF2-40B4-BE49-F238E27FC236}">
                      <a16:creationId xmlns:a16="http://schemas.microsoft.com/office/drawing/2014/main" id="{B699BF68-B309-4364-9582-4206B62571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33" y="1762560"/>
                  <a:ext cx="372176" cy="389218"/>
                </a:xfrm>
                <a:prstGeom prst="round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995EA4D-AA4A-48DB-9938-DCB4C3B220AB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>
              <a:off x="2642088" y="2151778"/>
              <a:ext cx="401133" cy="4260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825117-ECDC-4AD0-93DA-06E2AEDEE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903" y="3034783"/>
              <a:ext cx="337337" cy="39236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B0DA0AE-2670-44E6-8234-08BF2FC91427}"/>
                </a:ext>
              </a:extLst>
            </p:cNvPr>
            <p:cNvCxnSpPr>
              <a:cxnSpLocks/>
            </p:cNvCxnSpPr>
            <p:nvPr/>
          </p:nvCxnSpPr>
          <p:spPr>
            <a:xfrm>
              <a:off x="3510242" y="3034783"/>
              <a:ext cx="322576" cy="39236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3026C04-FB0F-4486-AB85-B08F2376AA7A}"/>
                    </a:ext>
                  </a:extLst>
                </p:cNvPr>
                <p:cNvSpPr/>
                <p:nvPr/>
              </p:nvSpPr>
              <p:spPr>
                <a:xfrm>
                  <a:off x="3273615" y="2573062"/>
                  <a:ext cx="448705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3026C04-FB0F-4486-AB85-B08F2376AA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615" y="2573062"/>
                  <a:ext cx="448705" cy="4572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5F9EC6C-CFCC-41B7-AAD5-7B91B78E18FB}"/>
                    </a:ext>
                  </a:extLst>
                </p:cNvPr>
                <p:cNvSpPr/>
                <p:nvPr/>
              </p:nvSpPr>
              <p:spPr>
                <a:xfrm>
                  <a:off x="2367054" y="2568749"/>
                  <a:ext cx="448705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5F9EC6C-CFCC-41B7-AAD5-7B91B78E1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054" y="2568749"/>
                  <a:ext cx="448705" cy="4572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ounded Rectangle 23">
                  <a:extLst>
                    <a:ext uri="{FF2B5EF4-FFF2-40B4-BE49-F238E27FC236}">
                      <a16:creationId xmlns:a16="http://schemas.microsoft.com/office/drawing/2014/main" id="{4FAF505C-CE50-4FF8-946C-F6D195F9CE92}"/>
                    </a:ext>
                  </a:extLst>
                </p:cNvPr>
                <p:cNvSpPr/>
                <p:nvPr/>
              </p:nvSpPr>
              <p:spPr>
                <a:xfrm>
                  <a:off x="2759603" y="3292614"/>
                  <a:ext cx="372176" cy="38921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9" name="Rounded Rectangle 23">
                  <a:extLst>
                    <a:ext uri="{FF2B5EF4-FFF2-40B4-BE49-F238E27FC236}">
                      <a16:creationId xmlns:a16="http://schemas.microsoft.com/office/drawing/2014/main" id="{4FAF505C-CE50-4FF8-946C-F6D195F9C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03" y="3292614"/>
                  <a:ext cx="372176" cy="389218"/>
                </a:xfrm>
                <a:prstGeom prst="round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ounded Rectangle 23">
                  <a:extLst>
                    <a:ext uri="{FF2B5EF4-FFF2-40B4-BE49-F238E27FC236}">
                      <a16:creationId xmlns:a16="http://schemas.microsoft.com/office/drawing/2014/main" id="{3930D9DD-2FAC-4E88-9DE3-B609850A51C7}"/>
                    </a:ext>
                  </a:extLst>
                </p:cNvPr>
                <p:cNvSpPr/>
                <p:nvPr/>
              </p:nvSpPr>
              <p:spPr>
                <a:xfrm>
                  <a:off x="3868942" y="3292614"/>
                  <a:ext cx="372176" cy="38921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Rounded Rectangle 23">
                  <a:extLst>
                    <a:ext uri="{FF2B5EF4-FFF2-40B4-BE49-F238E27FC236}">
                      <a16:creationId xmlns:a16="http://schemas.microsoft.com/office/drawing/2014/main" id="{3930D9DD-2FAC-4E88-9DE3-B609850A5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942" y="3292614"/>
                  <a:ext cx="372176" cy="389218"/>
                </a:xfrm>
                <a:prstGeom prst="roundRect">
                  <a:avLst/>
                </a:prstGeom>
                <a:blipFill>
                  <a:blip r:embed="rId27"/>
                  <a:stretch>
                    <a:fillRect l="-7463" r="-447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16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9007"/>
          </a:xfrm>
          <a:noFill/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Results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20</a:t>
            </a:fld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9B8CB3DE-1AA1-421F-A03E-391E4536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5" y="1979642"/>
            <a:ext cx="12076386" cy="4176110"/>
          </a:xfrm>
        </p:spPr>
        <p:txBody>
          <a:bodyPr>
            <a:normAutofit/>
          </a:bodyPr>
          <a:lstStyle/>
          <a:p>
            <a:r>
              <a:rPr lang="en-US" sz="2400" dirty="0"/>
              <a:t>1. Node expanding rate of each algorithms over different epsilons.</a:t>
            </a:r>
          </a:p>
          <a:p>
            <a:endParaRPr lang="en-US" sz="2400" dirty="0"/>
          </a:p>
          <a:p>
            <a:r>
              <a:rPr lang="en-US" sz="2400" dirty="0"/>
              <a:t>2. Bounded expanding rate over different epsilons and different depths.</a:t>
            </a:r>
          </a:p>
          <a:p>
            <a:endParaRPr lang="en-US" sz="2400" dirty="0"/>
          </a:p>
          <a:p>
            <a:r>
              <a:rPr lang="en-US" sz="2400" dirty="0"/>
              <a:t>3. Absolute difference of suboptimal result from optimal over different epsilons.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4. Number of games won by root player using each algorithm,</a:t>
            </a:r>
          </a:p>
          <a:p>
            <a:r>
              <a:rPr lang="en-US" sz="2400" dirty="0"/>
              <a:t>over different epsilons and depths.</a:t>
            </a:r>
          </a:p>
        </p:txBody>
      </p:sp>
    </p:spTree>
    <p:extLst>
      <p:ext uri="{BB962C8B-B14F-4D97-AF65-F5344CB8AC3E}">
        <p14:creationId xmlns:p14="http://schemas.microsoft.com/office/powerpoint/2010/main" val="65631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9007"/>
          </a:xfrm>
          <a:noFill/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ER vs. Epsilon – Shallow &amp; Bounded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EF889-AF25-4E63-8AEF-E2C9626A638A}"/>
              </a:ext>
            </a:extLst>
          </p:cNvPr>
          <p:cNvSpPr txBox="1"/>
          <p:nvPr/>
        </p:nvSpPr>
        <p:spPr>
          <a:xfrm flipH="1">
            <a:off x="990600" y="25781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4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2FFA4-47C3-405B-A09B-B3E717AFBEF5}"/>
              </a:ext>
            </a:extLst>
          </p:cNvPr>
          <p:cNvSpPr txBox="1"/>
          <p:nvPr/>
        </p:nvSpPr>
        <p:spPr>
          <a:xfrm flipH="1">
            <a:off x="990600" y="46482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7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98B02-CF11-4630-93B5-BB45D6F1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805090"/>
            <a:ext cx="8823093" cy="44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9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9007"/>
          </a:xfrm>
          <a:noFill/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ER vs. Epsilon – Bounded algorithm, different depths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B4B5F-2F03-4BDC-AB48-44386014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02" y="1797448"/>
            <a:ext cx="8546408" cy="44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9007"/>
          </a:xfrm>
          <a:noFill/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Result Suboptimality vs. Epsilon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1C49-DCAC-4800-9D96-0470C2002DE3}"/>
              </a:ext>
            </a:extLst>
          </p:cNvPr>
          <p:cNvSpPr txBox="1"/>
          <p:nvPr/>
        </p:nvSpPr>
        <p:spPr>
          <a:xfrm flipH="1">
            <a:off x="985025" y="264221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4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BACC1-E09B-4C02-A0B6-11C842459362}"/>
              </a:ext>
            </a:extLst>
          </p:cNvPr>
          <p:cNvSpPr txBox="1"/>
          <p:nvPr/>
        </p:nvSpPr>
        <p:spPr>
          <a:xfrm flipH="1">
            <a:off x="985025" y="471231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7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2877D-CE3A-47FA-93DB-51437D6C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49" y="1867045"/>
            <a:ext cx="9054790" cy="44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9007"/>
          </a:xfrm>
          <a:noFill/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Games won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24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21D53D-2513-4027-8FB5-45E31A2A8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0254"/>
            <a:ext cx="6262607" cy="33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8F3758F-69AF-4FD7-8A93-5271D7134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95" y="2110255"/>
            <a:ext cx="6262605" cy="33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99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E75BB5-D1A4-4C76-ABE5-37DA6005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Risks &amp; Challenges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DF57C51-C65C-4541-8070-6D1894E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1B5A61-09A2-43F1-B365-7BA48588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06" y="1882032"/>
            <a:ext cx="10058400" cy="444657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Running the experiments on game trees with deep depths (excessive running time)</a:t>
            </a:r>
          </a:p>
          <a:p>
            <a:pPr marL="457200" lvl="1" indent="0">
              <a:lnSpc>
                <a:spcPct val="100000"/>
              </a:lnSpc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Find out </a:t>
            </a:r>
            <a:r>
              <a:rPr lang="en-US" dirty="0"/>
              <a:t>that the sub-optimal solution in a game simulation is not profitable in trade-off of runtime and solution quality</a:t>
            </a:r>
          </a:p>
        </p:txBody>
      </p:sp>
      <p:pic>
        <p:nvPicPr>
          <p:cNvPr id="7" name="Picture 2" descr="Image result for hard cartoon">
            <a:extLst>
              <a:ext uri="{FF2B5EF4-FFF2-40B4-BE49-F238E27FC236}">
                <a16:creationId xmlns:a16="http://schemas.microsoft.com/office/drawing/2014/main" id="{A8EC548C-B181-4EDD-B4A1-CBE4660F6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2" l="13222" r="61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79" t="12919" r="47073"/>
          <a:stretch/>
        </p:blipFill>
        <p:spPr bwMode="auto">
          <a:xfrm>
            <a:off x="10312157" y="125050"/>
            <a:ext cx="1704252" cy="28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E1AA6D-05AE-490C-AE2B-0E4F5EC9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0" y="-198986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Planned Schedule 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D41AD7-47E6-416B-BBC2-3519071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8089993C-1E30-4AD5-B6AB-E6CC026C9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9565"/>
              </p:ext>
            </p:extLst>
          </p:nvPr>
        </p:nvGraphicFramePr>
        <p:xfrm>
          <a:off x="406400" y="1419326"/>
          <a:ext cx="11379200" cy="4084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4224">
                  <a:extLst>
                    <a:ext uri="{9D8B030D-6E8A-4147-A177-3AD203B41FA5}">
                      <a16:colId xmlns:a16="http://schemas.microsoft.com/office/drawing/2014/main" val="3780654173"/>
                    </a:ext>
                  </a:extLst>
                </a:gridCol>
                <a:gridCol w="2914976">
                  <a:extLst>
                    <a:ext uri="{9D8B030D-6E8A-4147-A177-3AD203B41FA5}">
                      <a16:colId xmlns:a16="http://schemas.microsoft.com/office/drawing/2014/main" val="517368777"/>
                    </a:ext>
                  </a:extLst>
                </a:gridCol>
              </a:tblGrid>
              <a:tr h="45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Task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2846206"/>
                  </a:ext>
                </a:extLst>
              </a:tr>
              <a:tr h="4538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Game domain implementation.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April 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1474483"/>
                  </a:ext>
                </a:extLst>
              </a:tr>
              <a:tr h="4538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Paranoid algorithm implementation.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May 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0471581"/>
                  </a:ext>
                </a:extLst>
              </a:tr>
              <a:tr h="4538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Bounded Paranoid algorithm implementation.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May 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634966"/>
                  </a:ext>
                </a:extLst>
              </a:tr>
              <a:tr h="4538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Simulator testing and running experiments.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May 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309462"/>
                  </a:ext>
                </a:extLst>
              </a:tr>
              <a:tr h="4538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Experiment's results analysis.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May 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3415"/>
                  </a:ext>
                </a:extLst>
              </a:tr>
              <a:tr h="4538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Project promo video &amp; abstract.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May 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6461060"/>
                  </a:ext>
                </a:extLst>
              </a:tr>
              <a:tr h="4538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Experiment</a:t>
                      </a:r>
                      <a:r>
                        <a:rPr lang="he-IL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 conclusions &amp; future 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June 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7410019"/>
                  </a:ext>
                </a:extLst>
              </a:tr>
              <a:tr h="4538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Project book.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June 16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51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41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E3BC0-794E-42AE-B2BB-2FDEF801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09" y="1000760"/>
            <a:ext cx="3200400" cy="2286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Our code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GitHub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868ADC-BD81-47B7-AD46-3097B3DF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280" y="2844800"/>
            <a:ext cx="7650480" cy="88392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https://github.com/omernag/Bounded-Suboptimal-N-Player-Game-Tree-Search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683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57" y="3667315"/>
            <a:ext cx="11107881" cy="1998428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  <a:cs typeface="+mn-cs"/>
              </a:rPr>
              <a:t>Thanks!</a:t>
            </a:r>
            <a:endParaRPr lang="en-US" sz="7200" b="1" i="1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47844" y="386917"/>
            <a:ext cx="5696309" cy="3796894"/>
            <a:chOff x="8733491" y="154004"/>
            <a:chExt cx="3458509" cy="2269525"/>
          </a:xfrm>
        </p:grpSpPr>
        <p:pic>
          <p:nvPicPr>
            <p:cNvPr id="3" name="Picture 2" descr="Image result for board game carto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33491" y="228970"/>
              <a:ext cx="3458509" cy="219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9992623" y="154004"/>
              <a:ext cx="980177" cy="827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8C88-7F12-4885-8685-E95A731E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28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8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9007"/>
          </a:xfrm>
          <a:noFill/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Goals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9B8CB3DE-1AA1-421F-A03E-391E4536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5" y="1979642"/>
            <a:ext cx="12076386" cy="4176110"/>
          </a:xfrm>
        </p:spPr>
        <p:txBody>
          <a:bodyPr>
            <a:normAutofit/>
          </a:bodyPr>
          <a:lstStyle/>
          <a:p>
            <a:r>
              <a:rPr lang="en-US" sz="2400" dirty="0"/>
              <a:t>1. Show how and in which conditions</a:t>
            </a:r>
            <a:r>
              <a:rPr lang="en-US" sz="2400" b="1" dirty="0"/>
              <a:t> </a:t>
            </a:r>
            <a:r>
              <a:rPr lang="en-US" sz="2400" b="1" u="sng" dirty="0"/>
              <a:t>bounded suboptimal solution for N-Player game</a:t>
            </a:r>
          </a:p>
          <a:p>
            <a:r>
              <a:rPr lang="en-US" sz="2400" dirty="0"/>
              <a:t> can be achieved.</a:t>
            </a:r>
          </a:p>
          <a:p>
            <a:endParaRPr lang="en-US" sz="2400" dirty="0"/>
          </a:p>
          <a:p>
            <a:r>
              <a:rPr lang="en-US" sz="2400" dirty="0"/>
              <a:t>2. Propose an algorithm which meets these conditions.</a:t>
            </a:r>
          </a:p>
          <a:p>
            <a:endParaRPr lang="en-US" sz="2400" dirty="0"/>
          </a:p>
          <a:p>
            <a:r>
              <a:rPr lang="en-US" sz="2400" dirty="0"/>
              <a:t>3. Preform experiments in order to estimate algorithm</a:t>
            </a:r>
            <a:r>
              <a:rPr lang="he-IL" sz="2400" dirty="0"/>
              <a:t>'</a:t>
            </a:r>
            <a:r>
              <a:rPr lang="en-US" sz="2400" dirty="0"/>
              <a:t>s efficiency.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98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D12CB42F-9956-4D95-8C19-0E79DC435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C6C6C6C1-A9F8-44E3-974C-620C78505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487" y="300231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Motivation	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3017" y="2254592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</a:rPr>
              <a:t>It is not feasible to investigate the entire tree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↓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</a:rPr>
              <a:t>Time limits the search    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↓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</a:rPr>
              <a:t>Prune and search only relevant parts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↓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Still much left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↓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Optimal is better?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</a:rPr>
              <a:t> Deeper is better?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rgbClr val="FFFFFF"/>
              </a:solidFill>
            </a:endParaRP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C704F803-3F51-4DCF-9467-3A9E6A326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9D57914-D406-4FD4-9BE3-63D73FD79395}"/>
              </a:ext>
            </a:extLst>
          </p:cNvPr>
          <p:cNvSpPr/>
          <p:nvPr/>
        </p:nvSpPr>
        <p:spPr>
          <a:xfrm rot="10800000">
            <a:off x="6232919" y="2511709"/>
            <a:ext cx="1603011" cy="1801368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9FC6E-B355-4CE4-87B7-1F9410314C55}"/>
              </a:ext>
            </a:extLst>
          </p:cNvPr>
          <p:cNvSpPr/>
          <p:nvPr/>
        </p:nvSpPr>
        <p:spPr>
          <a:xfrm>
            <a:off x="6783072" y="4717414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6000" dirty="0"/>
              <a:t>Prune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39A3BE4-84A9-4DF7-9F7F-F9833F3B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AD1142-7B31-457E-8583-DEB024750C96}"/>
              </a:ext>
            </a:extLst>
          </p:cNvPr>
          <p:cNvGrpSpPr/>
          <p:nvPr/>
        </p:nvGrpSpPr>
        <p:grpSpPr>
          <a:xfrm>
            <a:off x="7895273" y="1081758"/>
            <a:ext cx="4066651" cy="3545375"/>
            <a:chOff x="68842" y="46325"/>
            <a:chExt cx="3509782" cy="15673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70FD64-7A21-45BB-BB3D-AFA0C48ACC7F}"/>
                </a:ext>
              </a:extLst>
            </p:cNvPr>
            <p:cNvCxnSpPr>
              <a:cxnSpLocks/>
              <a:stCxn id="22" idx="2"/>
              <a:endCxn id="27" idx="0"/>
            </p:cNvCxnSpPr>
            <p:nvPr/>
          </p:nvCxnSpPr>
          <p:spPr>
            <a:xfrm flipH="1">
              <a:off x="893370" y="411615"/>
              <a:ext cx="901354" cy="226945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3">
              <a:extLst>
                <a:ext uri="{FF2B5EF4-FFF2-40B4-BE49-F238E27FC236}">
                  <a16:creationId xmlns:a16="http://schemas.microsoft.com/office/drawing/2014/main" id="{DBF8689F-508A-410B-96C9-5DEFE2D42727}"/>
                </a:ext>
              </a:extLst>
            </p:cNvPr>
            <p:cNvSpPr/>
            <p:nvPr/>
          </p:nvSpPr>
          <p:spPr>
            <a:xfrm flipH="1">
              <a:off x="1305425" y="46325"/>
              <a:ext cx="978598" cy="36529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2D6832-DB45-4A85-B346-E17BDA69988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1794724" y="411615"/>
              <a:ext cx="984096" cy="226944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86E581-604B-4155-B9EB-CFCA8EC5C9FE}"/>
                </a:ext>
              </a:extLst>
            </p:cNvPr>
            <p:cNvCxnSpPr>
              <a:cxnSpLocks/>
              <a:stCxn id="27" idx="4"/>
              <a:endCxn id="28" idx="3"/>
            </p:cNvCxnSpPr>
            <p:nvPr/>
          </p:nvCxnSpPr>
          <p:spPr>
            <a:xfrm>
              <a:off x="893370" y="1021295"/>
              <a:ext cx="412055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5840BF-1717-4EB1-8D39-64F41C8D0261}"/>
                </a:ext>
              </a:extLst>
            </p:cNvPr>
            <p:cNvCxnSpPr>
              <a:cxnSpLocks/>
              <a:stCxn id="27" idx="4"/>
              <a:endCxn id="29" idx="3"/>
            </p:cNvCxnSpPr>
            <p:nvPr/>
          </p:nvCxnSpPr>
          <p:spPr>
            <a:xfrm flipH="1">
              <a:off x="452030" y="1021295"/>
              <a:ext cx="441340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6A01808-9D27-4E6D-9C5B-68A30CB76A27}"/>
                </a:ext>
              </a:extLst>
            </p:cNvPr>
            <p:cNvSpPr/>
            <p:nvPr/>
          </p:nvSpPr>
          <p:spPr>
            <a:xfrm flipH="1">
              <a:off x="2330169" y="638559"/>
              <a:ext cx="897302" cy="38273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03138B1-1A2A-49E3-A97D-DBA41769200D}"/>
                </a:ext>
              </a:extLst>
            </p:cNvPr>
            <p:cNvSpPr/>
            <p:nvPr/>
          </p:nvSpPr>
          <p:spPr>
            <a:xfrm flipH="1">
              <a:off x="444719" y="638560"/>
              <a:ext cx="897303" cy="38273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8" name="Rectangle: Top Corners Snipped 27">
              <a:extLst>
                <a:ext uri="{FF2B5EF4-FFF2-40B4-BE49-F238E27FC236}">
                  <a16:creationId xmlns:a16="http://schemas.microsoft.com/office/drawing/2014/main" id="{DF750FCB-0C60-4EAD-8D37-629F0990B010}"/>
                </a:ext>
              </a:extLst>
            </p:cNvPr>
            <p:cNvSpPr/>
            <p:nvPr/>
          </p:nvSpPr>
          <p:spPr>
            <a:xfrm flipH="1">
              <a:off x="922237" y="1212662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9" name="Rectangle: Top Corners Snipped 28">
              <a:extLst>
                <a:ext uri="{FF2B5EF4-FFF2-40B4-BE49-F238E27FC236}">
                  <a16:creationId xmlns:a16="http://schemas.microsoft.com/office/drawing/2014/main" id="{F8B1F84B-B5A0-4189-B221-DF828C31962B}"/>
                </a:ext>
              </a:extLst>
            </p:cNvPr>
            <p:cNvSpPr/>
            <p:nvPr/>
          </p:nvSpPr>
          <p:spPr>
            <a:xfrm flipH="1">
              <a:off x="68842" y="1212662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7ADED2-5463-4345-9398-213D9F71DF74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2783380" y="1039583"/>
              <a:ext cx="412055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DF89E7-A539-43F6-B895-88D1F601A659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2342040" y="1039583"/>
              <a:ext cx="441340" cy="19136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Top Corners Snipped 31">
              <a:extLst>
                <a:ext uri="{FF2B5EF4-FFF2-40B4-BE49-F238E27FC236}">
                  <a16:creationId xmlns:a16="http://schemas.microsoft.com/office/drawing/2014/main" id="{B9078021-4A34-4A50-8F93-3D21B7C9CE9D}"/>
                </a:ext>
              </a:extLst>
            </p:cNvPr>
            <p:cNvSpPr/>
            <p:nvPr/>
          </p:nvSpPr>
          <p:spPr>
            <a:xfrm flipH="1">
              <a:off x="2812247" y="1230950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3" name="Rectangle: Top Corners Snipped 32">
              <a:extLst>
                <a:ext uri="{FF2B5EF4-FFF2-40B4-BE49-F238E27FC236}">
                  <a16:creationId xmlns:a16="http://schemas.microsoft.com/office/drawing/2014/main" id="{5D57C477-237E-431A-9419-D89BFE3E9F6F}"/>
                </a:ext>
              </a:extLst>
            </p:cNvPr>
            <p:cNvSpPr/>
            <p:nvPr/>
          </p:nvSpPr>
          <p:spPr>
            <a:xfrm flipH="1">
              <a:off x="1958852" y="1230950"/>
              <a:ext cx="766377" cy="382735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L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  <p:pic>
        <p:nvPicPr>
          <p:cNvPr id="5122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9899" y="1504869"/>
            <a:ext cx="3294253" cy="329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54431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N-Player Bounded Sub-optimal Algorithm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A3752-BD74-4C5C-B84C-DC6F75B4419E}"/>
              </a:ext>
            </a:extLst>
          </p:cNvPr>
          <p:cNvSpPr txBox="1"/>
          <p:nvPr/>
        </p:nvSpPr>
        <p:spPr>
          <a:xfrm>
            <a:off x="566603" y="2260819"/>
            <a:ext cx="89013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BoundedPruning(Node, Player, Bound</a:t>
            </a:r>
            <a:r>
              <a:rPr lang="en-US" sz="1400" b="1" dirty="0">
                <a:latin typeface="Garamond" panose="02020404030301010803" pitchFamily="18" charset="0"/>
                <a:cs typeface="Calibri" panose="020F0502020204030204" pitchFamily="34" charset="0"/>
              </a:rPr>
              <a:t>, Promised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)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IF Node is terminal,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static value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Bbest =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BoundedPruning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(first Child, next Player, Sum, Promised)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FOR each remaining Child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Node is root, Promised = Max{Promised, Bbest[Player]} </a:t>
            </a:r>
          </a:p>
          <a:p>
            <a:r>
              <a:rPr lang="en-US" sz="1400" dirty="0">
                <a:solidFill>
                  <a:srgbClr val="009900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     // Bounded sub-optimal root immediate pruning 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Node is root AND Promised + ɛ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 ≥ 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Sum,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Bbest</a:t>
            </a:r>
          </a:p>
          <a:p>
            <a:r>
              <a:rPr lang="en-US" sz="1400" dirty="0">
                <a:solidFill>
                  <a:srgbClr val="009900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    // Bounded sub-optimal inner shallow pruning &amp; return vector of zeros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Player is Player2 AND Player.Parent is root AND Promised + ɛ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≥ 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Sum – Bbest[Player]</a:t>
            </a:r>
            <a:r>
              <a:rPr lang="en-US" sz="1400" dirty="0">
                <a:solidFill>
                  <a:schemeClr val="tx1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 		</a:t>
            </a:r>
            <a:r>
              <a:rPr lang="en-US" sz="1400" b="1" dirty="0">
                <a:solidFill>
                  <a:schemeClr val="tx1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 [-1] +[0]* (NumPlayers-1)</a:t>
            </a:r>
            <a:endParaRPr lang="en-US" sz="1400" dirty="0">
              <a:solidFill>
                <a:srgbClr val="FF0000"/>
              </a:solidFill>
              <a:latin typeface="Garamond" panose="02020404030301010803" pitchFamily="18" charset="0"/>
              <a:cs typeface="Arabic Typesetting" panose="03020402040406030203" pitchFamily="66" charset="-78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     </a:t>
            </a:r>
            <a:r>
              <a:rPr lang="en-US" sz="1400" dirty="0">
                <a:solidFill>
                  <a:srgbClr val="009900"/>
                </a:solidFill>
                <a:latin typeface="Garamond" panose="02020404030301010803" pitchFamily="18" charset="0"/>
                <a:cs typeface="Arabic Typesetting" panose="03020402040406030203" pitchFamily="66" charset="-78"/>
              </a:rPr>
              <a:t>// Optimal immediate &amp; shallow pruning 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Bbest[Player] &gt; = Bound,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Bbest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Current = </a:t>
            </a:r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BoundedPruning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(Child, next Player, Sum - Bbest[Player], Promised)</a:t>
            </a:r>
          </a:p>
          <a:p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    IF Current[Player] &gt; Bbest[Player], Bbest = Current</a:t>
            </a:r>
          </a:p>
          <a:p>
            <a:r>
              <a:rPr lang="en-US" sz="1400" b="1" dirty="0">
                <a:latin typeface="Garamond" panose="02020404030301010803" pitchFamily="18" charset="0"/>
                <a:cs typeface="Arabic Typesetting" panose="03020402040406030203" pitchFamily="66" charset="-78"/>
              </a:rPr>
              <a:t>RETURN</a:t>
            </a:r>
            <a:r>
              <a:rPr lang="en-US" sz="1400" dirty="0">
                <a:latin typeface="Garamond" panose="02020404030301010803" pitchFamily="18" charset="0"/>
                <a:cs typeface="Arabic Typesetting" panose="03020402040406030203" pitchFamily="66" charset="-78"/>
              </a:rPr>
              <a:t> Bbest </a:t>
            </a: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id="{B301922C-1B30-43D0-AD27-139671386978}"/>
              </a:ext>
            </a:extLst>
          </p:cNvPr>
          <p:cNvSpPr/>
          <p:nvPr/>
        </p:nvSpPr>
        <p:spPr>
          <a:xfrm>
            <a:off x="8952286" y="2423057"/>
            <a:ext cx="1115593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7 </a:t>
            </a:r>
            <a:r>
              <a:rPr lang="en-US" sz="2400" dirty="0">
                <a:solidFill>
                  <a:prstClr val="black"/>
                </a:solidFill>
              </a:rPr>
              <a:t>, 2 , 3</a:t>
            </a:r>
          </a:p>
        </p:txBody>
      </p:sp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0B1E64B4-2B75-4FFA-8435-1850DA1628BD}"/>
              </a:ext>
            </a:extLst>
          </p:cNvPr>
          <p:cNvSpPr/>
          <p:nvPr/>
        </p:nvSpPr>
        <p:spPr>
          <a:xfrm>
            <a:off x="8099564" y="3410371"/>
            <a:ext cx="1115593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7</a:t>
            </a:r>
            <a:r>
              <a:rPr lang="en-US" sz="2400" dirty="0">
                <a:solidFill>
                  <a:prstClr val="black"/>
                </a:solidFill>
              </a:rPr>
              <a:t> , 2 ,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B5A022-A406-48F7-8CA7-D85117FAEC2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8657361" y="2624110"/>
            <a:ext cx="29492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7EBB653A-83DB-438D-B88E-83C0B85F7102}"/>
              </a:ext>
            </a:extLst>
          </p:cNvPr>
          <p:cNvSpPr/>
          <p:nvPr/>
        </p:nvSpPr>
        <p:spPr>
          <a:xfrm>
            <a:off x="9898019" y="3405189"/>
            <a:ext cx="1115594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6 , 5 , 1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6038D4-F9C4-4F3D-9472-13EB7E3FAF4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10067879" y="2624110"/>
            <a:ext cx="387937" cy="78107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D000B4-55F7-467A-AE3B-93B01C868E1C}"/>
              </a:ext>
            </a:extLst>
          </p:cNvPr>
          <p:cNvSpPr txBox="1"/>
          <p:nvPr/>
        </p:nvSpPr>
        <p:spPr>
          <a:xfrm>
            <a:off x="8477504" y="2382133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04E18-13C7-4FB3-ACB4-67D9D87C9006}"/>
              </a:ext>
            </a:extLst>
          </p:cNvPr>
          <p:cNvSpPr txBox="1"/>
          <p:nvPr/>
        </p:nvSpPr>
        <p:spPr>
          <a:xfrm>
            <a:off x="7535217" y="3405189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028323-9C15-45A3-9958-6F3B6B500D2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637978" y="3802112"/>
            <a:ext cx="592016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B9BB8-3465-476F-9AAE-8EA889898A9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809341" y="3807294"/>
            <a:ext cx="646475" cy="789887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836E56F1-0577-4F84-B684-BFE2BE815886}"/>
              </a:ext>
            </a:extLst>
          </p:cNvPr>
          <p:cNvSpPr/>
          <p:nvPr/>
        </p:nvSpPr>
        <p:spPr>
          <a:xfrm>
            <a:off x="9251544" y="4597181"/>
            <a:ext cx="1115593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6 ,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>
                <a:solidFill>
                  <a:prstClr val="black"/>
                </a:solidFill>
              </a:rPr>
              <a:t> , 1</a:t>
            </a: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6E3EB001-3B3E-4CBD-BF2C-1F5BCD93E146}"/>
              </a:ext>
            </a:extLst>
          </p:cNvPr>
          <p:cNvSpPr/>
          <p:nvPr/>
        </p:nvSpPr>
        <p:spPr>
          <a:xfrm>
            <a:off x="10647429" y="4588373"/>
            <a:ext cx="116512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9 , 1 , 2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B1721-C3AA-42A8-A8EB-6104B879459E}"/>
              </a:ext>
            </a:extLst>
          </p:cNvPr>
          <p:cNvSpPr txBox="1"/>
          <p:nvPr/>
        </p:nvSpPr>
        <p:spPr>
          <a:xfrm>
            <a:off x="8650816" y="4599176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82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137613" y="117806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4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4 , 8 , 0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137613" y="117806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C17E7D10-172A-449F-B393-2850BB67781B}"/>
              </a:ext>
            </a:extLst>
          </p:cNvPr>
          <p:cNvSpPr/>
          <p:nvPr/>
        </p:nvSpPr>
        <p:spPr>
          <a:xfrm>
            <a:off x="770209" y="25069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27" name="Rounded Rectangle 24">
            <a:extLst>
              <a:ext uri="{FF2B5EF4-FFF2-40B4-BE49-F238E27FC236}">
                <a16:creationId xmlns:a16="http://schemas.microsoft.com/office/drawing/2014/main" id="{C91D79F4-1BC2-4C34-BF9B-D9CB08BE4C2B}"/>
              </a:ext>
            </a:extLst>
          </p:cNvPr>
          <p:cNvSpPr/>
          <p:nvPr/>
        </p:nvSpPr>
        <p:spPr>
          <a:xfrm>
            <a:off x="1759976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1 , 2 , 9</a:t>
            </a:r>
          </a:p>
        </p:txBody>
      </p:sp>
      <p:sp>
        <p:nvSpPr>
          <p:cNvPr id="29" name="Rounded Rectangle 24">
            <a:extLst>
              <a:ext uri="{FF2B5EF4-FFF2-40B4-BE49-F238E27FC236}">
                <a16:creationId xmlns:a16="http://schemas.microsoft.com/office/drawing/2014/main" id="{E5978EB9-C5F2-484A-97F8-3D39092B52B0}"/>
              </a:ext>
            </a:extLst>
          </p:cNvPr>
          <p:cNvSpPr/>
          <p:nvPr/>
        </p:nvSpPr>
        <p:spPr>
          <a:xfrm>
            <a:off x="3948337" y="34645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4696808F-B38F-429B-A6A3-9080E9AC8FE5}"/>
              </a:ext>
            </a:extLst>
          </p:cNvPr>
          <p:cNvSpPr/>
          <p:nvPr/>
        </p:nvSpPr>
        <p:spPr>
          <a:xfrm>
            <a:off x="4935487" y="2499592"/>
            <a:ext cx="1254194" cy="36138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10 , 1 , 1</a:t>
            </a:r>
          </a:p>
        </p:txBody>
      </p:sp>
      <p:sp>
        <p:nvSpPr>
          <p:cNvPr id="31" name="Rounded Rectangle 24">
            <a:extLst>
              <a:ext uri="{FF2B5EF4-FFF2-40B4-BE49-F238E27FC236}">
                <a16:creationId xmlns:a16="http://schemas.microsoft.com/office/drawing/2014/main" id="{8558C25F-ADE8-4567-AAEF-E51B0918B63A}"/>
              </a:ext>
            </a:extLst>
          </p:cNvPr>
          <p:cNvSpPr/>
          <p:nvPr/>
        </p:nvSpPr>
        <p:spPr>
          <a:xfrm>
            <a:off x="7164460" y="2487536"/>
            <a:ext cx="1267072" cy="407246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 11 , 0 , 1</a:t>
            </a:r>
          </a:p>
        </p:txBody>
      </p:sp>
    </p:spTree>
    <p:extLst>
      <p:ext uri="{BB962C8B-B14F-4D97-AF65-F5344CB8AC3E}">
        <p14:creationId xmlns:p14="http://schemas.microsoft.com/office/powerpoint/2010/main" val="363137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1079702" y="214363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6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3699159" y="149609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>
              <a:defRPr/>
            </a:pPr>
            <a:r>
              <a:rPr lang="en-US" sz="2400">
                <a:solidFill>
                  <a:prstClr val="black"/>
                </a:solidFill>
              </a:rPr>
              <a:t> 4 , 5 , 3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313439" y="1697152"/>
            <a:ext cx="2385720" cy="80244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770209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4 , 5 , 3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2846437" y="248341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2303207" y="2684466"/>
            <a:ext cx="543230" cy="78739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1759977" y="347186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1 , 2 , 9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3932895" y="346750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lvl="0" algn="r">
              <a:defRPr/>
            </a:pPr>
            <a:r>
              <a:rPr lang="en-US" sz="2400" dirty="0">
                <a:solidFill>
                  <a:prstClr val="black"/>
                </a:solidFill>
              </a:rPr>
              <a:t>5 , 7 , 0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27698" y="2235711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30595" y="1335840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30595" y="2235711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30595" y="3228455"/>
            <a:ext cx="2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3389667" y="1697152"/>
            <a:ext cx="309492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3932896" y="2684466"/>
            <a:ext cx="543229" cy="78303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4137613" y="117806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8C002-DFE7-473F-9885-B39E59320A1C}"/>
              </a:ext>
            </a:extLst>
          </p:cNvPr>
          <p:cNvSpPr/>
          <p:nvPr/>
        </p:nvSpPr>
        <p:spPr>
          <a:xfrm>
            <a:off x="9540363" y="53788"/>
            <a:ext cx="1883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ɛ =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  <a:p>
            <a:pPr lvl="0" algn="ctr"/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Promised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 =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abic Typesetting" panose="03020402040406030203" pitchFamily="66" charset="-78"/>
              </a:rPr>
              <a:t>Sum = 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Calibri" panose="020F0502020204030204" pitchFamily="34" charset="0"/>
              </a:rPr>
              <a:t>Player = Player1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9B669053-FAD0-4B20-B963-9403931BC9E2}"/>
              </a:ext>
            </a:extLst>
          </p:cNvPr>
          <p:cNvSpPr/>
          <p:nvPr/>
        </p:nvSpPr>
        <p:spPr>
          <a:xfrm>
            <a:off x="4923773" y="2476905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10 , 1 , 1</a:t>
            </a:r>
          </a:p>
        </p:txBody>
      </p:sp>
      <p:sp>
        <p:nvSpPr>
          <p:cNvPr id="50" name="Rounded Rectangle 24">
            <a:extLst>
              <a:ext uri="{FF2B5EF4-FFF2-40B4-BE49-F238E27FC236}">
                <a16:creationId xmlns:a16="http://schemas.microsoft.com/office/drawing/2014/main" id="{B744744E-ED07-450E-9E2D-F91FAC1F25D3}"/>
              </a:ext>
            </a:extLst>
          </p:cNvPr>
          <p:cNvSpPr/>
          <p:nvPr/>
        </p:nvSpPr>
        <p:spPr>
          <a:xfrm>
            <a:off x="7173091" y="2483412"/>
            <a:ext cx="1258441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11 , 0 , 1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0A35FF-9F6D-411E-95B0-71A37E3BA053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>
            <a:off x="4785618" y="1697152"/>
            <a:ext cx="3016694" cy="78626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A8A45-4DA2-45E8-BF6D-ECABE88A18BC}"/>
              </a:ext>
            </a:extLst>
          </p:cNvPr>
          <p:cNvCxnSpPr>
            <a:cxnSpLocks/>
            <a:stCxn id="4" idx="3"/>
            <a:endCxn id="49" idx="0"/>
          </p:cNvCxnSpPr>
          <p:nvPr/>
        </p:nvCxnSpPr>
        <p:spPr>
          <a:xfrm>
            <a:off x="4785618" y="1697152"/>
            <a:ext cx="767376" cy="77975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CA2AC9ED-40AC-42F7-908A-E470B9B1D002}"/>
              </a:ext>
            </a:extLst>
          </p:cNvPr>
          <p:cNvSpPr txBox="1">
            <a:spLocks/>
          </p:cNvSpPr>
          <p:nvPr/>
        </p:nvSpPr>
        <p:spPr>
          <a:xfrm>
            <a:off x="825801" y="247651"/>
            <a:ext cx="7300644" cy="9149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3-Players Sub-Optimal</a:t>
            </a: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 Pruning 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E998F9F-2ED1-4FAE-B9C8-AF92E899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F1783CA-9390-49C9-AC80-E0703DB73D73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F35C8A-5A6E-4EFB-A770-412A1032CECC}"/>
              </a:ext>
            </a:extLst>
          </p:cNvPr>
          <p:cNvSpPr/>
          <p:nvPr/>
        </p:nvSpPr>
        <p:spPr>
          <a:xfrm>
            <a:off x="6615954" y="3467504"/>
            <a:ext cx="5127812" cy="31428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F8DDC1C-A592-4E87-858E-ECD45CA83C1B}"/>
              </a:ext>
            </a:extLst>
          </p:cNvPr>
          <p:cNvSpPr/>
          <p:nvPr/>
        </p:nvSpPr>
        <p:spPr>
          <a:xfrm>
            <a:off x="8364071" y="4123198"/>
            <a:ext cx="174811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Promised= 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Bbest[Player1]= 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652898-55DC-4947-BF7D-DAE1C3E74422}"/>
              </a:ext>
            </a:extLst>
          </p:cNvPr>
          <p:cNvSpPr/>
          <p:nvPr/>
        </p:nvSpPr>
        <p:spPr>
          <a:xfrm>
            <a:off x="8364071" y="5309661"/>
            <a:ext cx="174811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Promised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F924888-E029-4951-B460-DF34B865EE73}"/>
              </a:ext>
            </a:extLst>
          </p:cNvPr>
          <p:cNvSpPr/>
          <p:nvPr/>
        </p:nvSpPr>
        <p:spPr>
          <a:xfrm>
            <a:off x="9024256" y="4819822"/>
            <a:ext cx="427745" cy="3957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461922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2102</Words>
  <Application>Microsoft Office PowerPoint</Application>
  <PresentationFormat>Widescreen</PresentationFormat>
  <Paragraphs>494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Cambria Math</vt:lpstr>
      <vt:lpstr>Garamond</vt:lpstr>
      <vt:lpstr>Wingdings</vt:lpstr>
      <vt:lpstr>Retrospect</vt:lpstr>
      <vt:lpstr>Office Theme</vt:lpstr>
      <vt:lpstr>Bounded Suboptimal N-Player Game Tree Search</vt:lpstr>
      <vt:lpstr>Previous Work</vt:lpstr>
      <vt:lpstr>Goals</vt:lpstr>
      <vt:lpstr>Motivation </vt:lpstr>
      <vt:lpstr>N-Player Bounded Sub-optimal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</vt:lpstr>
      <vt:lpstr>Results</vt:lpstr>
      <vt:lpstr>ER vs. Epsilon – Shallow &amp; Bounded</vt:lpstr>
      <vt:lpstr>ER vs. Epsilon – Bounded algorithm, different depths</vt:lpstr>
      <vt:lpstr>Result Suboptimality vs. Epsilon</vt:lpstr>
      <vt:lpstr>Games won</vt:lpstr>
      <vt:lpstr>Risks &amp; Challenges</vt:lpstr>
      <vt:lpstr>Planned Schedule </vt:lpstr>
      <vt:lpstr>  Our code  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2020-07-26T13:45:13Z</dcterms:created>
  <dcterms:modified xsi:type="dcterms:W3CDTF">2021-05-22T08:53:51Z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c1854438-703c-49b3-9d13-9695e86ced1e</vt:lpwstr>
  </property>
  <property fmtid="{D5CDD505-2E9C-101B-9397-08002B2CF9AE}" pid="3" name="CTP_TimeStamp">
    <vt:lpwstr>2020-08-16 08:06:35Z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