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0" r:id="rId1"/>
    <p:sldMasterId id="2147483842" r:id="rId2"/>
  </p:sldMasterIdLst>
  <p:notesMasterIdLst>
    <p:notesMasterId r:id="rId38"/>
  </p:notesMasterIdLst>
  <p:sldIdLst>
    <p:sldId id="256" r:id="rId3"/>
    <p:sldId id="628" r:id="rId4"/>
    <p:sldId id="594" r:id="rId5"/>
    <p:sldId id="604" r:id="rId6"/>
    <p:sldId id="323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38" r:id="rId31"/>
    <p:sldId id="633" r:id="rId32"/>
    <p:sldId id="634" r:id="rId33"/>
    <p:sldId id="635" r:id="rId34"/>
    <p:sldId id="632" r:id="rId35"/>
    <p:sldId id="639" r:id="rId36"/>
    <p:sldId id="60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8E7"/>
    <a:srgbClr val="009900"/>
    <a:srgbClr val="BCB7B7"/>
    <a:srgbClr val="0000FF"/>
    <a:srgbClr val="9AD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5376" autoAdjust="0"/>
  </p:normalViewPr>
  <p:slideViewPr>
    <p:cSldViewPr snapToGrid="0">
      <p:cViewPr varScale="1">
        <p:scale>
          <a:sx n="94" d="100"/>
          <a:sy n="94" d="100"/>
        </p:scale>
        <p:origin x="1242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3AECE-6689-4FEE-9F21-99DCB34C087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3FE90-1E6A-4F50-A9B3-FF970510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חיפוש תת אופטימלי מוגבל בעץ משחק מרובה שחקנים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0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6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88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1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2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1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6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4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8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Minimax </a:t>
            </a:r>
            <a:r>
              <a:rPr lang="en-US" dirty="0" err="1"/>
              <a:t>maxn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5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4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76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77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2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0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41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63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6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לא פיזיבילי לפתח את כל העץ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באמצעות גיזום נפתח יותר לעומק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באמצעות גיזום תת-אופטימלי נעמיק אפילו יותר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6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27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בוקטור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5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9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לפניכם עץ משחק של שלושה שחקנים</a:t>
            </a:r>
          </a:p>
          <a:p>
            <a:r>
              <a:rPr lang="he-IL" dirty="0"/>
              <a:t>את החיפוש </a:t>
            </a:r>
            <a:r>
              <a:rPr lang="he-IL"/>
              <a:t>נתחיל בשורש העץ</a:t>
            </a:r>
          </a:p>
          <a:p>
            <a:r>
              <a:rPr lang="he-IL"/>
              <a:t>לטובת גיזום קודקודים נגדיר את ערכי המשתנים הבאים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3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9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16B6-13A6-4F82-96B3-285C833463F4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F1783CA-9390-49C9-AC80-E0703DB73D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1DB9-265C-4C5D-A9B3-DE10766734CD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7583-D87E-4BEE-9054-91C950316524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9FBD-FD0D-4562-B7D1-5722885B8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4939-8DB3-4FA5-85F9-073614F8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E546-72A5-4EA5-A9A0-AF7072DC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5A69-4E1E-495B-8CCA-4DA80115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C61B-7B68-4C62-A03B-54C39E2B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1566-0FDD-4D64-9993-C4E59A3E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EC6A-9087-4804-85F1-43C1F9A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47D3-26C7-4BCC-974E-C1915A27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1742-E076-4048-9F4A-302C60D6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D763-C638-45AC-AC75-0A7FA35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2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6513-6223-4DAD-90D4-461A2849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68E6-FB54-4747-B6A8-B61F0AC2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DA22-622C-4CB6-A7EE-BB01C1E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B2AF-A53F-4758-A2AD-1A3061AB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57A6-9E9A-4064-8C75-3F88285B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9509-F0F4-44BE-A452-05D43BC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6D83-F135-4803-A5FC-646397A46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549DD-F50A-409E-BD58-A21B4798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302E-5EE3-4B4B-8FED-7BA2CFCE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199A5-5DB6-4D17-950B-D8E9FACC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8F9AE-C98C-4404-95AA-2A22C770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4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C56-C10D-4539-A669-CC88A2AC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CED7-65AA-4D8E-A43A-B4C79998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49261-9A1C-48D3-B204-799C21C2D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1FE5-8CEF-448B-8230-1FD2A2FBF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24C5A-4348-4A03-8B7A-B1900AF2B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7B3A9-A87F-48A3-8C39-5819E0F4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C1408-749E-400A-8B96-217F7DB0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91E76-6184-467B-80F1-F9EB3674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9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BD3E-BB68-4A8F-96B1-580F2C8E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80BE-FD53-42BE-9BDF-4BE38323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148D6-AB94-4B6E-8A43-14CBD068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091FF-2519-4E45-B65A-20C8A1AA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5065-2996-48DB-8918-D39F09C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D1F2-AE94-46BA-BDA4-5F7FA489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2D280-A18A-4C08-B8E4-147D0502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8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01B6-E5B5-427B-A550-F3B2B1AB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1181-BA98-435F-AE87-589E720B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405E0-737A-485B-A1F7-E5C4D85A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B517C-AE3B-4A57-B8AA-70A303C6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4B09-2200-4199-A973-7C3B66C6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BD1E7-9587-4C07-B462-E8A75D18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5FEE-B4C6-480D-BAAD-A18F2716DE95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F1783CA-9390-49C9-AC80-E0703DB73D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2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C079-19C4-4028-ABE8-17C8A772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765EA-6017-4D7E-AF9C-7DD9E8BB1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C4A53-8068-4E2E-BC06-FFDD2845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A4E3C-B723-401F-BCDD-969CDAB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2ADA-04DC-4BFF-AE13-FF1BEE4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7F0A3-2977-4845-82E9-A399F59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3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15A0-2D03-42C5-A2A3-A463C258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E08C-E78D-4ADE-A358-6448A17E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ABC7-0E89-487D-9D39-95801931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F3DA-A1C0-4C69-ACD6-0B086A14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DDDF-7FB3-4CCC-BCDF-AD1FF033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0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DF2E4-D194-483E-B016-C337118D3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883D-F97B-4DBB-98CC-EAC7A94E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7C25-327F-4618-B222-9C6FD481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C1B9-E254-4796-9A70-AA31979D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7A63-321C-4067-BBC7-CB710C2F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B8C7-3A36-44E5-88DE-548A9D8DB3F4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8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2D20-4026-46CC-B893-CD5E5C2AF636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089-90F0-46C1-97EE-60AC72EABB80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0477-2D77-4066-A2C7-BA5FCD66B407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329A-371F-47CB-823F-1A99547BEC4D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153763-82D8-41E3-A3B3-4995105B1468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A67C-C355-4594-8AC9-B37F044B59EA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EB231C-2FBD-4759-B709-0E9C775F4613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0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B7DB-7E3F-4B77-AE95-E3E00812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132F-8BB7-41DD-A88F-29822B9F9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B77D-1436-46FE-9104-4169390C7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E51F-BF0B-4B82-A3D2-633A9DD2F8B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182E-9909-4BE8-A320-E7043C20D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931A-452C-4FE8-ADA8-75CD50097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ernag/Bounded-Suboptimal-N-Player-Game-Tree-Search" TargetMode="Externa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59" y="2088680"/>
            <a:ext cx="11107881" cy="1998428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6600" b="1" i="1" dirty="0">
                <a:solidFill>
                  <a:schemeClr val="tx1"/>
                </a:solidFill>
                <a:cs typeface="+mn-cs"/>
              </a:rPr>
              <a:t>Bounded Suboptimal</a:t>
            </a:r>
            <a:br>
              <a:rPr lang="en-US" sz="6600" b="1" i="1" dirty="0">
                <a:solidFill>
                  <a:schemeClr val="tx1"/>
                </a:solidFill>
                <a:cs typeface="+mn-cs"/>
              </a:rPr>
            </a:br>
            <a:r>
              <a:rPr lang="en-US" sz="6600" b="1" i="1" dirty="0">
                <a:solidFill>
                  <a:schemeClr val="tx1"/>
                </a:solidFill>
                <a:cs typeface="+mn-cs"/>
              </a:rPr>
              <a:t>N-Player Game Tree Search</a:t>
            </a:r>
            <a:endParaRPr lang="en-US" sz="7200" b="1" i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4023" y="4420680"/>
            <a:ext cx="77086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Advisor: Dor Atzmon</a:t>
            </a:r>
            <a:endParaRPr lang="he-IL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Asi Zaks, Shachar Meretz, Peleg Biton, Omer Nagar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 Field : Artificial Intelligence</a:t>
            </a:r>
          </a:p>
        </p:txBody>
      </p:sp>
      <p:pic>
        <p:nvPicPr>
          <p:cNvPr id="3" name="Picture 2" descr="Image result for board game carto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33491" y="228970"/>
            <a:ext cx="3458509" cy="219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92623" y="154004"/>
            <a:ext cx="980177" cy="827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BB6758-70DE-4F74-9DE1-66F500CEEBB6}"/>
              </a:ext>
            </a:extLst>
          </p:cNvPr>
          <p:cNvGrpSpPr/>
          <p:nvPr/>
        </p:nvGrpSpPr>
        <p:grpSpPr>
          <a:xfrm>
            <a:off x="88428" y="479941"/>
            <a:ext cx="2994398" cy="1608739"/>
            <a:chOff x="68842" y="46325"/>
            <a:chExt cx="3509782" cy="156736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FA16BD-534C-4499-9D51-7F81BA2B38AE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flipH="1">
              <a:off x="893370" y="411615"/>
              <a:ext cx="901354" cy="226945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23">
              <a:extLst>
                <a:ext uri="{FF2B5EF4-FFF2-40B4-BE49-F238E27FC236}">
                  <a16:creationId xmlns:a16="http://schemas.microsoft.com/office/drawing/2014/main" id="{F110FEE3-CDF4-4DB3-9104-24CF5574D2FB}"/>
                </a:ext>
              </a:extLst>
            </p:cNvPr>
            <p:cNvSpPr/>
            <p:nvPr/>
          </p:nvSpPr>
          <p:spPr>
            <a:xfrm flipH="1">
              <a:off x="1305425" y="46325"/>
              <a:ext cx="978598" cy="36529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85EBB77-12F4-402C-8335-CD795F9A7748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1794724" y="411615"/>
              <a:ext cx="984096" cy="226944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5942C8-E3DA-44C1-AFC0-B464B1AF4491}"/>
                </a:ext>
              </a:extLst>
            </p:cNvPr>
            <p:cNvCxnSpPr>
              <a:cxnSpLocks/>
              <a:stCxn id="13" idx="4"/>
              <a:endCxn id="14" idx="3"/>
            </p:cNvCxnSpPr>
            <p:nvPr/>
          </p:nvCxnSpPr>
          <p:spPr>
            <a:xfrm>
              <a:off x="893370" y="1021295"/>
              <a:ext cx="412055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2C733F-A10A-4EA1-8423-56D23D487820}"/>
                </a:ext>
              </a:extLst>
            </p:cNvPr>
            <p:cNvCxnSpPr>
              <a:cxnSpLocks/>
              <a:stCxn id="13" idx="4"/>
              <a:endCxn id="15" idx="3"/>
            </p:cNvCxnSpPr>
            <p:nvPr/>
          </p:nvCxnSpPr>
          <p:spPr>
            <a:xfrm flipH="1">
              <a:off x="452030" y="1021295"/>
              <a:ext cx="441340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D4D401-096E-4651-8B79-5608B950F2A6}"/>
                </a:ext>
              </a:extLst>
            </p:cNvPr>
            <p:cNvSpPr/>
            <p:nvPr/>
          </p:nvSpPr>
          <p:spPr>
            <a:xfrm flipH="1">
              <a:off x="2330169" y="638559"/>
              <a:ext cx="897302" cy="38273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9542C1-CCD7-4E4E-B5B2-F0E4AF7150F0}"/>
                </a:ext>
              </a:extLst>
            </p:cNvPr>
            <p:cNvSpPr/>
            <p:nvPr/>
          </p:nvSpPr>
          <p:spPr>
            <a:xfrm flipH="1">
              <a:off x="444719" y="638560"/>
              <a:ext cx="897303" cy="38273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Rectangle: Top Corners Snipped 13">
              <a:extLst>
                <a:ext uri="{FF2B5EF4-FFF2-40B4-BE49-F238E27FC236}">
                  <a16:creationId xmlns:a16="http://schemas.microsoft.com/office/drawing/2014/main" id="{3FE0ABBE-1072-41C0-B1B1-8035C21AF6E7}"/>
                </a:ext>
              </a:extLst>
            </p:cNvPr>
            <p:cNvSpPr/>
            <p:nvPr/>
          </p:nvSpPr>
          <p:spPr>
            <a:xfrm flipH="1">
              <a:off x="922237" y="1212662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Rectangle: Top Corners Snipped 14">
              <a:extLst>
                <a:ext uri="{FF2B5EF4-FFF2-40B4-BE49-F238E27FC236}">
                  <a16:creationId xmlns:a16="http://schemas.microsoft.com/office/drawing/2014/main" id="{0DB949C5-5932-4F4D-8C33-F06C73F3B047}"/>
                </a:ext>
              </a:extLst>
            </p:cNvPr>
            <p:cNvSpPr/>
            <p:nvPr/>
          </p:nvSpPr>
          <p:spPr>
            <a:xfrm flipH="1">
              <a:off x="68842" y="1212662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CDD57A-AA30-4CB2-A5E9-1EE8633D8B09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2783380" y="1039583"/>
              <a:ext cx="412055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7B5F16-A5D3-4409-A9C8-54C118746F89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2342040" y="1039583"/>
              <a:ext cx="441340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Top Corners Snipped 26">
              <a:extLst>
                <a:ext uri="{FF2B5EF4-FFF2-40B4-BE49-F238E27FC236}">
                  <a16:creationId xmlns:a16="http://schemas.microsoft.com/office/drawing/2014/main" id="{5D7BA13F-DA3B-4964-BE20-52DE4A0F70F0}"/>
                </a:ext>
              </a:extLst>
            </p:cNvPr>
            <p:cNvSpPr/>
            <p:nvPr/>
          </p:nvSpPr>
          <p:spPr>
            <a:xfrm flipH="1">
              <a:off x="2812247" y="1230950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8" name="Rectangle: Top Corners Snipped 27">
              <a:extLst>
                <a:ext uri="{FF2B5EF4-FFF2-40B4-BE49-F238E27FC236}">
                  <a16:creationId xmlns:a16="http://schemas.microsoft.com/office/drawing/2014/main" id="{63BC7668-FCC5-4672-9805-9EAD0B342552}"/>
                </a:ext>
              </a:extLst>
            </p:cNvPr>
            <p:cNvSpPr/>
            <p:nvPr/>
          </p:nvSpPr>
          <p:spPr>
            <a:xfrm flipH="1">
              <a:off x="1958852" y="1230950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2198431" y="308978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850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96361" y="2120117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514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371348" y="307948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127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301740" y="402002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25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2209902" y="497077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325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301740" y="402002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511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371348" y="501075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532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319669" y="589342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306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4 , 5 , 3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3 , 5 , 4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359198" y="5000137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C1A490F-983C-4516-9B3B-2CC706909ED2}"/>
              </a:ext>
            </a:extLst>
          </p:cNvPr>
          <p:cNvSpPr/>
          <p:nvPr/>
        </p:nvSpPr>
        <p:spPr>
          <a:xfrm>
            <a:off x="6615954" y="3467504"/>
            <a:ext cx="5127812" cy="31428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CD31E7D-AF67-4EA6-8645-53089473BEE5}"/>
              </a:ext>
            </a:extLst>
          </p:cNvPr>
          <p:cNvSpPr/>
          <p:nvPr/>
        </p:nvSpPr>
        <p:spPr>
          <a:xfrm>
            <a:off x="6762382" y="5066051"/>
            <a:ext cx="4834952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= 4 + 3 ≥ 12 – 5 = Sum – Bbest[Player2]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F5666872-E413-4286-8403-A59300CCD8A8}"/>
              </a:ext>
            </a:extLst>
          </p:cNvPr>
          <p:cNvSpPr/>
          <p:nvPr/>
        </p:nvSpPr>
        <p:spPr>
          <a:xfrm>
            <a:off x="8965986" y="4617590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FFE48AA-6852-435D-A2A5-68DA541ADD7D}"/>
              </a:ext>
            </a:extLst>
          </p:cNvPr>
          <p:cNvSpPr/>
          <p:nvPr/>
        </p:nvSpPr>
        <p:spPr>
          <a:xfrm>
            <a:off x="8097181" y="3555014"/>
            <a:ext cx="2165357" cy="1017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Player is Player2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Promised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Bbest[Player2]= 5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97BE3AE0-0A33-4552-97F5-F71B2C0FDB9B}"/>
              </a:ext>
            </a:extLst>
          </p:cNvPr>
          <p:cNvSpPr/>
          <p:nvPr/>
        </p:nvSpPr>
        <p:spPr>
          <a:xfrm>
            <a:off x="8965985" y="5690678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0004E6C-6A25-4631-82F3-073397A08E81}"/>
              </a:ext>
            </a:extLst>
          </p:cNvPr>
          <p:cNvSpPr/>
          <p:nvPr/>
        </p:nvSpPr>
        <p:spPr>
          <a:xfrm>
            <a:off x="8516471" y="6127541"/>
            <a:ext cx="13267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Prune !</a:t>
            </a:r>
          </a:p>
        </p:txBody>
      </p:sp>
    </p:spTree>
    <p:extLst>
      <p:ext uri="{BB962C8B-B14F-4D97-AF65-F5344CB8AC3E}">
        <p14:creationId xmlns:p14="http://schemas.microsoft.com/office/powerpoint/2010/main" val="284410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4 , 5 , 3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1 , 2 , 9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389666" y="3668557"/>
            <a:ext cx="543229" cy="77115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46436" y="443971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52" idx="1"/>
            <a:endCxn id="54" idx="3"/>
          </p:cNvCxnSpPr>
          <p:nvPr/>
        </p:nvCxnSpPr>
        <p:spPr>
          <a:xfrm flipH="1">
            <a:off x="1841887" y="4640769"/>
            <a:ext cx="1004549" cy="31902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755428" y="475874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40769"/>
            <a:ext cx="531758" cy="73903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32895" y="4640769"/>
            <a:ext cx="543229" cy="73978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3 , 5 , 4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91498" y="403342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Local player 1 = 8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B25B41FB-3860-42DE-BF84-835033F00882}"/>
              </a:ext>
            </a:extLst>
          </p:cNvPr>
          <p:cNvSpPr/>
          <p:nvPr/>
        </p:nvSpPr>
        <p:spPr>
          <a:xfrm rot="2942390" flipH="1">
            <a:off x="3802020" y="4659441"/>
            <a:ext cx="1025994" cy="494491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A077D5F-649C-4A90-8896-D608E27173C1}"/>
              </a:ext>
            </a:extLst>
          </p:cNvPr>
          <p:cNvSpPr/>
          <p:nvPr/>
        </p:nvSpPr>
        <p:spPr>
          <a:xfrm rot="3121272">
            <a:off x="4202398" y="4510725"/>
            <a:ext cx="756997" cy="25695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0 , 0 , 0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A7B385E-D1BA-49D6-88D8-6CE780020646}"/>
              </a:ext>
            </a:extLst>
          </p:cNvPr>
          <p:cNvSpPr/>
          <p:nvPr/>
        </p:nvSpPr>
        <p:spPr>
          <a:xfrm>
            <a:off x="6615954" y="3467504"/>
            <a:ext cx="5127812" cy="31428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53716D8-CF4E-4119-898A-2FF8B5CEB6A3}"/>
              </a:ext>
            </a:extLst>
          </p:cNvPr>
          <p:cNvSpPr/>
          <p:nvPr/>
        </p:nvSpPr>
        <p:spPr>
          <a:xfrm>
            <a:off x="6762382" y="5066051"/>
            <a:ext cx="4834952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= 4 + 3 ≥ 12 – 5 = Sum – Bbest[Player2]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2AF62062-FC21-45CD-8813-2C3AE70D3E7F}"/>
              </a:ext>
            </a:extLst>
          </p:cNvPr>
          <p:cNvSpPr/>
          <p:nvPr/>
        </p:nvSpPr>
        <p:spPr>
          <a:xfrm>
            <a:off x="8965986" y="4617590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2CC02E2-0267-4C82-9931-FDDC6F2520EA}"/>
              </a:ext>
            </a:extLst>
          </p:cNvPr>
          <p:cNvSpPr/>
          <p:nvPr/>
        </p:nvSpPr>
        <p:spPr>
          <a:xfrm>
            <a:off x="8097181" y="3555014"/>
            <a:ext cx="2165357" cy="1017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Player is Player2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Promised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Bbest[Player2]= 5</a:t>
            </a:r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5CA64953-43E9-4A0D-B4A6-A6595B5D7D39}"/>
              </a:ext>
            </a:extLst>
          </p:cNvPr>
          <p:cNvSpPr/>
          <p:nvPr/>
        </p:nvSpPr>
        <p:spPr>
          <a:xfrm>
            <a:off x="8965985" y="5690678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922E20-FFCF-4AC4-BC3A-815E42BE0597}"/>
              </a:ext>
            </a:extLst>
          </p:cNvPr>
          <p:cNvSpPr/>
          <p:nvPr/>
        </p:nvSpPr>
        <p:spPr>
          <a:xfrm>
            <a:off x="8516471" y="6127541"/>
            <a:ext cx="13267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Prune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A5528-102E-4077-942A-8FCACE46EEE0}"/>
              </a:ext>
            </a:extLst>
          </p:cNvPr>
          <p:cNvSpPr txBox="1"/>
          <p:nvPr/>
        </p:nvSpPr>
        <p:spPr>
          <a:xfrm>
            <a:off x="4945650" y="5456163"/>
            <a:ext cx="99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Shallow</a:t>
            </a:r>
            <a:endParaRPr lang="en-IL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DFAEF3DC-6A64-4693-80BA-070C436F1CBB}"/>
              </a:ext>
            </a:extLst>
          </p:cNvPr>
          <p:cNvSpPr/>
          <p:nvPr/>
        </p:nvSpPr>
        <p:spPr>
          <a:xfrm>
            <a:off x="4955009" y="5644337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Table 193">
            <a:extLst>
              <a:ext uri="{FF2B5EF4-FFF2-40B4-BE49-F238E27FC236}">
                <a16:creationId xmlns:a16="http://schemas.microsoft.com/office/drawing/2014/main" id="{0C26F594-82D0-44DA-9F1B-AE8D40C26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17271"/>
              </p:ext>
            </p:extLst>
          </p:nvPr>
        </p:nvGraphicFramePr>
        <p:xfrm>
          <a:off x="0" y="953733"/>
          <a:ext cx="12192000" cy="5527671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444191">
                  <a:extLst>
                    <a:ext uri="{9D8B030D-6E8A-4147-A177-3AD203B41FA5}">
                      <a16:colId xmlns:a16="http://schemas.microsoft.com/office/drawing/2014/main" val="3132686425"/>
                    </a:ext>
                  </a:extLst>
                </a:gridCol>
                <a:gridCol w="3480728">
                  <a:extLst>
                    <a:ext uri="{9D8B030D-6E8A-4147-A177-3AD203B41FA5}">
                      <a16:colId xmlns:a16="http://schemas.microsoft.com/office/drawing/2014/main" val="4040454922"/>
                    </a:ext>
                  </a:extLst>
                </a:gridCol>
                <a:gridCol w="3824633">
                  <a:extLst>
                    <a:ext uri="{9D8B030D-6E8A-4147-A177-3AD203B41FA5}">
                      <a16:colId xmlns:a16="http://schemas.microsoft.com/office/drawing/2014/main" val="3805427547"/>
                    </a:ext>
                  </a:extLst>
                </a:gridCol>
                <a:gridCol w="3442448">
                  <a:extLst>
                    <a:ext uri="{9D8B030D-6E8A-4147-A177-3AD203B41FA5}">
                      <a16:colId xmlns:a16="http://schemas.microsoft.com/office/drawing/2014/main" val="2291807747"/>
                    </a:ext>
                  </a:extLst>
                </a:gridCol>
              </a:tblGrid>
              <a:tr h="371090">
                <a:tc rowSpan="2"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Optimal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Bounded Suboptimal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6078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262481"/>
                  </a:ext>
                </a:extLst>
              </a:tr>
              <a:tr h="21445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2-Player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314215"/>
                  </a:ext>
                </a:extLst>
              </a:tr>
              <a:tr h="25906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N-Player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rgbClr val="EFE8E7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2637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604536" y="4185407"/>
            <a:ext cx="1876565" cy="2005401"/>
          </a:xfrm>
          <a:prstGeom prst="rect">
            <a:avLst/>
          </a:prstGeom>
          <a:solidFill>
            <a:srgbClr val="EFE8E7"/>
          </a:solidFill>
          <a:ln>
            <a:solidFill>
              <a:srgbClr val="EFE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886A8E1-9C4B-4E4E-A4E4-F4E5D7D3BEA5}"/>
              </a:ext>
            </a:extLst>
          </p:cNvPr>
          <p:cNvGrpSpPr/>
          <p:nvPr/>
        </p:nvGrpSpPr>
        <p:grpSpPr>
          <a:xfrm>
            <a:off x="5771518" y="1823684"/>
            <a:ext cx="2216736" cy="2003663"/>
            <a:chOff x="5771518" y="1680809"/>
            <a:chExt cx="2216736" cy="2003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18F795B-A938-4893-A436-65420174E9B2}"/>
                    </a:ext>
                  </a:extLst>
                </p:cNvPr>
                <p:cNvSpPr txBox="1"/>
                <p:nvPr/>
              </p:nvSpPr>
              <p:spPr>
                <a:xfrm>
                  <a:off x="6647367" y="1895581"/>
                  <a:ext cx="850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18F795B-A938-4893-A436-65420174E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367" y="1895581"/>
                  <a:ext cx="85050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43" b="-1147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AB1FF61-E463-49BB-BA76-5FD70B22CDF0}"/>
                    </a:ext>
                  </a:extLst>
                </p:cNvPr>
                <p:cNvSpPr txBox="1"/>
                <p:nvPr/>
              </p:nvSpPr>
              <p:spPr>
                <a:xfrm>
                  <a:off x="6644700" y="1680809"/>
                  <a:ext cx="7856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AB1FF61-E463-49BB-BA76-5FD70B22C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700" y="1680809"/>
                  <a:ext cx="78568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A16D3B-1AF2-4557-8DC8-E87D26BBB0EC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6447685" y="2142634"/>
              <a:ext cx="401133" cy="42604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ounded Rectangle 23">
                  <a:extLst>
                    <a:ext uri="{FF2B5EF4-FFF2-40B4-BE49-F238E27FC236}">
                      <a16:creationId xmlns:a16="http://schemas.microsoft.com/office/drawing/2014/main" id="{C75A7A9E-6010-44E9-9E67-C2AD8ADA347F}"/>
                    </a:ext>
                  </a:extLst>
                </p:cNvPr>
                <p:cNvSpPr/>
                <p:nvPr/>
              </p:nvSpPr>
              <p:spPr>
                <a:xfrm>
                  <a:off x="6261597" y="1753416"/>
                  <a:ext cx="372176" cy="38921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5" name="Rounded Rectangle 23">
                  <a:extLst>
                    <a:ext uri="{FF2B5EF4-FFF2-40B4-BE49-F238E27FC236}">
                      <a16:creationId xmlns:a16="http://schemas.microsoft.com/office/drawing/2014/main" id="{C75A7A9E-6010-44E9-9E67-C2AD8ADA34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597" y="1753416"/>
                  <a:ext cx="372176" cy="389218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C88674-297B-4875-A00B-D549A587819D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6046552" y="2142634"/>
              <a:ext cx="401133" cy="42604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692683-F86C-4040-AA5E-ED40D00BB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367" y="3025639"/>
              <a:ext cx="337337" cy="39236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E60BA21-C78F-40F9-8958-086C9F13D8C0}"/>
                </a:ext>
              </a:extLst>
            </p:cNvPr>
            <p:cNvCxnSpPr>
              <a:cxnSpLocks/>
            </p:cNvCxnSpPr>
            <p:nvPr/>
          </p:nvCxnSpPr>
          <p:spPr>
            <a:xfrm>
              <a:off x="6914706" y="3025639"/>
              <a:ext cx="322576" cy="39236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711F78-BAFE-4C8B-9ED3-466DBE6549B4}"/>
                    </a:ext>
                  </a:extLst>
                </p:cNvPr>
                <p:cNvSpPr txBox="1"/>
                <p:nvPr/>
              </p:nvSpPr>
              <p:spPr>
                <a:xfrm>
                  <a:off x="7075994" y="2409447"/>
                  <a:ext cx="912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711F78-BAFE-4C8B-9ED3-466DBE6549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994" y="2409447"/>
                  <a:ext cx="91226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9AF1D6-97B9-443E-9453-106F08A6B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295" y="3046016"/>
              <a:ext cx="291652" cy="2718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F07264-707B-4AB6-B5AE-9484FEC635B9}"/>
                </a:ext>
              </a:extLst>
            </p:cNvPr>
            <p:cNvSpPr txBox="1"/>
            <p:nvPr/>
          </p:nvSpPr>
          <p:spPr>
            <a:xfrm>
              <a:off x="7209632" y="3284362"/>
              <a:ext cx="21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AED9D40-B194-4B5E-8378-69E6E412EB44}"/>
                    </a:ext>
                  </a:extLst>
                </p:cNvPr>
                <p:cNvSpPr/>
                <p:nvPr/>
              </p:nvSpPr>
              <p:spPr>
                <a:xfrm>
                  <a:off x="6678079" y="2563918"/>
                  <a:ext cx="448705" cy="457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AED9D40-B194-4B5E-8378-69E6E412EB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079" y="2563918"/>
                  <a:ext cx="448705" cy="4572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781E39-DA5D-4CCC-B734-C2956FED62F7}"/>
                    </a:ext>
                  </a:extLst>
                </p:cNvPr>
                <p:cNvSpPr txBox="1"/>
                <p:nvPr/>
              </p:nvSpPr>
              <p:spPr>
                <a:xfrm>
                  <a:off x="7075994" y="2628596"/>
                  <a:ext cx="850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781E39-DA5D-4CCC-B734-C2956FED6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994" y="2628596"/>
                  <a:ext cx="85092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58" b="-1311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ACE0D6F-322A-468C-B99C-BADF4C8412A3}"/>
                    </a:ext>
                  </a:extLst>
                </p:cNvPr>
                <p:cNvSpPr/>
                <p:nvPr/>
              </p:nvSpPr>
              <p:spPr>
                <a:xfrm>
                  <a:off x="5771518" y="2559605"/>
                  <a:ext cx="448705" cy="457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ACE0D6F-322A-468C-B99C-BADF4C8412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518" y="2559605"/>
                  <a:ext cx="448705" cy="4572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ounded Rectangle 23">
                  <a:extLst>
                    <a:ext uri="{FF2B5EF4-FFF2-40B4-BE49-F238E27FC236}">
                      <a16:creationId xmlns:a16="http://schemas.microsoft.com/office/drawing/2014/main" id="{FE331E50-B311-4502-867A-648300CAC9B3}"/>
                    </a:ext>
                  </a:extLst>
                </p:cNvPr>
                <p:cNvSpPr/>
                <p:nvPr/>
              </p:nvSpPr>
              <p:spPr>
                <a:xfrm>
                  <a:off x="6164067" y="3283470"/>
                  <a:ext cx="372176" cy="38921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ounded Rectangle 23">
                  <a:extLst>
                    <a:ext uri="{FF2B5EF4-FFF2-40B4-BE49-F238E27FC236}">
                      <a16:creationId xmlns:a16="http://schemas.microsoft.com/office/drawing/2014/main" id="{FE331E50-B311-4502-867A-648300CAC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4067" y="3283470"/>
                  <a:ext cx="372176" cy="389218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AF6E0CB-4BC9-4199-99D9-5D9B2B0F8E1C}"/>
              </a:ext>
            </a:extLst>
          </p:cNvPr>
          <p:cNvGrpSpPr/>
          <p:nvPr/>
        </p:nvGrpSpPr>
        <p:grpSpPr>
          <a:xfrm>
            <a:off x="1675672" y="4014437"/>
            <a:ext cx="3257804" cy="2480000"/>
            <a:chOff x="1675672" y="3881087"/>
            <a:chExt cx="3257804" cy="2480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5BF9DE6-06DD-45CD-A029-D25C421ED019}"/>
                </a:ext>
              </a:extLst>
            </p:cNvPr>
            <p:cNvCxnSpPr>
              <a:cxnSpLocks/>
              <a:stCxn id="112" idx="2"/>
              <a:endCxn id="123" idx="0"/>
            </p:cNvCxnSpPr>
            <p:nvPr/>
          </p:nvCxnSpPr>
          <p:spPr>
            <a:xfrm>
              <a:off x="2658791" y="4246377"/>
              <a:ext cx="642654" cy="29059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ounded Rectangle 23">
                  <a:extLst>
                    <a:ext uri="{FF2B5EF4-FFF2-40B4-BE49-F238E27FC236}">
                      <a16:creationId xmlns:a16="http://schemas.microsoft.com/office/drawing/2014/main" id="{63F013BD-EB1B-4629-9559-537956F446E2}"/>
                    </a:ext>
                  </a:extLst>
                </p:cNvPr>
                <p:cNvSpPr/>
                <p:nvPr/>
              </p:nvSpPr>
              <p:spPr>
                <a:xfrm>
                  <a:off x="2169492" y="3881087"/>
                  <a:ext cx="978598" cy="36529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L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2" name="Rounded Rectangle 23">
                  <a:extLst>
                    <a:ext uri="{FF2B5EF4-FFF2-40B4-BE49-F238E27FC236}">
                      <a16:creationId xmlns:a16="http://schemas.microsoft.com/office/drawing/2014/main" id="{63F013BD-EB1B-4629-9559-537956F44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92" y="3881087"/>
                  <a:ext cx="978598" cy="36529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0266DF-3C9F-4F3A-A993-AAD3742FF13F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 flipH="1">
              <a:off x="2061258" y="4246377"/>
              <a:ext cx="597532" cy="29691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30C57D-4A6F-43EA-8A53-D3B48CC646EC}"/>
                </a:ext>
              </a:extLst>
            </p:cNvPr>
            <p:cNvCxnSpPr>
              <a:cxnSpLocks/>
              <a:stCxn id="123" idx="4"/>
              <a:endCxn id="137" idx="3"/>
            </p:cNvCxnSpPr>
            <p:nvPr/>
          </p:nvCxnSpPr>
          <p:spPr>
            <a:xfrm flipH="1">
              <a:off x="2815771" y="4919706"/>
              <a:ext cx="485674" cy="4937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8B4734-0476-48F2-91C3-7E52770C1C24}"/>
                </a:ext>
              </a:extLst>
            </p:cNvPr>
            <p:cNvCxnSpPr>
              <a:cxnSpLocks/>
              <a:endCxn id="141" idx="3"/>
            </p:cNvCxnSpPr>
            <p:nvPr/>
          </p:nvCxnSpPr>
          <p:spPr>
            <a:xfrm>
              <a:off x="3359158" y="4910094"/>
              <a:ext cx="368853" cy="51552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C6044ED-952D-4DF1-98BC-C7050E275ECB}"/>
                    </a:ext>
                  </a:extLst>
                </p:cNvPr>
                <p:cNvSpPr/>
                <p:nvPr/>
              </p:nvSpPr>
              <p:spPr>
                <a:xfrm>
                  <a:off x="1675672" y="4536969"/>
                  <a:ext cx="897302" cy="38273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C6044ED-952D-4DF1-98BC-C7050E275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5672" y="4536969"/>
                  <a:ext cx="897302" cy="38273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DD06DD0-071C-4BF4-A8BD-ECCB28FA2684}"/>
                    </a:ext>
                  </a:extLst>
                </p:cNvPr>
                <p:cNvSpPr/>
                <p:nvPr/>
              </p:nvSpPr>
              <p:spPr>
                <a:xfrm>
                  <a:off x="2852793" y="4536971"/>
                  <a:ext cx="897303" cy="38273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L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DD06DD0-071C-4BF4-A8BD-ECCB28FA26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793" y="4536971"/>
                  <a:ext cx="897303" cy="38273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8A0489A1-9EC1-442C-AC03-1CC21810FCE5}"/>
                </a:ext>
              </a:extLst>
            </p:cNvPr>
            <p:cNvSpPr/>
            <p:nvPr/>
          </p:nvSpPr>
          <p:spPr>
            <a:xfrm>
              <a:off x="2432582" y="5413461"/>
              <a:ext cx="766377" cy="382735"/>
            </a:xfrm>
            <a:prstGeom prst="snip2Same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2 , 3 , 1</a:t>
              </a:r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1" name="Rectangle: Top Corners Snipped 140">
              <a:extLst>
                <a:ext uri="{FF2B5EF4-FFF2-40B4-BE49-F238E27FC236}">
                  <a16:creationId xmlns:a16="http://schemas.microsoft.com/office/drawing/2014/main" id="{D430F6AD-51FB-4515-9C46-68AA8B60C2E0}"/>
                </a:ext>
              </a:extLst>
            </p:cNvPr>
            <p:cNvSpPr/>
            <p:nvPr/>
          </p:nvSpPr>
          <p:spPr>
            <a:xfrm>
              <a:off x="3344819" y="5425618"/>
              <a:ext cx="766377" cy="382735"/>
            </a:xfrm>
            <a:prstGeom prst="snip2Same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3 , 1 , 2</a:t>
              </a:r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CE3351D-2956-4E2D-A206-5AF76EBF0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735" y="5808353"/>
              <a:ext cx="317874" cy="29935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D065C46-BD7F-49A6-9804-FFCF05B76FA7}"/>
                </a:ext>
              </a:extLst>
            </p:cNvPr>
            <p:cNvCxnSpPr>
              <a:cxnSpLocks/>
            </p:cNvCxnSpPr>
            <p:nvPr/>
          </p:nvCxnSpPr>
          <p:spPr>
            <a:xfrm>
              <a:off x="3738040" y="5808353"/>
              <a:ext cx="347042" cy="29935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BE32FB0-21D6-43EB-8DF2-62E603BCA358}"/>
                </a:ext>
              </a:extLst>
            </p:cNvPr>
            <p:cNvSpPr txBox="1"/>
            <p:nvPr/>
          </p:nvSpPr>
          <p:spPr>
            <a:xfrm>
              <a:off x="2521540" y="5988900"/>
              <a:ext cx="101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</a:rPr>
                <a:t>3 , 1 , 2</a:t>
              </a:r>
              <a:endParaRPr lang="en-IL" dirty="0">
                <a:latin typeface="Cambria Math" panose="02040503050406030204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AD99A7-DDE4-4469-A49E-5EBBD20508FF}"/>
                </a:ext>
              </a:extLst>
            </p:cNvPr>
            <p:cNvSpPr txBox="1"/>
            <p:nvPr/>
          </p:nvSpPr>
          <p:spPr>
            <a:xfrm>
              <a:off x="3914650" y="5991755"/>
              <a:ext cx="101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</a:rPr>
                <a:t>3 , 2 , 1</a:t>
              </a:r>
              <a:endParaRPr lang="en-IL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82" name="Title 1">
            <a:extLst>
              <a:ext uri="{FF2B5EF4-FFF2-40B4-BE49-F238E27FC236}">
                <a16:creationId xmlns:a16="http://schemas.microsoft.com/office/drawing/2014/main" id="{84A2CC2D-6FED-473C-8F28-F754434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118" y="139844"/>
            <a:ext cx="10058400" cy="6829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Previous Work</a:t>
            </a:r>
            <a:endParaRPr lang="he-IL" b="1" dirty="0">
              <a:solidFill>
                <a:schemeClr val="tx1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F6663A6-5D40-41E4-96A0-153CA5AE04F5}"/>
              </a:ext>
            </a:extLst>
          </p:cNvPr>
          <p:cNvGrpSpPr/>
          <p:nvPr/>
        </p:nvGrpSpPr>
        <p:grpSpPr>
          <a:xfrm>
            <a:off x="8231349" y="1948523"/>
            <a:ext cx="4325730" cy="1971780"/>
            <a:chOff x="8231349" y="1824698"/>
            <a:chExt cx="4325730" cy="197178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4B7C8AA-2AB1-41AA-8410-96ADE5B72B7F}"/>
                </a:ext>
              </a:extLst>
            </p:cNvPr>
            <p:cNvGrpSpPr/>
            <p:nvPr/>
          </p:nvGrpSpPr>
          <p:grpSpPr>
            <a:xfrm>
              <a:off x="8231349" y="1824698"/>
              <a:ext cx="3487754" cy="1692514"/>
              <a:chOff x="5860982" y="2502603"/>
              <a:chExt cx="5017895" cy="2078632"/>
            </a:xfrm>
          </p:grpSpPr>
          <p:sp>
            <p:nvSpPr>
              <p:cNvPr id="100" name="Rounded Rectangle 37">
                <a:extLst>
                  <a:ext uri="{FF2B5EF4-FFF2-40B4-BE49-F238E27FC236}">
                    <a16:creationId xmlns:a16="http://schemas.microsoft.com/office/drawing/2014/main" id="{16928572-31C2-42E4-B8FE-B319F784716F}"/>
                  </a:ext>
                </a:extLst>
              </p:cNvPr>
              <p:cNvSpPr/>
              <p:nvPr/>
            </p:nvSpPr>
            <p:spPr>
              <a:xfrm>
                <a:off x="8921770" y="2781822"/>
                <a:ext cx="781353" cy="620236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78A276E-47D7-40C6-86B2-BC0BB4681D2C}"/>
                  </a:ext>
                </a:extLst>
              </p:cNvPr>
              <p:cNvCxnSpPr>
                <a:stCxn id="100" idx="2"/>
              </p:cNvCxnSpPr>
              <p:nvPr/>
            </p:nvCxnSpPr>
            <p:spPr>
              <a:xfrm flipH="1">
                <a:off x="8783633" y="3402058"/>
                <a:ext cx="528814" cy="513937"/>
              </a:xfrm>
              <a:prstGeom prst="straightConnector1">
                <a:avLst/>
              </a:prstGeom>
              <a:ln w="571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90A9E72-551F-4CF5-AC87-506638FA725B}"/>
                  </a:ext>
                </a:extLst>
              </p:cNvPr>
              <p:cNvSpPr/>
              <p:nvPr/>
            </p:nvSpPr>
            <p:spPr>
              <a:xfrm>
                <a:off x="8075129" y="3828571"/>
                <a:ext cx="869505" cy="75266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Curved Left Arrow 42">
                <a:extLst>
                  <a:ext uri="{FF2B5EF4-FFF2-40B4-BE49-F238E27FC236}">
                    <a16:creationId xmlns:a16="http://schemas.microsoft.com/office/drawing/2014/main" id="{7E5A968B-990D-4053-BA00-6BE939E9EE22}"/>
                  </a:ext>
                </a:extLst>
              </p:cNvPr>
              <p:cNvSpPr/>
              <p:nvPr/>
            </p:nvSpPr>
            <p:spPr>
              <a:xfrm rot="13234562">
                <a:off x="7655532" y="2686651"/>
                <a:ext cx="568697" cy="138701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256EF07D-34CA-47B0-BA5E-020224155D1D}"/>
                      </a:ext>
                    </a:extLst>
                  </p:cNvPr>
                  <p:cNvSpPr/>
                  <p:nvPr/>
                </p:nvSpPr>
                <p:spPr>
                  <a:xfrm>
                    <a:off x="5860982" y="2880019"/>
                    <a:ext cx="819618" cy="77488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1">
                      <a:lnSpc>
                        <a:spcPct val="150000"/>
                      </a:lnSpc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256EF07D-34CA-47B0-BA5E-020224155D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0982" y="2880019"/>
                    <a:ext cx="819618" cy="77488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95745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88E1BEC8-1639-4E34-B2E2-1BEE9EA0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8566727" y="2502603"/>
                    <a:ext cx="493879" cy="491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88E1BEC8-1639-4E34-B2E2-1BEE9EA01D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727" y="2502603"/>
                    <a:ext cx="493879" cy="49138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D3FD723-5282-46E5-9C47-C3F384245034}"/>
                  </a:ext>
                </a:extLst>
              </p:cNvPr>
              <p:cNvSpPr/>
              <p:nvPr/>
            </p:nvSpPr>
            <p:spPr>
              <a:xfrm>
                <a:off x="9664874" y="3820103"/>
                <a:ext cx="869505" cy="75266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48902A58-3434-47E3-9975-F2E172632061}"/>
                  </a:ext>
                </a:extLst>
              </p:cNvPr>
              <p:cNvCxnSpPr>
                <a:endCxn id="106" idx="1"/>
              </p:cNvCxnSpPr>
              <p:nvPr/>
            </p:nvCxnSpPr>
            <p:spPr>
              <a:xfrm>
                <a:off x="9271528" y="3402057"/>
                <a:ext cx="520682" cy="528271"/>
              </a:xfrm>
              <a:prstGeom prst="straightConnector1">
                <a:avLst/>
              </a:prstGeom>
              <a:ln w="571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Curved Left Arrow 47">
                <a:extLst>
                  <a:ext uri="{FF2B5EF4-FFF2-40B4-BE49-F238E27FC236}">
                    <a16:creationId xmlns:a16="http://schemas.microsoft.com/office/drawing/2014/main" id="{82623428-4420-42DE-BE6D-EF3041121BED}"/>
                  </a:ext>
                </a:extLst>
              </p:cNvPr>
              <p:cNvSpPr/>
              <p:nvPr/>
            </p:nvSpPr>
            <p:spPr>
              <a:xfrm rot="-2340000">
                <a:off x="10310180" y="2745333"/>
                <a:ext cx="568697" cy="138701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BDF2602-8B88-4191-9196-B462D55B6BDB}"/>
                    </a:ext>
                  </a:extLst>
                </p:cNvPr>
                <p:cNvSpPr/>
                <p:nvPr/>
              </p:nvSpPr>
              <p:spPr>
                <a:xfrm>
                  <a:off x="11194118" y="2104575"/>
                  <a:ext cx="1362961" cy="6309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>
                    <a:lnSpc>
                      <a:spcPct val="15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BDF2602-8B88-4191-9196-B462D55B6B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4118" y="2104575"/>
                  <a:ext cx="1362961" cy="63094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2B92D4F-AC9C-4257-87F8-F8B0D7D02843}"/>
                </a:ext>
              </a:extLst>
            </p:cNvPr>
            <p:cNvSpPr txBox="1"/>
            <p:nvPr/>
          </p:nvSpPr>
          <p:spPr>
            <a:xfrm>
              <a:off x="8801035" y="3427146"/>
              <a:ext cx="73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</a:rPr>
                <a:t>ɛ = 3</a:t>
              </a:r>
            </a:p>
          </p:txBody>
        </p:sp>
      </p:grpSp>
      <p:pic>
        <p:nvPicPr>
          <p:cNvPr id="186" name="Graphic 185" descr="Deciduous tree">
            <a:extLst>
              <a:ext uri="{FF2B5EF4-FFF2-40B4-BE49-F238E27FC236}">
                <a16:creationId xmlns:a16="http://schemas.microsoft.com/office/drawing/2014/main" id="{6475C561-63D6-4937-B6BB-2ED7080FB9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69723" y="19987"/>
            <a:ext cx="914400" cy="914400"/>
          </a:xfrm>
          <a:prstGeom prst="rect">
            <a:avLst/>
          </a:prstGeom>
        </p:spPr>
      </p:pic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41ADFCD-4B0F-44A3-BC89-6EBA6BECD191}"/>
              </a:ext>
            </a:extLst>
          </p:cNvPr>
          <p:cNvGrpSpPr/>
          <p:nvPr/>
        </p:nvGrpSpPr>
        <p:grpSpPr>
          <a:xfrm>
            <a:off x="4921409" y="4025797"/>
            <a:ext cx="3235219" cy="2449193"/>
            <a:chOff x="4921409" y="3959122"/>
            <a:chExt cx="3235219" cy="2449193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FEDC6D9C-83E7-46A3-A296-EDD2E9A77C1A}"/>
                </a:ext>
              </a:extLst>
            </p:cNvPr>
            <p:cNvGrpSpPr/>
            <p:nvPr/>
          </p:nvGrpSpPr>
          <p:grpSpPr>
            <a:xfrm>
              <a:off x="5799294" y="3959122"/>
              <a:ext cx="2357334" cy="1945145"/>
              <a:chOff x="5799294" y="3959122"/>
              <a:chExt cx="2357334" cy="1945145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DAE1D3F8-273B-4939-ACFA-F4C76E715873}"/>
                  </a:ext>
                </a:extLst>
              </p:cNvPr>
              <p:cNvGrpSpPr/>
              <p:nvPr/>
            </p:nvGrpSpPr>
            <p:grpSpPr>
              <a:xfrm>
                <a:off x="5799294" y="3959122"/>
                <a:ext cx="2274531" cy="1550135"/>
                <a:chOff x="1326021" y="4112970"/>
                <a:chExt cx="1622417" cy="1902476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E62ECA6B-90FF-4420-BE66-5592EB23BE6A}"/>
                    </a:ext>
                  </a:extLst>
                </p:cNvPr>
                <p:cNvCxnSpPr>
                  <a:cxnSpLocks/>
                  <a:stCxn id="164" idx="2"/>
                </p:cNvCxnSpPr>
                <p:nvPr/>
              </p:nvCxnSpPr>
              <p:spPr>
                <a:xfrm>
                  <a:off x="2107993" y="4567535"/>
                  <a:ext cx="520023" cy="3516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ounded Rectangle 23">
                      <a:extLst>
                        <a:ext uri="{FF2B5EF4-FFF2-40B4-BE49-F238E27FC236}">
                          <a16:creationId xmlns:a16="http://schemas.microsoft.com/office/drawing/2014/main" id="{3B1988EF-CCB9-42DC-875D-B84FAACDA6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7239" y="4112970"/>
                      <a:ext cx="861506" cy="454565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nor/>
                              </m:rPr>
                              <a:rPr lang="en-US" sz="11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m:rPr>
                                <m:nor/>
                              </m:rPr>
                              <a:rPr lang="en-US" sz="11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1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1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sz="11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11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1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1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sz="11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IL" sz="11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Rounded Rectangle 23">
                      <a:extLst>
                        <a:ext uri="{FF2B5EF4-FFF2-40B4-BE49-F238E27FC236}">
                          <a16:creationId xmlns:a16="http://schemas.microsoft.com/office/drawing/2014/main" id="{3B1988EF-CCB9-42DC-875D-B84FAACDA67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7239" y="4112970"/>
                      <a:ext cx="861506" cy="454565"/>
                    </a:xfrm>
                    <a:prstGeom prst="round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E267630C-E4A7-4832-A5D0-CD1344372F2D}"/>
                    </a:ext>
                  </a:extLst>
                </p:cNvPr>
                <p:cNvCxnSpPr>
                  <a:cxnSpLocks/>
                  <a:stCxn id="164" idx="2"/>
                </p:cNvCxnSpPr>
                <p:nvPr/>
              </p:nvCxnSpPr>
              <p:spPr>
                <a:xfrm flipH="1">
                  <a:off x="1649258" y="4567535"/>
                  <a:ext cx="458734" cy="35162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5874958-0CAD-41FC-B25D-8CC84D0CA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04386" y="5504751"/>
                  <a:ext cx="307104" cy="51069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29BD69EC-5E30-4C28-94D4-910878533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1885" y="5487804"/>
                  <a:ext cx="336553" cy="49507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9437AFD1-3E96-4387-86B2-9311E22E3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6021" y="4957759"/>
                      <a:ext cx="640043" cy="54918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9437AFD1-3E96-4387-86B2-9311E22E32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26021" y="4957759"/>
                      <a:ext cx="640043" cy="549185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1C177AEE-9F46-4764-B28D-AF9DB4910AA3}"/>
                      </a:ext>
                    </a:extLst>
                  </p:cNvPr>
                  <p:cNvSpPr/>
                  <p:nvPr/>
                </p:nvSpPr>
                <p:spPr>
                  <a:xfrm>
                    <a:off x="7017771" y="4625371"/>
                    <a:ext cx="1138857" cy="44954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sz="12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nor/>
                            </m:rPr>
                            <a:rPr lang="en-US" sz="12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nor/>
                            </m:rPr>
                            <a:rPr lang="en-US" sz="12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IL" sz="12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1C177AEE-9F46-4764-B28D-AF9DB4910A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7771" y="4625371"/>
                    <a:ext cx="1138857" cy="449542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68EE4674-530E-4BB0-A6FF-B2E8CD2E5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8445" y="5252999"/>
                <a:ext cx="291652" cy="2718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: Top Corners Snipped 175">
                <a:extLst>
                  <a:ext uri="{FF2B5EF4-FFF2-40B4-BE49-F238E27FC236}">
                    <a16:creationId xmlns:a16="http://schemas.microsoft.com/office/drawing/2014/main" id="{ADD728E8-0C23-4686-BDE7-36670E3B28D4}"/>
                  </a:ext>
                </a:extLst>
              </p:cNvPr>
              <p:cNvSpPr/>
              <p:nvPr/>
            </p:nvSpPr>
            <p:spPr>
              <a:xfrm>
                <a:off x="6751861" y="5521532"/>
                <a:ext cx="766377" cy="382735"/>
              </a:xfrm>
              <a:prstGeom prst="snip2Same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4 , 5 , 1</a:t>
                </a:r>
                <a:endParaRPr lang="en-IL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40FEAE5-DAD3-40EC-B7BC-9F55862BAFA3}"/>
                    </a:ext>
                  </a:extLst>
                </p:cNvPr>
                <p:cNvSpPr txBox="1"/>
                <p:nvPr/>
              </p:nvSpPr>
              <p:spPr>
                <a:xfrm>
                  <a:off x="4921409" y="6038983"/>
                  <a:ext cx="1648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maxsum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>
                    <a:solidFill>
                      <a:srgbClr val="EFE8E7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40FEAE5-DAD3-40EC-B7BC-9F55862BA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1409" y="6038983"/>
                  <a:ext cx="1648459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B655711-6509-4DAE-B7E6-ABDA48C538CE}"/>
              </a:ext>
            </a:extLst>
          </p:cNvPr>
          <p:cNvGrpSpPr/>
          <p:nvPr/>
        </p:nvGrpSpPr>
        <p:grpSpPr>
          <a:xfrm>
            <a:off x="2367054" y="1848285"/>
            <a:ext cx="1874064" cy="1919272"/>
            <a:chOff x="2367054" y="1762560"/>
            <a:chExt cx="1874064" cy="191927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037ECC-A11F-4606-96EC-FF5355B43D01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3043221" y="2151778"/>
              <a:ext cx="401133" cy="42604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ounded Rectangle 23">
                  <a:extLst>
                    <a:ext uri="{FF2B5EF4-FFF2-40B4-BE49-F238E27FC236}">
                      <a16:creationId xmlns:a16="http://schemas.microsoft.com/office/drawing/2014/main" id="{B699BF68-B309-4364-9582-4206B62571A2}"/>
                    </a:ext>
                  </a:extLst>
                </p:cNvPr>
                <p:cNvSpPr/>
                <p:nvPr/>
              </p:nvSpPr>
              <p:spPr>
                <a:xfrm>
                  <a:off x="2857133" y="1762560"/>
                  <a:ext cx="372176" cy="38921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3" name="Rounded Rectangle 23">
                  <a:extLst>
                    <a:ext uri="{FF2B5EF4-FFF2-40B4-BE49-F238E27FC236}">
                      <a16:creationId xmlns:a16="http://schemas.microsoft.com/office/drawing/2014/main" id="{B699BF68-B309-4364-9582-4206B62571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33" y="1762560"/>
                  <a:ext cx="372176" cy="389218"/>
                </a:xfrm>
                <a:prstGeom prst="round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995EA4D-AA4A-48DB-9938-DCB4C3B220AB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flipH="1">
              <a:off x="2642088" y="2151778"/>
              <a:ext cx="401133" cy="42604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825117-ECDC-4AD0-93DA-06E2AEDEE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903" y="3034783"/>
              <a:ext cx="337337" cy="39236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B0DA0AE-2670-44E6-8234-08BF2FC91427}"/>
                </a:ext>
              </a:extLst>
            </p:cNvPr>
            <p:cNvCxnSpPr>
              <a:cxnSpLocks/>
            </p:cNvCxnSpPr>
            <p:nvPr/>
          </p:nvCxnSpPr>
          <p:spPr>
            <a:xfrm>
              <a:off x="3510242" y="3034783"/>
              <a:ext cx="322576" cy="39236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3026C04-FB0F-4486-AB85-B08F2376AA7A}"/>
                    </a:ext>
                  </a:extLst>
                </p:cNvPr>
                <p:cNvSpPr/>
                <p:nvPr/>
              </p:nvSpPr>
              <p:spPr>
                <a:xfrm>
                  <a:off x="3273615" y="2573062"/>
                  <a:ext cx="448705" cy="457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3026C04-FB0F-4486-AB85-B08F2376AA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615" y="2573062"/>
                  <a:ext cx="448705" cy="4572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5F9EC6C-CFCC-41B7-AAD5-7B91B78E18FB}"/>
                    </a:ext>
                  </a:extLst>
                </p:cNvPr>
                <p:cNvSpPr/>
                <p:nvPr/>
              </p:nvSpPr>
              <p:spPr>
                <a:xfrm>
                  <a:off x="2367054" y="2568749"/>
                  <a:ext cx="448705" cy="457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5F9EC6C-CFCC-41B7-AAD5-7B91B78E1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054" y="2568749"/>
                  <a:ext cx="448705" cy="4572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ounded Rectangle 23">
                  <a:extLst>
                    <a:ext uri="{FF2B5EF4-FFF2-40B4-BE49-F238E27FC236}">
                      <a16:creationId xmlns:a16="http://schemas.microsoft.com/office/drawing/2014/main" id="{4FAF505C-CE50-4FF8-946C-F6D195F9CE92}"/>
                    </a:ext>
                  </a:extLst>
                </p:cNvPr>
                <p:cNvSpPr/>
                <p:nvPr/>
              </p:nvSpPr>
              <p:spPr>
                <a:xfrm>
                  <a:off x="2759603" y="3292614"/>
                  <a:ext cx="372176" cy="38921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9" name="Rounded Rectangle 23">
                  <a:extLst>
                    <a:ext uri="{FF2B5EF4-FFF2-40B4-BE49-F238E27FC236}">
                      <a16:creationId xmlns:a16="http://schemas.microsoft.com/office/drawing/2014/main" id="{4FAF505C-CE50-4FF8-946C-F6D195F9CE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603" y="3292614"/>
                  <a:ext cx="372176" cy="389218"/>
                </a:xfrm>
                <a:prstGeom prst="round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ounded Rectangle 23">
                  <a:extLst>
                    <a:ext uri="{FF2B5EF4-FFF2-40B4-BE49-F238E27FC236}">
                      <a16:creationId xmlns:a16="http://schemas.microsoft.com/office/drawing/2014/main" id="{3930D9DD-2FAC-4E88-9DE3-B609850A51C7}"/>
                    </a:ext>
                  </a:extLst>
                </p:cNvPr>
                <p:cNvSpPr/>
                <p:nvPr/>
              </p:nvSpPr>
              <p:spPr>
                <a:xfrm>
                  <a:off x="3868942" y="3292614"/>
                  <a:ext cx="372176" cy="38921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Rounded Rectangle 23">
                  <a:extLst>
                    <a:ext uri="{FF2B5EF4-FFF2-40B4-BE49-F238E27FC236}">
                      <a16:creationId xmlns:a16="http://schemas.microsoft.com/office/drawing/2014/main" id="{3930D9DD-2FAC-4E88-9DE3-B609850A51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942" y="3292614"/>
                  <a:ext cx="372176" cy="389218"/>
                </a:xfrm>
                <a:prstGeom prst="roundRect">
                  <a:avLst/>
                </a:prstGeom>
                <a:blipFill>
                  <a:blip r:embed="rId27"/>
                  <a:stretch>
                    <a:fillRect l="-7463" r="-447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846449C9-6900-40EF-9C96-D8064A9E2F80}"/>
              </a:ext>
            </a:extLst>
          </p:cNvPr>
          <p:cNvSpPr/>
          <p:nvPr/>
        </p:nvSpPr>
        <p:spPr>
          <a:xfrm>
            <a:off x="2036665" y="2814930"/>
            <a:ext cx="8792685" cy="2062103"/>
          </a:xfrm>
          <a:prstGeom prst="rect">
            <a:avLst/>
          </a:prstGeom>
          <a:solidFill>
            <a:srgbClr val="EFE8E7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Our Goal:</a:t>
            </a:r>
          </a:p>
          <a:p>
            <a:pPr algn="ctr"/>
            <a:r>
              <a:rPr lang="en-US" sz="3200" b="1" dirty="0"/>
              <a:t> </a:t>
            </a:r>
            <a:r>
              <a:rPr lang="en-US" sz="3200" dirty="0"/>
              <a:t>Show how and in which conditions</a:t>
            </a:r>
          </a:p>
          <a:p>
            <a:pPr algn="ctr"/>
            <a:r>
              <a:rPr lang="en-US" sz="3200" b="1" dirty="0"/>
              <a:t> </a:t>
            </a:r>
            <a:r>
              <a:rPr lang="en-US" sz="3200" b="1" u="sng" dirty="0"/>
              <a:t>bounded suboptimal solution for N-Player game</a:t>
            </a:r>
          </a:p>
          <a:p>
            <a:pPr algn="ctr"/>
            <a:r>
              <a:rPr lang="en-US" sz="3200" dirty="0"/>
              <a:t> can be achieved.</a:t>
            </a:r>
          </a:p>
        </p:txBody>
      </p:sp>
    </p:spTree>
    <p:extLst>
      <p:ext uri="{BB962C8B-B14F-4D97-AF65-F5344CB8AC3E}">
        <p14:creationId xmlns:p14="http://schemas.microsoft.com/office/powerpoint/2010/main" val="26516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3 , 5 , 4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365895" y="313182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B25B41FB-3860-42DE-BF84-835033F00882}"/>
              </a:ext>
            </a:extLst>
          </p:cNvPr>
          <p:cNvSpPr/>
          <p:nvPr/>
        </p:nvSpPr>
        <p:spPr>
          <a:xfrm rot="2942390" flipH="1">
            <a:off x="3802020" y="4659441"/>
            <a:ext cx="1025994" cy="494491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A077D5F-649C-4A90-8896-D608E27173C1}"/>
              </a:ext>
            </a:extLst>
          </p:cNvPr>
          <p:cNvSpPr/>
          <p:nvPr/>
        </p:nvSpPr>
        <p:spPr>
          <a:xfrm rot="3121272">
            <a:off x="4202398" y="4510725"/>
            <a:ext cx="756997" cy="25695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0 , 0 , 0</a:t>
            </a: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A498666-1652-4B1F-8C54-611803095089}"/>
              </a:ext>
            </a:extLst>
          </p:cNvPr>
          <p:cNvSpPr/>
          <p:nvPr/>
        </p:nvSpPr>
        <p:spPr>
          <a:xfrm>
            <a:off x="4955009" y="5644337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1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3 , 5 , 4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457808" y="403451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B25B41FB-3860-42DE-BF84-835033F00882}"/>
              </a:ext>
            </a:extLst>
          </p:cNvPr>
          <p:cNvSpPr/>
          <p:nvPr/>
        </p:nvSpPr>
        <p:spPr>
          <a:xfrm rot="2942390" flipH="1">
            <a:off x="3802020" y="4659441"/>
            <a:ext cx="1025994" cy="494491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A077D5F-649C-4A90-8896-D608E27173C1}"/>
              </a:ext>
            </a:extLst>
          </p:cNvPr>
          <p:cNvSpPr/>
          <p:nvPr/>
        </p:nvSpPr>
        <p:spPr>
          <a:xfrm rot="3121272">
            <a:off x="4202398" y="4510725"/>
            <a:ext cx="756997" cy="25695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0 , 0 , 0</a:t>
            </a: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A498666-1652-4B1F-8C54-611803095089}"/>
              </a:ext>
            </a:extLst>
          </p:cNvPr>
          <p:cNvSpPr/>
          <p:nvPr/>
        </p:nvSpPr>
        <p:spPr>
          <a:xfrm>
            <a:off x="4955009" y="5644337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3 , 5 , 4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365895" y="313182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B25B41FB-3860-42DE-BF84-835033F00882}"/>
              </a:ext>
            </a:extLst>
          </p:cNvPr>
          <p:cNvSpPr/>
          <p:nvPr/>
        </p:nvSpPr>
        <p:spPr>
          <a:xfrm rot="2942390" flipH="1">
            <a:off x="3802020" y="4659441"/>
            <a:ext cx="1025994" cy="494491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A077D5F-649C-4A90-8896-D608E27173C1}"/>
              </a:ext>
            </a:extLst>
          </p:cNvPr>
          <p:cNvSpPr/>
          <p:nvPr/>
        </p:nvSpPr>
        <p:spPr>
          <a:xfrm rot="3121272">
            <a:off x="4202398" y="4510725"/>
            <a:ext cx="756997" cy="25695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0 , 0 , 0</a:t>
            </a: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A498666-1652-4B1F-8C54-611803095089}"/>
              </a:ext>
            </a:extLst>
          </p:cNvPr>
          <p:cNvSpPr/>
          <p:nvPr/>
        </p:nvSpPr>
        <p:spPr>
          <a:xfrm>
            <a:off x="4955009" y="5644337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3 , 5 , 4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96361" y="211363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B25B41FB-3860-42DE-BF84-835033F00882}"/>
              </a:ext>
            </a:extLst>
          </p:cNvPr>
          <p:cNvSpPr/>
          <p:nvPr/>
        </p:nvSpPr>
        <p:spPr>
          <a:xfrm rot="2942390" flipH="1">
            <a:off x="3802020" y="4659441"/>
            <a:ext cx="1025994" cy="494491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A077D5F-649C-4A90-8896-D608E27173C1}"/>
              </a:ext>
            </a:extLst>
          </p:cNvPr>
          <p:cNvSpPr/>
          <p:nvPr/>
        </p:nvSpPr>
        <p:spPr>
          <a:xfrm rot="3121272">
            <a:off x="4202398" y="4510725"/>
            <a:ext cx="756997" cy="25695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0 , 0 , 0</a:t>
            </a: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A498666-1652-4B1F-8C54-611803095089}"/>
              </a:ext>
            </a:extLst>
          </p:cNvPr>
          <p:cNvSpPr/>
          <p:nvPr/>
        </p:nvSpPr>
        <p:spPr>
          <a:xfrm>
            <a:off x="4955009" y="5644337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3 , 5 , 4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137613" y="117260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B25B41FB-3860-42DE-BF84-835033F00882}"/>
              </a:ext>
            </a:extLst>
          </p:cNvPr>
          <p:cNvSpPr/>
          <p:nvPr/>
        </p:nvSpPr>
        <p:spPr>
          <a:xfrm rot="2942390" flipH="1">
            <a:off x="3802020" y="4659441"/>
            <a:ext cx="1025994" cy="494491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A077D5F-649C-4A90-8896-D608E27173C1}"/>
              </a:ext>
            </a:extLst>
          </p:cNvPr>
          <p:cNvSpPr/>
          <p:nvPr/>
        </p:nvSpPr>
        <p:spPr>
          <a:xfrm rot="3121272">
            <a:off x="4202398" y="4510725"/>
            <a:ext cx="756997" cy="25695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0 , 0 , 0</a:t>
            </a: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A498666-1652-4B1F-8C54-611803095089}"/>
              </a:ext>
            </a:extLst>
          </p:cNvPr>
          <p:cNvSpPr/>
          <p:nvPr/>
        </p:nvSpPr>
        <p:spPr>
          <a:xfrm>
            <a:off x="4955009" y="5644337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0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3 , 5 , 4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457808" y="211360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B25B41FB-3860-42DE-BF84-835033F00882}"/>
              </a:ext>
            </a:extLst>
          </p:cNvPr>
          <p:cNvSpPr/>
          <p:nvPr/>
        </p:nvSpPr>
        <p:spPr>
          <a:xfrm rot="2942390" flipH="1">
            <a:off x="3802020" y="4659441"/>
            <a:ext cx="1025994" cy="494491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A077D5F-649C-4A90-8896-D608E27173C1}"/>
              </a:ext>
            </a:extLst>
          </p:cNvPr>
          <p:cNvSpPr/>
          <p:nvPr/>
        </p:nvSpPr>
        <p:spPr>
          <a:xfrm rot="3121272">
            <a:off x="4202398" y="4510725"/>
            <a:ext cx="756997" cy="25695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0 , 0 , 0</a:t>
            </a: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A498666-1652-4B1F-8C54-611803095089}"/>
              </a:ext>
            </a:extLst>
          </p:cNvPr>
          <p:cNvSpPr/>
          <p:nvPr/>
        </p:nvSpPr>
        <p:spPr>
          <a:xfrm>
            <a:off x="4955009" y="5644337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8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711388" y="1496099"/>
            <a:ext cx="1307965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10 , 1 , 1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97949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21721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3 , 5 , 4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272974" y="117338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5019353" y="1697152"/>
            <a:ext cx="2782959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5019353" y="1697152"/>
            <a:ext cx="533641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B25B41FB-3860-42DE-BF84-835033F00882}"/>
              </a:ext>
            </a:extLst>
          </p:cNvPr>
          <p:cNvSpPr/>
          <p:nvPr/>
        </p:nvSpPr>
        <p:spPr>
          <a:xfrm rot="2942390" flipH="1">
            <a:off x="3802020" y="4659441"/>
            <a:ext cx="1025994" cy="494491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A077D5F-649C-4A90-8896-D608E27173C1}"/>
              </a:ext>
            </a:extLst>
          </p:cNvPr>
          <p:cNvSpPr/>
          <p:nvPr/>
        </p:nvSpPr>
        <p:spPr>
          <a:xfrm rot="3121272">
            <a:off x="4202398" y="4510725"/>
            <a:ext cx="756997" cy="25695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0 , 0 , 0</a:t>
            </a: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A498666-1652-4B1F-8C54-611803095089}"/>
              </a:ext>
            </a:extLst>
          </p:cNvPr>
          <p:cNvSpPr/>
          <p:nvPr/>
        </p:nvSpPr>
        <p:spPr>
          <a:xfrm>
            <a:off x="4955009" y="5644337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E2EBC4B-6E48-4701-A1B7-F82846BCD2FF}"/>
              </a:ext>
            </a:extLst>
          </p:cNvPr>
          <p:cNvSpPr/>
          <p:nvPr/>
        </p:nvSpPr>
        <p:spPr>
          <a:xfrm>
            <a:off x="6615954" y="3467504"/>
            <a:ext cx="5127812" cy="31428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357A27A-ECE3-45E8-AE4C-305E74A376E7}"/>
              </a:ext>
            </a:extLst>
          </p:cNvPr>
          <p:cNvSpPr/>
          <p:nvPr/>
        </p:nvSpPr>
        <p:spPr>
          <a:xfrm>
            <a:off x="8301318" y="4123198"/>
            <a:ext cx="1873623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Bbest[Player1]= 10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2169729-2222-460F-8C65-67301A563568}"/>
              </a:ext>
            </a:extLst>
          </p:cNvPr>
          <p:cNvSpPr/>
          <p:nvPr/>
        </p:nvSpPr>
        <p:spPr>
          <a:xfrm>
            <a:off x="8301318" y="5309661"/>
            <a:ext cx="1873623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Promised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4751DB68-2D0D-43DC-B98D-76A922B05010}"/>
              </a:ext>
            </a:extLst>
          </p:cNvPr>
          <p:cNvSpPr/>
          <p:nvPr/>
        </p:nvSpPr>
        <p:spPr>
          <a:xfrm>
            <a:off x="9024256" y="4819822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48438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711388" y="1496099"/>
            <a:ext cx="1307965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10 , 1 , 1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97949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21721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3 , 5 , 4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272974" y="117338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5019353" y="1697152"/>
            <a:ext cx="2782959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5019353" y="1697152"/>
            <a:ext cx="533641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B25B41FB-3860-42DE-BF84-835033F00882}"/>
              </a:ext>
            </a:extLst>
          </p:cNvPr>
          <p:cNvSpPr/>
          <p:nvPr/>
        </p:nvSpPr>
        <p:spPr>
          <a:xfrm rot="2942390" flipH="1">
            <a:off x="3802020" y="4659441"/>
            <a:ext cx="1025994" cy="494491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A077D5F-649C-4A90-8896-D608E27173C1}"/>
              </a:ext>
            </a:extLst>
          </p:cNvPr>
          <p:cNvSpPr/>
          <p:nvPr/>
        </p:nvSpPr>
        <p:spPr>
          <a:xfrm rot="3121272">
            <a:off x="4202398" y="4510725"/>
            <a:ext cx="756997" cy="25695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0 , 0 , 0</a:t>
            </a: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A498666-1652-4B1F-8C54-611803095089}"/>
              </a:ext>
            </a:extLst>
          </p:cNvPr>
          <p:cNvSpPr/>
          <p:nvPr/>
        </p:nvSpPr>
        <p:spPr>
          <a:xfrm>
            <a:off x="4955009" y="5644337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24FF396A-3A47-40A5-BF22-00B4BCF9791E}"/>
              </a:ext>
            </a:extLst>
          </p:cNvPr>
          <p:cNvSpPr/>
          <p:nvPr/>
        </p:nvSpPr>
        <p:spPr>
          <a:xfrm>
            <a:off x="6070608" y="1764009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8441676-C165-4E26-BC33-FAD90CE1E84B}"/>
              </a:ext>
            </a:extLst>
          </p:cNvPr>
          <p:cNvSpPr/>
          <p:nvPr/>
        </p:nvSpPr>
        <p:spPr>
          <a:xfrm>
            <a:off x="6615954" y="3467504"/>
            <a:ext cx="5127812" cy="31428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9631134-C5ED-41AF-A9BF-FE5E342461A5}"/>
              </a:ext>
            </a:extLst>
          </p:cNvPr>
          <p:cNvSpPr/>
          <p:nvPr/>
        </p:nvSpPr>
        <p:spPr>
          <a:xfrm>
            <a:off x="7702189" y="5066051"/>
            <a:ext cx="2955335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= 10 + 3 ≥ 12 = Sum</a:t>
            </a:r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018BA689-6330-4F1E-A3EB-D76875353B60}"/>
              </a:ext>
            </a:extLst>
          </p:cNvPr>
          <p:cNvSpPr/>
          <p:nvPr/>
        </p:nvSpPr>
        <p:spPr>
          <a:xfrm>
            <a:off x="8965986" y="4617590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497BF3B-C702-4FF6-B9C3-71D5405777B4}"/>
              </a:ext>
            </a:extLst>
          </p:cNvPr>
          <p:cNvSpPr/>
          <p:nvPr/>
        </p:nvSpPr>
        <p:spPr>
          <a:xfrm>
            <a:off x="8097181" y="3555014"/>
            <a:ext cx="2165357" cy="1017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= 10</a:t>
            </a: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B3EFE8D0-89E9-4249-B8DC-ABD9735F2911}"/>
              </a:ext>
            </a:extLst>
          </p:cNvPr>
          <p:cNvSpPr/>
          <p:nvPr/>
        </p:nvSpPr>
        <p:spPr>
          <a:xfrm>
            <a:off x="8965985" y="5771363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5881B2-4C0E-4984-9269-25279C0EDA2F}"/>
              </a:ext>
            </a:extLst>
          </p:cNvPr>
          <p:cNvSpPr/>
          <p:nvPr/>
        </p:nvSpPr>
        <p:spPr>
          <a:xfrm>
            <a:off x="8516471" y="6127541"/>
            <a:ext cx="13267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Prune !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0269CD-8078-49B8-80D0-A6373D29C0A3}"/>
              </a:ext>
            </a:extLst>
          </p:cNvPr>
          <p:cNvSpPr txBox="1"/>
          <p:nvPr/>
        </p:nvSpPr>
        <p:spPr>
          <a:xfrm>
            <a:off x="5818965" y="1580778"/>
            <a:ext cx="1307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Immediate</a:t>
            </a:r>
            <a:endParaRPr lang="en-IL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72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711388" y="1496099"/>
            <a:ext cx="1307965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10 , 1 , 1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97949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4 , 1 , 7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21721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3 , 5 , 4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272974" y="117338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5019353" y="1697152"/>
            <a:ext cx="2782959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5019353" y="1697152"/>
            <a:ext cx="533641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B25B41FB-3860-42DE-BF84-835033F00882}"/>
              </a:ext>
            </a:extLst>
          </p:cNvPr>
          <p:cNvSpPr/>
          <p:nvPr/>
        </p:nvSpPr>
        <p:spPr>
          <a:xfrm rot="2942390" flipH="1">
            <a:off x="3802020" y="4659441"/>
            <a:ext cx="1025994" cy="494491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A077D5F-649C-4A90-8896-D608E27173C1}"/>
              </a:ext>
            </a:extLst>
          </p:cNvPr>
          <p:cNvSpPr/>
          <p:nvPr/>
        </p:nvSpPr>
        <p:spPr>
          <a:xfrm rot="3121272">
            <a:off x="4202398" y="4510725"/>
            <a:ext cx="756997" cy="25695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0 , 0 , 0</a:t>
            </a: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A498666-1652-4B1F-8C54-611803095089}"/>
              </a:ext>
            </a:extLst>
          </p:cNvPr>
          <p:cNvSpPr/>
          <p:nvPr/>
        </p:nvSpPr>
        <p:spPr>
          <a:xfrm>
            <a:off x="4955009" y="5644337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24FF396A-3A47-40A5-BF22-00B4BCF9791E}"/>
              </a:ext>
            </a:extLst>
          </p:cNvPr>
          <p:cNvSpPr/>
          <p:nvPr/>
        </p:nvSpPr>
        <p:spPr>
          <a:xfrm>
            <a:off x="6070608" y="1764009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7B84952-0BEC-4832-A3D3-15BC1B2370B5}"/>
              </a:ext>
            </a:extLst>
          </p:cNvPr>
          <p:cNvSpPr/>
          <p:nvPr/>
        </p:nvSpPr>
        <p:spPr>
          <a:xfrm>
            <a:off x="3068478" y="2188421"/>
            <a:ext cx="5918073" cy="35681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ɛ =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Root Player Optimal Value = 11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*Looking on the sub tree of the root with only the 2 leftmost children, the ‘Root Player Optimal Value’ is 5 and ‘BoundedPruning</a:t>
            </a:r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Root Player Value’ is 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F6FF3E-8C8D-4520-AE8C-03B5950448F6}"/>
              </a:ext>
            </a:extLst>
          </p:cNvPr>
          <p:cNvSpPr/>
          <p:nvPr/>
        </p:nvSpPr>
        <p:spPr>
          <a:xfrm>
            <a:off x="4732928" y="3433880"/>
            <a:ext cx="2589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Success!</a:t>
            </a:r>
          </a:p>
        </p:txBody>
      </p:sp>
    </p:spTree>
    <p:extLst>
      <p:ext uri="{BB962C8B-B14F-4D97-AF65-F5344CB8AC3E}">
        <p14:creationId xmlns:p14="http://schemas.microsoft.com/office/powerpoint/2010/main" val="367792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CB8790-3E54-430F-BC33-C54F6CC9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summary  </a:t>
            </a:r>
            <a:endParaRPr lang="en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DB2178-0B88-48D8-B623-E070DD450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sub-optimal algorithm result is bounded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Case 1 </a:t>
                </a:r>
                <a:r>
                  <a:rPr lang="en-US" dirty="0"/>
                  <a:t>- The optimal value will not be pruned =&gt;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	The optimal value will get to root [Korf ‘89]</a:t>
                </a:r>
              </a:p>
              <a:p>
                <a:pPr marL="0" indent="0">
                  <a:buNone/>
                </a:pPr>
                <a:r>
                  <a:rPr lang="en-US" b="1" dirty="0"/>
                  <a:t>Case 2 </a:t>
                </a:r>
                <a:r>
                  <a:rPr lang="en-US" dirty="0"/>
                  <a:t>- </a:t>
                </a:r>
                <a:r>
                  <a:rPr lang="en-US" dirty="0">
                    <a:sym typeface="Wingdings" panose="05000000000000000000" pitchFamily="2" charset="2"/>
                  </a:rPr>
                  <a:t>The optimal value node will be pruned by optimal pruning </a:t>
                </a:r>
                <a:r>
                  <a:rPr lang="en-US" dirty="0"/>
                  <a:t>=&gt;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The node is not the optimal node [Korf ‘89]</a:t>
                </a:r>
              </a:p>
              <a:p>
                <a:pPr marL="0" indent="0">
                  <a:buNone/>
                </a:pPr>
                <a:r>
                  <a:rPr lang="en-US" b="1" dirty="0">
                    <a:sym typeface="Wingdings" panose="05000000000000000000" pitchFamily="2" charset="2"/>
                  </a:rPr>
                  <a:t>Case 3 </a:t>
                </a:r>
                <a:r>
                  <a:rPr lang="en-US" dirty="0">
                    <a:sym typeface="Wingdings" panose="05000000000000000000" pitchFamily="2" charset="2"/>
                  </a:rPr>
                  <a:t>- </a:t>
                </a:r>
                <a:r>
                  <a:rPr lang="en-US" dirty="0"/>
                  <a:t>The optimal value will be pruned by suboptimal pruning =&gt;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:r>
                  <a:rPr lang="en-US" sz="1800" dirty="0"/>
                  <a:t> </a:t>
                </a:r>
                <a:r>
                  <a:rPr lang="en-US" dirty="0"/>
                  <a:t>The root value will be bounded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he-IL" sz="1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DB2178-0B88-48D8-B623-E070DD450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6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D12CB42F-9956-4D95-8C19-0E79DC435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C6C6C6C1-A9F8-44E3-974C-620C78505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487" y="300231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Motivation	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3017" y="2254592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rgbClr val="FFFFFF"/>
                </a:solidFill>
              </a:rPr>
              <a:t>It is not feasible to browse the entire tree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↓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rgbClr val="FFFFFF"/>
                </a:solidFill>
              </a:rPr>
              <a:t>Time limit the search    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↓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rgbClr val="FFFFFF"/>
                </a:solidFill>
              </a:rPr>
              <a:t>Prune and search only relevant parts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↓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Still much left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↓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Optimal is better?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</a:rPr>
              <a:t> Deeper is better!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rgbClr val="FFFFFF"/>
              </a:solidFill>
            </a:endParaRP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126" name="Rectangle 74">
            <a:extLst>
              <a:ext uri="{FF2B5EF4-FFF2-40B4-BE49-F238E27FC236}">
                <a16:creationId xmlns:a16="http://schemas.microsoft.com/office/drawing/2014/main" id="{C704F803-3F51-4DCF-9467-3A9E6A326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9D57914-D406-4FD4-9BE3-63D73FD79395}"/>
              </a:ext>
            </a:extLst>
          </p:cNvPr>
          <p:cNvSpPr/>
          <p:nvPr/>
        </p:nvSpPr>
        <p:spPr>
          <a:xfrm rot="10800000">
            <a:off x="6232919" y="2511709"/>
            <a:ext cx="1603011" cy="1801368"/>
          </a:xfrm>
          <a:prstGeom prst="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9FC6E-B355-4CE4-87B7-1F9410314C55}"/>
              </a:ext>
            </a:extLst>
          </p:cNvPr>
          <p:cNvSpPr/>
          <p:nvPr/>
        </p:nvSpPr>
        <p:spPr>
          <a:xfrm>
            <a:off x="6783072" y="4717414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6000" dirty="0"/>
              <a:t>Prune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39A3BE4-84A9-4DF7-9F7F-F9833F3B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AD1142-7B31-457E-8583-DEB024750C96}"/>
              </a:ext>
            </a:extLst>
          </p:cNvPr>
          <p:cNvGrpSpPr/>
          <p:nvPr/>
        </p:nvGrpSpPr>
        <p:grpSpPr>
          <a:xfrm>
            <a:off x="7895273" y="1081758"/>
            <a:ext cx="4066651" cy="3545375"/>
            <a:chOff x="68842" y="46325"/>
            <a:chExt cx="3509782" cy="15673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70FD64-7A21-45BB-BB3D-AFA0C48ACC7F}"/>
                </a:ext>
              </a:extLst>
            </p:cNvPr>
            <p:cNvCxnSpPr>
              <a:cxnSpLocks/>
              <a:stCxn id="22" idx="2"/>
              <a:endCxn id="27" idx="0"/>
            </p:cNvCxnSpPr>
            <p:nvPr/>
          </p:nvCxnSpPr>
          <p:spPr>
            <a:xfrm flipH="1">
              <a:off x="893370" y="411615"/>
              <a:ext cx="901354" cy="226945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3">
              <a:extLst>
                <a:ext uri="{FF2B5EF4-FFF2-40B4-BE49-F238E27FC236}">
                  <a16:creationId xmlns:a16="http://schemas.microsoft.com/office/drawing/2014/main" id="{DBF8689F-508A-410B-96C9-5DEFE2D42727}"/>
                </a:ext>
              </a:extLst>
            </p:cNvPr>
            <p:cNvSpPr/>
            <p:nvPr/>
          </p:nvSpPr>
          <p:spPr>
            <a:xfrm flipH="1">
              <a:off x="1305425" y="46325"/>
              <a:ext cx="978598" cy="36529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2D6832-DB45-4A85-B346-E17BDA69988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>
              <a:off x="1794724" y="411615"/>
              <a:ext cx="984096" cy="226944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A86E581-604B-4155-B9EB-CFCA8EC5C9FE}"/>
                </a:ext>
              </a:extLst>
            </p:cNvPr>
            <p:cNvCxnSpPr>
              <a:cxnSpLocks/>
              <a:stCxn id="27" idx="4"/>
              <a:endCxn id="28" idx="3"/>
            </p:cNvCxnSpPr>
            <p:nvPr/>
          </p:nvCxnSpPr>
          <p:spPr>
            <a:xfrm>
              <a:off x="893370" y="1021295"/>
              <a:ext cx="412055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5840BF-1717-4EB1-8D39-64F41C8D0261}"/>
                </a:ext>
              </a:extLst>
            </p:cNvPr>
            <p:cNvCxnSpPr>
              <a:cxnSpLocks/>
              <a:stCxn id="27" idx="4"/>
              <a:endCxn id="29" idx="3"/>
            </p:cNvCxnSpPr>
            <p:nvPr/>
          </p:nvCxnSpPr>
          <p:spPr>
            <a:xfrm flipH="1">
              <a:off x="452030" y="1021295"/>
              <a:ext cx="441340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6A01808-9D27-4E6D-9C5B-68A30CB76A27}"/>
                </a:ext>
              </a:extLst>
            </p:cNvPr>
            <p:cNvSpPr/>
            <p:nvPr/>
          </p:nvSpPr>
          <p:spPr>
            <a:xfrm flipH="1">
              <a:off x="2330169" y="638559"/>
              <a:ext cx="897302" cy="38273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03138B1-1A2A-49E3-A97D-DBA41769200D}"/>
                </a:ext>
              </a:extLst>
            </p:cNvPr>
            <p:cNvSpPr/>
            <p:nvPr/>
          </p:nvSpPr>
          <p:spPr>
            <a:xfrm flipH="1">
              <a:off x="444719" y="638560"/>
              <a:ext cx="897303" cy="38273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8" name="Rectangle: Top Corners Snipped 27">
              <a:extLst>
                <a:ext uri="{FF2B5EF4-FFF2-40B4-BE49-F238E27FC236}">
                  <a16:creationId xmlns:a16="http://schemas.microsoft.com/office/drawing/2014/main" id="{DF750FCB-0C60-4EAD-8D37-629F0990B010}"/>
                </a:ext>
              </a:extLst>
            </p:cNvPr>
            <p:cNvSpPr/>
            <p:nvPr/>
          </p:nvSpPr>
          <p:spPr>
            <a:xfrm flipH="1">
              <a:off x="922237" y="1212662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9" name="Rectangle: Top Corners Snipped 28">
              <a:extLst>
                <a:ext uri="{FF2B5EF4-FFF2-40B4-BE49-F238E27FC236}">
                  <a16:creationId xmlns:a16="http://schemas.microsoft.com/office/drawing/2014/main" id="{F8B1F84B-B5A0-4189-B221-DF828C31962B}"/>
                </a:ext>
              </a:extLst>
            </p:cNvPr>
            <p:cNvSpPr/>
            <p:nvPr/>
          </p:nvSpPr>
          <p:spPr>
            <a:xfrm flipH="1">
              <a:off x="68842" y="1212662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7ADED2-5463-4345-9398-213D9F71DF74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2783380" y="1039583"/>
              <a:ext cx="412055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DF89E7-A539-43F6-B895-88D1F601A659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2342040" y="1039583"/>
              <a:ext cx="441340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Top Corners Snipped 31">
              <a:extLst>
                <a:ext uri="{FF2B5EF4-FFF2-40B4-BE49-F238E27FC236}">
                  <a16:creationId xmlns:a16="http://schemas.microsoft.com/office/drawing/2014/main" id="{B9078021-4A34-4A50-8F93-3D21B7C9CE9D}"/>
                </a:ext>
              </a:extLst>
            </p:cNvPr>
            <p:cNvSpPr/>
            <p:nvPr/>
          </p:nvSpPr>
          <p:spPr>
            <a:xfrm flipH="1">
              <a:off x="2812247" y="1230950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3" name="Rectangle: Top Corners Snipped 32">
              <a:extLst>
                <a:ext uri="{FF2B5EF4-FFF2-40B4-BE49-F238E27FC236}">
                  <a16:creationId xmlns:a16="http://schemas.microsoft.com/office/drawing/2014/main" id="{5D57C477-237E-431A-9419-D89BFE3E9F6F}"/>
                </a:ext>
              </a:extLst>
            </p:cNvPr>
            <p:cNvSpPr/>
            <p:nvPr/>
          </p:nvSpPr>
          <p:spPr>
            <a:xfrm flipH="1">
              <a:off x="1958852" y="1230950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  <p:pic>
        <p:nvPicPr>
          <p:cNvPr id="5122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9899" y="1504869"/>
            <a:ext cx="3294253" cy="329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4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72">
            <a:extLst>
              <a:ext uri="{FF2B5EF4-FFF2-40B4-BE49-F238E27FC236}">
                <a16:creationId xmlns:a16="http://schemas.microsoft.com/office/drawing/2014/main" id="{2CBC1C29-7BD5-4944-BD8C-FF9769F0AD33}"/>
              </a:ext>
            </a:extLst>
          </p:cNvPr>
          <p:cNvCxnSpPr>
            <a:cxnSpLocks/>
          </p:cNvCxnSpPr>
          <p:nvPr/>
        </p:nvCxnSpPr>
        <p:spPr>
          <a:xfrm>
            <a:off x="12422" y="5848540"/>
            <a:ext cx="1216622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1">
            <a:extLst>
              <a:ext uri="{FF2B5EF4-FFF2-40B4-BE49-F238E27FC236}">
                <a16:creationId xmlns:a16="http://schemas.microsoft.com/office/drawing/2014/main" id="{113D20F1-E39F-4ED6-91D6-74B96BFE0046}"/>
              </a:ext>
            </a:extLst>
          </p:cNvPr>
          <p:cNvCxnSpPr/>
          <p:nvPr/>
        </p:nvCxnSpPr>
        <p:spPr>
          <a:xfrm>
            <a:off x="0" y="4874326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76">
            <a:extLst>
              <a:ext uri="{FF2B5EF4-FFF2-40B4-BE49-F238E27FC236}">
                <a16:creationId xmlns:a16="http://schemas.microsoft.com/office/drawing/2014/main" id="{ED3F5321-5517-4ECD-9A8A-C73DC4701E0D}"/>
              </a:ext>
            </a:extLst>
          </p:cNvPr>
          <p:cNvCxnSpPr/>
          <p:nvPr/>
        </p:nvCxnSpPr>
        <p:spPr>
          <a:xfrm>
            <a:off x="0" y="395306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71">
            <a:extLst>
              <a:ext uri="{FF2B5EF4-FFF2-40B4-BE49-F238E27FC236}">
                <a16:creationId xmlns:a16="http://schemas.microsoft.com/office/drawing/2014/main" id="{8C0B36CD-557A-4CF5-B94C-35265BCABD0F}"/>
              </a:ext>
            </a:extLst>
          </p:cNvPr>
          <p:cNvCxnSpPr/>
          <p:nvPr/>
        </p:nvCxnSpPr>
        <p:spPr>
          <a:xfrm>
            <a:off x="0" y="2987894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76">
            <a:extLst>
              <a:ext uri="{FF2B5EF4-FFF2-40B4-BE49-F238E27FC236}">
                <a16:creationId xmlns:a16="http://schemas.microsoft.com/office/drawing/2014/main" id="{71FF7BB7-2004-40DE-921D-0F9784B3E0B8}"/>
              </a:ext>
            </a:extLst>
          </p:cNvPr>
          <p:cNvCxnSpPr/>
          <p:nvPr/>
        </p:nvCxnSpPr>
        <p:spPr>
          <a:xfrm>
            <a:off x="-13358" y="221151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96B0650F-9643-4A4F-AB25-9EBB869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22" y="245305"/>
            <a:ext cx="12851503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</a:t>
            </a:r>
            <a:r>
              <a:rPr lang="en-US" sz="3600" b="1" i="1" dirty="0"/>
              <a:t>hallow pruning</a:t>
            </a:r>
            <a:endParaRPr lang="he-IL" sz="3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24">
                <a:extLst>
                  <a:ext uri="{FF2B5EF4-FFF2-40B4-BE49-F238E27FC236}">
                    <a16:creationId xmlns:a16="http://schemas.microsoft.com/office/drawing/2014/main" id="{AB860D77-1569-4D48-BB49-69E6D9487F53}"/>
                  </a:ext>
                </a:extLst>
              </p:cNvPr>
              <p:cNvSpPr/>
              <p:nvPr/>
            </p:nvSpPr>
            <p:spPr>
              <a:xfrm>
                <a:off x="2491409" y="2329364"/>
                <a:ext cx="2342057" cy="402105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Promised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…</a:t>
                </a:r>
              </a:p>
            </p:txBody>
          </p:sp>
        </mc:Choice>
        <mc:Fallback xmlns="">
          <p:sp>
            <p:nvSpPr>
              <p:cNvPr id="20" name="Rounded Rectangle 24">
                <a:extLst>
                  <a:ext uri="{FF2B5EF4-FFF2-40B4-BE49-F238E27FC236}">
                    <a16:creationId xmlns:a16="http://schemas.microsoft.com/office/drawing/2014/main" id="{AB860D77-1569-4D48-BB49-69E6D9487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409" y="2329364"/>
                <a:ext cx="2342057" cy="402105"/>
              </a:xfrm>
              <a:prstGeom prst="roundRect">
                <a:avLst/>
              </a:prstGeom>
              <a:blipFill>
                <a:blip r:embed="rId3"/>
                <a:stretch>
                  <a:fillRect l="-256" t="-12500" b="-3472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4">
            <a:extLst>
              <a:ext uri="{FF2B5EF4-FFF2-40B4-BE49-F238E27FC236}">
                <a16:creationId xmlns:a16="http://schemas.microsoft.com/office/drawing/2014/main" id="{0E3F8BD0-8EE9-4134-8BA1-C98CBDBA0ED0}"/>
              </a:ext>
            </a:extLst>
          </p:cNvPr>
          <p:cNvSpPr/>
          <p:nvPr/>
        </p:nvSpPr>
        <p:spPr>
          <a:xfrm>
            <a:off x="333422" y="3129199"/>
            <a:ext cx="2169601" cy="6201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ctr">
              <a:defRPr/>
            </a:pPr>
            <a:r>
              <a:rPr lang="en-US" sz="2400" dirty="0">
                <a:solidFill>
                  <a:schemeClr val="tx1"/>
                </a:solidFill>
              </a:rPr>
              <a:t>Promised </a:t>
            </a:r>
            <a:r>
              <a:rPr lang="en-US" sz="2400" dirty="0">
                <a:solidFill>
                  <a:prstClr val="black"/>
                </a:solidFill>
              </a:rPr>
              <a:t>, …</a:t>
            </a:r>
          </a:p>
        </p:txBody>
      </p:sp>
      <p:cxnSp>
        <p:nvCxnSpPr>
          <p:cNvPr id="24" name="Straight Arrow Connector 41">
            <a:extLst>
              <a:ext uri="{FF2B5EF4-FFF2-40B4-BE49-F238E27FC236}">
                <a16:creationId xmlns:a16="http://schemas.microsoft.com/office/drawing/2014/main" id="{2E26BC52-B3F2-47DB-B500-5EBE10AAAE8A}"/>
              </a:ext>
            </a:extLst>
          </p:cNvPr>
          <p:cNvCxnSpPr>
            <a:cxnSpLocks/>
            <a:stCxn id="20" idx="1"/>
            <a:endCxn id="23" idx="0"/>
          </p:cNvCxnSpPr>
          <p:nvPr/>
        </p:nvCxnSpPr>
        <p:spPr>
          <a:xfrm flipH="1">
            <a:off x="1418223" y="2530417"/>
            <a:ext cx="1073186" cy="59878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188CBC92-CD18-47EA-B904-C8B58FE62E8E}"/>
              </a:ext>
            </a:extLst>
          </p:cNvPr>
          <p:cNvSpPr txBox="1"/>
          <p:nvPr/>
        </p:nvSpPr>
        <p:spPr>
          <a:xfrm>
            <a:off x="3198553" y="1698721"/>
            <a:ext cx="14740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Root</a:t>
            </a:r>
            <a:endParaRPr lang="he-IL" b="1" dirty="0"/>
          </a:p>
        </p:txBody>
      </p:sp>
      <p:sp>
        <p:nvSpPr>
          <p:cNvPr id="48" name="Rectangle: Rounded Corners 90">
            <a:extLst>
              <a:ext uri="{FF2B5EF4-FFF2-40B4-BE49-F238E27FC236}">
                <a16:creationId xmlns:a16="http://schemas.microsoft.com/office/drawing/2014/main" id="{D35AB32E-E7E4-46CF-B414-59060E070B49}"/>
              </a:ext>
            </a:extLst>
          </p:cNvPr>
          <p:cNvSpPr/>
          <p:nvPr/>
        </p:nvSpPr>
        <p:spPr>
          <a:xfrm>
            <a:off x="156690" y="1820341"/>
            <a:ext cx="1579345" cy="620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Promised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אליפסה 48">
            <a:extLst>
              <a:ext uri="{FF2B5EF4-FFF2-40B4-BE49-F238E27FC236}">
                <a16:creationId xmlns:a16="http://schemas.microsoft.com/office/drawing/2014/main" id="{F5DF1443-E84E-4E2E-ADA9-B99B5FE3C97B}"/>
              </a:ext>
            </a:extLst>
          </p:cNvPr>
          <p:cNvSpPr/>
          <p:nvPr/>
        </p:nvSpPr>
        <p:spPr>
          <a:xfrm>
            <a:off x="2490884" y="2202918"/>
            <a:ext cx="1594655" cy="726113"/>
          </a:xfrm>
          <a:prstGeom prst="ellipse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211E2450-502A-4F32-88D5-F36228980D0E}"/>
              </a:ext>
            </a:extLst>
          </p:cNvPr>
          <p:cNvCxnSpPr>
            <a:stCxn id="48" idx="3"/>
            <a:endCxn id="49" idx="2"/>
          </p:cNvCxnSpPr>
          <p:nvPr/>
        </p:nvCxnSpPr>
        <p:spPr>
          <a:xfrm>
            <a:off x="1736035" y="2130425"/>
            <a:ext cx="754849" cy="435550"/>
          </a:xfrm>
          <a:prstGeom prst="straightConnector1">
            <a:avLst/>
          </a:prstGeom>
          <a:ln w="3810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73FF096-F95F-476B-ABC5-4083656C8126}"/>
              </a:ext>
            </a:extLst>
          </p:cNvPr>
          <p:cNvSpPr/>
          <p:nvPr/>
        </p:nvSpPr>
        <p:spPr>
          <a:xfrm>
            <a:off x="5040393" y="4156179"/>
            <a:ext cx="1307965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</a:rPr>
              <a:t> … , … , ...</a:t>
            </a:r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ACFF5260-E8D3-4437-ADFA-9A69EBA7C13D}"/>
              </a:ext>
            </a:extLst>
          </p:cNvPr>
          <p:cNvSpPr/>
          <p:nvPr/>
        </p:nvSpPr>
        <p:spPr>
          <a:xfrm>
            <a:off x="1967394" y="5183781"/>
            <a:ext cx="1460134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</a:rPr>
              <a:t> … , … , …</a:t>
            </a:r>
          </a:p>
        </p:txBody>
      </p:sp>
      <p:cxnSp>
        <p:nvCxnSpPr>
          <p:cNvPr id="31" name="Straight Arrow Connector 15">
            <a:extLst>
              <a:ext uri="{FF2B5EF4-FFF2-40B4-BE49-F238E27FC236}">
                <a16:creationId xmlns:a16="http://schemas.microsoft.com/office/drawing/2014/main" id="{B04734F1-C061-4C2C-95BE-30ADDFE28F6B}"/>
              </a:ext>
            </a:extLst>
          </p:cNvPr>
          <p:cNvCxnSpPr>
            <a:cxnSpLocks/>
            <a:stCxn id="50" idx="1"/>
            <a:endCxn id="32" idx="0"/>
          </p:cNvCxnSpPr>
          <p:nvPr/>
        </p:nvCxnSpPr>
        <p:spPr>
          <a:xfrm flipH="1">
            <a:off x="3382338" y="5345982"/>
            <a:ext cx="1267340" cy="87561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24">
            <a:extLst>
              <a:ext uri="{FF2B5EF4-FFF2-40B4-BE49-F238E27FC236}">
                <a16:creationId xmlns:a16="http://schemas.microsoft.com/office/drawing/2014/main" id="{B2090B5F-E448-4383-BC9F-92D2E983342F}"/>
              </a:ext>
            </a:extLst>
          </p:cNvPr>
          <p:cNvSpPr/>
          <p:nvPr/>
        </p:nvSpPr>
        <p:spPr>
          <a:xfrm>
            <a:off x="2736914" y="6221592"/>
            <a:ext cx="1290847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, y 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24">
                <a:extLst>
                  <a:ext uri="{FF2B5EF4-FFF2-40B4-BE49-F238E27FC236}">
                    <a16:creationId xmlns:a16="http://schemas.microsoft.com/office/drawing/2014/main" id="{F74D99B7-1BF0-4966-BA47-9C30D054AE61}"/>
                  </a:ext>
                </a:extLst>
              </p:cNvPr>
              <p:cNvSpPr/>
              <p:nvPr/>
            </p:nvSpPr>
            <p:spPr>
              <a:xfrm>
                <a:off x="6864047" y="6236262"/>
                <a:ext cx="3531384" cy="402105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lvl="0" algn="ctr"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 Promised +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y+1 , …</a:t>
                </a:r>
              </a:p>
            </p:txBody>
          </p:sp>
        </mc:Choice>
        <mc:Fallback xmlns="">
          <p:sp>
            <p:nvSpPr>
              <p:cNvPr id="33" name="Rounded Rectangle 24">
                <a:extLst>
                  <a:ext uri="{FF2B5EF4-FFF2-40B4-BE49-F238E27FC236}">
                    <a16:creationId xmlns:a16="http://schemas.microsoft.com/office/drawing/2014/main" id="{F74D99B7-1BF0-4966-BA47-9C30D054A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47" y="6236262"/>
                <a:ext cx="3531384" cy="402105"/>
              </a:xfrm>
              <a:prstGeom prst="roundRect">
                <a:avLst/>
              </a:prstGeom>
              <a:blipFill>
                <a:blip r:embed="rId4"/>
                <a:stretch>
                  <a:fillRect t="-13889" b="-3333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77">
            <a:extLst>
              <a:ext uri="{FF2B5EF4-FFF2-40B4-BE49-F238E27FC236}">
                <a16:creationId xmlns:a16="http://schemas.microsoft.com/office/drawing/2014/main" id="{32F67FB0-1292-4262-9B96-5632FF0E7AA9}"/>
              </a:ext>
            </a:extLst>
          </p:cNvPr>
          <p:cNvSpPr txBox="1"/>
          <p:nvPr/>
        </p:nvSpPr>
        <p:spPr>
          <a:xfrm>
            <a:off x="41569" y="3974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8" name="TextBox 105">
            <a:extLst>
              <a:ext uri="{FF2B5EF4-FFF2-40B4-BE49-F238E27FC236}">
                <a16:creationId xmlns:a16="http://schemas.microsoft.com/office/drawing/2014/main" id="{0CB23EBD-9585-459E-AC2A-20F05938E2CF}"/>
              </a:ext>
            </a:extLst>
          </p:cNvPr>
          <p:cNvSpPr txBox="1"/>
          <p:nvPr/>
        </p:nvSpPr>
        <p:spPr>
          <a:xfrm>
            <a:off x="41569" y="487432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106">
            <a:extLst>
              <a:ext uri="{FF2B5EF4-FFF2-40B4-BE49-F238E27FC236}">
                <a16:creationId xmlns:a16="http://schemas.microsoft.com/office/drawing/2014/main" id="{A5AC987B-EB58-4CEF-9F4A-DB1238BB7F3B}"/>
              </a:ext>
            </a:extLst>
          </p:cNvPr>
          <p:cNvSpPr txBox="1"/>
          <p:nvPr/>
        </p:nvSpPr>
        <p:spPr>
          <a:xfrm>
            <a:off x="41569" y="586707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0" name="Straight Arrow Connector 41">
            <a:extLst>
              <a:ext uri="{FF2B5EF4-FFF2-40B4-BE49-F238E27FC236}">
                <a16:creationId xmlns:a16="http://schemas.microsoft.com/office/drawing/2014/main" id="{8F197441-C588-4B56-93BA-786DBE13A02E}"/>
              </a:ext>
            </a:extLst>
          </p:cNvPr>
          <p:cNvCxnSpPr>
            <a:cxnSpLocks/>
            <a:stCxn id="25" idx="1"/>
            <a:endCxn id="30" idx="0"/>
          </p:cNvCxnSpPr>
          <p:nvPr/>
        </p:nvCxnSpPr>
        <p:spPr>
          <a:xfrm flipH="1">
            <a:off x="2697461" y="4357232"/>
            <a:ext cx="2342932" cy="8265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5">
            <a:extLst>
              <a:ext uri="{FF2B5EF4-FFF2-40B4-BE49-F238E27FC236}">
                <a16:creationId xmlns:a16="http://schemas.microsoft.com/office/drawing/2014/main" id="{00F341A1-C9F2-4EAA-AF41-7B0BB4F80F92}"/>
              </a:ext>
            </a:extLst>
          </p:cNvPr>
          <p:cNvCxnSpPr>
            <a:cxnSpLocks/>
            <a:stCxn id="50" idx="3"/>
            <a:endCxn id="33" idx="0"/>
          </p:cNvCxnSpPr>
          <p:nvPr/>
        </p:nvCxnSpPr>
        <p:spPr>
          <a:xfrm>
            <a:off x="7725910" y="5345982"/>
            <a:ext cx="903829" cy="89028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79F3818B-1EB7-4D8E-8A20-824C54D9AFA2}"/>
                  </a:ext>
                </a:extLst>
              </p:cNvPr>
              <p:cNvSpPr/>
              <p:nvPr/>
            </p:nvSpPr>
            <p:spPr>
              <a:xfrm>
                <a:off x="4649678" y="5144929"/>
                <a:ext cx="3076232" cy="402105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𝑆𝑢𝑚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 …</a:t>
                </a:r>
              </a:p>
            </p:txBody>
          </p:sp>
        </mc:Choice>
        <mc:Fallback xmlns=""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79F3818B-1EB7-4D8E-8A20-824C54D9A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8" y="5144929"/>
                <a:ext cx="3076232" cy="402105"/>
              </a:xfrm>
              <a:prstGeom prst="roundRect">
                <a:avLst/>
              </a:prstGeom>
              <a:blipFill>
                <a:blip r:embed="rId5"/>
                <a:stretch>
                  <a:fillRect t="-13889" b="-3333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B6E446-A3F5-4F9D-97EC-893CD17C627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348358" y="4357232"/>
            <a:ext cx="515689" cy="7876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77">
            <a:extLst>
              <a:ext uri="{FF2B5EF4-FFF2-40B4-BE49-F238E27FC236}">
                <a16:creationId xmlns:a16="http://schemas.microsoft.com/office/drawing/2014/main" id="{6FC9015D-D46A-438C-B394-C8B216526F58}"/>
              </a:ext>
            </a:extLst>
          </p:cNvPr>
          <p:cNvSpPr txBox="1"/>
          <p:nvPr/>
        </p:nvSpPr>
        <p:spPr>
          <a:xfrm>
            <a:off x="28211" y="223290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4" name="TextBox 105">
            <a:extLst>
              <a:ext uri="{FF2B5EF4-FFF2-40B4-BE49-F238E27FC236}">
                <a16:creationId xmlns:a16="http://schemas.microsoft.com/office/drawing/2014/main" id="{E670A6EE-05D2-4CF2-861A-09B300142480}"/>
              </a:ext>
            </a:extLst>
          </p:cNvPr>
          <p:cNvSpPr txBox="1"/>
          <p:nvPr/>
        </p:nvSpPr>
        <p:spPr>
          <a:xfrm>
            <a:off x="2897" y="2987894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65" name="מחבר חץ ישר 64">
            <a:extLst>
              <a:ext uri="{FF2B5EF4-FFF2-40B4-BE49-F238E27FC236}">
                <a16:creationId xmlns:a16="http://schemas.microsoft.com/office/drawing/2014/main" id="{C68FCFA7-0B7A-4262-AE75-0DBAAF2D339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833466" y="2530417"/>
            <a:ext cx="712425" cy="87037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7749FA45-690B-4840-AAEC-25C16CF9596B}"/>
              </a:ext>
            </a:extLst>
          </p:cNvPr>
          <p:cNvSpPr txBox="1"/>
          <p:nvPr/>
        </p:nvSpPr>
        <p:spPr>
          <a:xfrm>
            <a:off x="5309077" y="3215080"/>
            <a:ext cx="14740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. . .</a:t>
            </a:r>
            <a:endParaRPr lang="he-IL" b="1" dirty="0"/>
          </a:p>
        </p:txBody>
      </p:sp>
      <p:sp>
        <p:nvSpPr>
          <p:cNvPr id="44" name="Multiplication Sign 44">
            <a:extLst>
              <a:ext uri="{FF2B5EF4-FFF2-40B4-BE49-F238E27FC236}">
                <a16:creationId xmlns:a16="http://schemas.microsoft.com/office/drawing/2014/main" id="{8F3178C2-6CB7-44D3-9BCC-19A6515FA3FC}"/>
              </a:ext>
            </a:extLst>
          </p:cNvPr>
          <p:cNvSpPr/>
          <p:nvPr/>
        </p:nvSpPr>
        <p:spPr>
          <a:xfrm>
            <a:off x="7898971" y="5518566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47">
            <a:extLst>
              <a:ext uri="{FF2B5EF4-FFF2-40B4-BE49-F238E27FC236}">
                <a16:creationId xmlns:a16="http://schemas.microsoft.com/office/drawing/2014/main" id="{A4BCCC59-FE13-4EEE-95EF-0B21DE2180CC}"/>
              </a:ext>
            </a:extLst>
          </p:cNvPr>
          <p:cNvSpPr/>
          <p:nvPr/>
        </p:nvSpPr>
        <p:spPr>
          <a:xfrm>
            <a:off x="8165920" y="1651895"/>
            <a:ext cx="3973440" cy="34722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9" name="Rectangle: Rounded Corners 69">
            <a:extLst>
              <a:ext uri="{FF2B5EF4-FFF2-40B4-BE49-F238E27FC236}">
                <a16:creationId xmlns:a16="http://schemas.microsoft.com/office/drawing/2014/main" id="{CE7D5083-864A-4D2F-BF8B-8BBDDC26EBF8}"/>
              </a:ext>
            </a:extLst>
          </p:cNvPr>
          <p:cNvSpPr/>
          <p:nvPr/>
        </p:nvSpPr>
        <p:spPr>
          <a:xfrm>
            <a:off x="8777386" y="1996985"/>
            <a:ext cx="2503394" cy="533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Bbest</a:t>
            </a:r>
            <a:r>
              <a:rPr lang="en-US" sz="1600" dirty="0">
                <a:solidFill>
                  <a:schemeClr val="tx1"/>
                </a:solidFill>
              </a:rPr>
              <a:t>[Player2]= 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≥ Sum – y</a:t>
            </a:r>
          </a:p>
        </p:txBody>
      </p:sp>
      <p:sp>
        <p:nvSpPr>
          <p:cNvPr id="90" name="Arrow: Down 70">
            <a:extLst>
              <a:ext uri="{FF2B5EF4-FFF2-40B4-BE49-F238E27FC236}">
                <a16:creationId xmlns:a16="http://schemas.microsoft.com/office/drawing/2014/main" id="{0994B439-39A3-43DA-A326-BD668D2A2E3C}"/>
              </a:ext>
            </a:extLst>
          </p:cNvPr>
          <p:cNvSpPr/>
          <p:nvPr/>
        </p:nvSpPr>
        <p:spPr>
          <a:xfrm>
            <a:off x="9863096" y="4053636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1" name="Rectangle 78">
            <a:extLst>
              <a:ext uri="{FF2B5EF4-FFF2-40B4-BE49-F238E27FC236}">
                <a16:creationId xmlns:a16="http://schemas.microsoft.com/office/drawing/2014/main" id="{B5051347-8FA6-4BE2-B26D-C128705EE5C6}"/>
              </a:ext>
            </a:extLst>
          </p:cNvPr>
          <p:cNvSpPr/>
          <p:nvPr/>
        </p:nvSpPr>
        <p:spPr>
          <a:xfrm>
            <a:off x="9413581" y="4575857"/>
            <a:ext cx="13267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Prune !</a:t>
            </a:r>
          </a:p>
        </p:txBody>
      </p:sp>
      <p:sp>
        <p:nvSpPr>
          <p:cNvPr id="98" name="Rectangle: Rounded Corners 65">
            <a:extLst>
              <a:ext uri="{FF2B5EF4-FFF2-40B4-BE49-F238E27FC236}">
                <a16:creationId xmlns:a16="http://schemas.microsoft.com/office/drawing/2014/main" id="{18149AEF-BCFF-440D-AEFD-BD442F6B4147}"/>
              </a:ext>
            </a:extLst>
          </p:cNvPr>
          <p:cNvSpPr/>
          <p:nvPr/>
        </p:nvSpPr>
        <p:spPr>
          <a:xfrm>
            <a:off x="8436170" y="3406514"/>
            <a:ext cx="3445123" cy="3957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≥ Sum – </a:t>
            </a:r>
            <a:r>
              <a:rPr lang="en-US" sz="1600" dirty="0" err="1">
                <a:solidFill>
                  <a:schemeClr val="tx1"/>
                </a:solidFill>
              </a:rPr>
              <a:t>Bbest</a:t>
            </a:r>
            <a:r>
              <a:rPr lang="en-US" sz="1600" dirty="0">
                <a:solidFill>
                  <a:schemeClr val="tx1"/>
                </a:solidFill>
              </a:rPr>
              <a:t>[Player2]</a:t>
            </a:r>
          </a:p>
        </p:txBody>
      </p:sp>
      <p:sp>
        <p:nvSpPr>
          <p:cNvPr id="99" name="Arrow: Down 66">
            <a:extLst>
              <a:ext uri="{FF2B5EF4-FFF2-40B4-BE49-F238E27FC236}">
                <a16:creationId xmlns:a16="http://schemas.microsoft.com/office/drawing/2014/main" id="{113EC1EA-B101-484C-9F4F-62364B7A2482}"/>
              </a:ext>
            </a:extLst>
          </p:cNvPr>
          <p:cNvSpPr/>
          <p:nvPr/>
        </p:nvSpPr>
        <p:spPr>
          <a:xfrm>
            <a:off x="9815210" y="2780889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2" name="תיבת טקסט 101">
            <a:extLst>
              <a:ext uri="{FF2B5EF4-FFF2-40B4-BE49-F238E27FC236}">
                <a16:creationId xmlns:a16="http://schemas.microsoft.com/office/drawing/2014/main" id="{A9D3D7DD-AA88-4FE8-B47F-0DB6C14404B9}"/>
              </a:ext>
            </a:extLst>
          </p:cNvPr>
          <p:cNvSpPr txBox="1"/>
          <p:nvPr/>
        </p:nvSpPr>
        <p:spPr>
          <a:xfrm>
            <a:off x="4971265" y="6203946"/>
            <a:ext cx="25701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Optimal node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254473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72">
            <a:extLst>
              <a:ext uri="{FF2B5EF4-FFF2-40B4-BE49-F238E27FC236}">
                <a16:creationId xmlns:a16="http://schemas.microsoft.com/office/drawing/2014/main" id="{2CBC1C29-7BD5-4944-BD8C-FF9769F0AD33}"/>
              </a:ext>
            </a:extLst>
          </p:cNvPr>
          <p:cNvCxnSpPr>
            <a:cxnSpLocks/>
          </p:cNvCxnSpPr>
          <p:nvPr/>
        </p:nvCxnSpPr>
        <p:spPr>
          <a:xfrm>
            <a:off x="12422" y="5848540"/>
            <a:ext cx="1216622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1">
            <a:extLst>
              <a:ext uri="{FF2B5EF4-FFF2-40B4-BE49-F238E27FC236}">
                <a16:creationId xmlns:a16="http://schemas.microsoft.com/office/drawing/2014/main" id="{113D20F1-E39F-4ED6-91D6-74B96BFE0046}"/>
              </a:ext>
            </a:extLst>
          </p:cNvPr>
          <p:cNvCxnSpPr/>
          <p:nvPr/>
        </p:nvCxnSpPr>
        <p:spPr>
          <a:xfrm>
            <a:off x="0" y="4874326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76">
            <a:extLst>
              <a:ext uri="{FF2B5EF4-FFF2-40B4-BE49-F238E27FC236}">
                <a16:creationId xmlns:a16="http://schemas.microsoft.com/office/drawing/2014/main" id="{ED3F5321-5517-4ECD-9A8A-C73DC4701E0D}"/>
              </a:ext>
            </a:extLst>
          </p:cNvPr>
          <p:cNvCxnSpPr/>
          <p:nvPr/>
        </p:nvCxnSpPr>
        <p:spPr>
          <a:xfrm>
            <a:off x="0" y="395306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71">
            <a:extLst>
              <a:ext uri="{FF2B5EF4-FFF2-40B4-BE49-F238E27FC236}">
                <a16:creationId xmlns:a16="http://schemas.microsoft.com/office/drawing/2014/main" id="{8C0B36CD-557A-4CF5-B94C-35265BCABD0F}"/>
              </a:ext>
            </a:extLst>
          </p:cNvPr>
          <p:cNvCxnSpPr/>
          <p:nvPr/>
        </p:nvCxnSpPr>
        <p:spPr>
          <a:xfrm>
            <a:off x="0" y="2987894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76">
            <a:extLst>
              <a:ext uri="{FF2B5EF4-FFF2-40B4-BE49-F238E27FC236}">
                <a16:creationId xmlns:a16="http://schemas.microsoft.com/office/drawing/2014/main" id="{71FF7BB7-2004-40DE-921D-0F9784B3E0B8}"/>
              </a:ext>
            </a:extLst>
          </p:cNvPr>
          <p:cNvCxnSpPr/>
          <p:nvPr/>
        </p:nvCxnSpPr>
        <p:spPr>
          <a:xfrm>
            <a:off x="-13358" y="221151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24">
                <a:extLst>
                  <a:ext uri="{FF2B5EF4-FFF2-40B4-BE49-F238E27FC236}">
                    <a16:creationId xmlns:a16="http://schemas.microsoft.com/office/drawing/2014/main" id="{AB860D77-1569-4D48-BB49-69E6D9487F53}"/>
                  </a:ext>
                </a:extLst>
              </p:cNvPr>
              <p:cNvSpPr/>
              <p:nvPr/>
            </p:nvSpPr>
            <p:spPr>
              <a:xfrm>
                <a:off x="2491409" y="2329364"/>
                <a:ext cx="2342057" cy="402105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Promised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…</a:t>
                </a:r>
              </a:p>
            </p:txBody>
          </p:sp>
        </mc:Choice>
        <mc:Fallback xmlns="">
          <p:sp>
            <p:nvSpPr>
              <p:cNvPr id="20" name="Rounded Rectangle 24">
                <a:extLst>
                  <a:ext uri="{FF2B5EF4-FFF2-40B4-BE49-F238E27FC236}">
                    <a16:creationId xmlns:a16="http://schemas.microsoft.com/office/drawing/2014/main" id="{AB860D77-1569-4D48-BB49-69E6D9487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409" y="2329364"/>
                <a:ext cx="2342057" cy="402105"/>
              </a:xfrm>
              <a:prstGeom prst="roundRect">
                <a:avLst/>
              </a:prstGeom>
              <a:blipFill>
                <a:blip r:embed="rId2"/>
                <a:stretch>
                  <a:fillRect l="-256" t="-12500" b="-3472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4">
            <a:extLst>
              <a:ext uri="{FF2B5EF4-FFF2-40B4-BE49-F238E27FC236}">
                <a16:creationId xmlns:a16="http://schemas.microsoft.com/office/drawing/2014/main" id="{0E3F8BD0-8EE9-4134-8BA1-C98CBDBA0ED0}"/>
              </a:ext>
            </a:extLst>
          </p:cNvPr>
          <p:cNvSpPr/>
          <p:nvPr/>
        </p:nvSpPr>
        <p:spPr>
          <a:xfrm>
            <a:off x="333422" y="3129199"/>
            <a:ext cx="2169601" cy="6201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ctr">
              <a:defRPr/>
            </a:pPr>
            <a:r>
              <a:rPr lang="en-US" sz="2400" dirty="0">
                <a:solidFill>
                  <a:schemeClr val="tx1"/>
                </a:solidFill>
              </a:rPr>
              <a:t>Promised </a:t>
            </a:r>
            <a:r>
              <a:rPr lang="en-US" sz="2400" dirty="0">
                <a:solidFill>
                  <a:prstClr val="black"/>
                </a:solidFill>
              </a:rPr>
              <a:t>, …</a:t>
            </a:r>
          </a:p>
        </p:txBody>
      </p:sp>
      <p:cxnSp>
        <p:nvCxnSpPr>
          <p:cNvPr id="24" name="Straight Arrow Connector 41">
            <a:extLst>
              <a:ext uri="{FF2B5EF4-FFF2-40B4-BE49-F238E27FC236}">
                <a16:creationId xmlns:a16="http://schemas.microsoft.com/office/drawing/2014/main" id="{2E26BC52-B3F2-47DB-B500-5EBE10AAAE8A}"/>
              </a:ext>
            </a:extLst>
          </p:cNvPr>
          <p:cNvCxnSpPr>
            <a:cxnSpLocks/>
            <a:stCxn id="20" idx="1"/>
            <a:endCxn id="23" idx="0"/>
          </p:cNvCxnSpPr>
          <p:nvPr/>
        </p:nvCxnSpPr>
        <p:spPr>
          <a:xfrm flipH="1">
            <a:off x="1418223" y="2530417"/>
            <a:ext cx="1073186" cy="59878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188CBC92-CD18-47EA-B904-C8B58FE62E8E}"/>
              </a:ext>
            </a:extLst>
          </p:cNvPr>
          <p:cNvSpPr txBox="1"/>
          <p:nvPr/>
        </p:nvSpPr>
        <p:spPr>
          <a:xfrm>
            <a:off x="3198553" y="1698721"/>
            <a:ext cx="14740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Root</a:t>
            </a:r>
            <a:endParaRPr lang="he-IL" b="1" dirty="0"/>
          </a:p>
        </p:txBody>
      </p:sp>
      <p:sp>
        <p:nvSpPr>
          <p:cNvPr id="48" name="Rectangle: Rounded Corners 90">
            <a:extLst>
              <a:ext uri="{FF2B5EF4-FFF2-40B4-BE49-F238E27FC236}">
                <a16:creationId xmlns:a16="http://schemas.microsoft.com/office/drawing/2014/main" id="{D35AB32E-E7E4-46CF-B414-59060E070B49}"/>
              </a:ext>
            </a:extLst>
          </p:cNvPr>
          <p:cNvSpPr/>
          <p:nvPr/>
        </p:nvSpPr>
        <p:spPr>
          <a:xfrm>
            <a:off x="156690" y="1820341"/>
            <a:ext cx="1579345" cy="620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Promised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אליפסה 48">
            <a:extLst>
              <a:ext uri="{FF2B5EF4-FFF2-40B4-BE49-F238E27FC236}">
                <a16:creationId xmlns:a16="http://schemas.microsoft.com/office/drawing/2014/main" id="{F5DF1443-E84E-4E2E-ADA9-B99B5FE3C97B}"/>
              </a:ext>
            </a:extLst>
          </p:cNvPr>
          <p:cNvSpPr/>
          <p:nvPr/>
        </p:nvSpPr>
        <p:spPr>
          <a:xfrm>
            <a:off x="2490884" y="2202918"/>
            <a:ext cx="1594655" cy="726113"/>
          </a:xfrm>
          <a:prstGeom prst="ellipse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211E2450-502A-4F32-88D5-F36228980D0E}"/>
              </a:ext>
            </a:extLst>
          </p:cNvPr>
          <p:cNvCxnSpPr>
            <a:stCxn id="48" idx="3"/>
            <a:endCxn id="49" idx="2"/>
          </p:cNvCxnSpPr>
          <p:nvPr/>
        </p:nvCxnSpPr>
        <p:spPr>
          <a:xfrm>
            <a:off x="1736035" y="2130425"/>
            <a:ext cx="754849" cy="435550"/>
          </a:xfrm>
          <a:prstGeom prst="straightConnector1">
            <a:avLst/>
          </a:prstGeom>
          <a:ln w="3810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73FF096-F95F-476B-ABC5-4083656C8126}"/>
              </a:ext>
            </a:extLst>
          </p:cNvPr>
          <p:cNvSpPr/>
          <p:nvPr/>
        </p:nvSpPr>
        <p:spPr>
          <a:xfrm>
            <a:off x="5040393" y="4156179"/>
            <a:ext cx="1307965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</a:rPr>
              <a:t> … , … , ...</a:t>
            </a:r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ACFF5260-E8D3-4437-ADFA-9A69EBA7C13D}"/>
              </a:ext>
            </a:extLst>
          </p:cNvPr>
          <p:cNvSpPr/>
          <p:nvPr/>
        </p:nvSpPr>
        <p:spPr>
          <a:xfrm>
            <a:off x="1967394" y="5183781"/>
            <a:ext cx="1460134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</a:rPr>
              <a:t> … , … 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24">
                <a:extLst>
                  <a:ext uri="{FF2B5EF4-FFF2-40B4-BE49-F238E27FC236}">
                    <a16:creationId xmlns:a16="http://schemas.microsoft.com/office/drawing/2014/main" id="{F74D99B7-1BF0-4966-BA47-9C30D054AE61}"/>
                  </a:ext>
                </a:extLst>
              </p:cNvPr>
              <p:cNvSpPr/>
              <p:nvPr/>
            </p:nvSpPr>
            <p:spPr>
              <a:xfrm>
                <a:off x="6864047" y="6236262"/>
                <a:ext cx="3531384" cy="402105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lvl="0" algn="ctr"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 Promised +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y+1 , …</a:t>
                </a:r>
              </a:p>
            </p:txBody>
          </p:sp>
        </mc:Choice>
        <mc:Fallback xmlns="">
          <p:sp>
            <p:nvSpPr>
              <p:cNvPr id="33" name="Rounded Rectangle 24">
                <a:extLst>
                  <a:ext uri="{FF2B5EF4-FFF2-40B4-BE49-F238E27FC236}">
                    <a16:creationId xmlns:a16="http://schemas.microsoft.com/office/drawing/2014/main" id="{F74D99B7-1BF0-4966-BA47-9C30D054A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47" y="6236262"/>
                <a:ext cx="3531384" cy="402105"/>
              </a:xfrm>
              <a:prstGeom prst="roundRect">
                <a:avLst/>
              </a:prstGeom>
              <a:blipFill>
                <a:blip r:embed="rId3"/>
                <a:stretch>
                  <a:fillRect t="-13889" b="-3333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77">
            <a:extLst>
              <a:ext uri="{FF2B5EF4-FFF2-40B4-BE49-F238E27FC236}">
                <a16:creationId xmlns:a16="http://schemas.microsoft.com/office/drawing/2014/main" id="{32F67FB0-1292-4262-9B96-5632FF0E7AA9}"/>
              </a:ext>
            </a:extLst>
          </p:cNvPr>
          <p:cNvSpPr txBox="1"/>
          <p:nvPr/>
        </p:nvSpPr>
        <p:spPr>
          <a:xfrm>
            <a:off x="41569" y="3974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8" name="TextBox 105">
            <a:extLst>
              <a:ext uri="{FF2B5EF4-FFF2-40B4-BE49-F238E27FC236}">
                <a16:creationId xmlns:a16="http://schemas.microsoft.com/office/drawing/2014/main" id="{0CB23EBD-9585-459E-AC2A-20F05938E2CF}"/>
              </a:ext>
            </a:extLst>
          </p:cNvPr>
          <p:cNvSpPr txBox="1"/>
          <p:nvPr/>
        </p:nvSpPr>
        <p:spPr>
          <a:xfrm>
            <a:off x="41569" y="487432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106">
            <a:extLst>
              <a:ext uri="{FF2B5EF4-FFF2-40B4-BE49-F238E27FC236}">
                <a16:creationId xmlns:a16="http://schemas.microsoft.com/office/drawing/2014/main" id="{A5AC987B-EB58-4CEF-9F4A-DB1238BB7F3B}"/>
              </a:ext>
            </a:extLst>
          </p:cNvPr>
          <p:cNvSpPr txBox="1"/>
          <p:nvPr/>
        </p:nvSpPr>
        <p:spPr>
          <a:xfrm>
            <a:off x="41569" y="586707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0" name="Straight Arrow Connector 41">
            <a:extLst>
              <a:ext uri="{FF2B5EF4-FFF2-40B4-BE49-F238E27FC236}">
                <a16:creationId xmlns:a16="http://schemas.microsoft.com/office/drawing/2014/main" id="{8F197441-C588-4B56-93BA-786DBE13A02E}"/>
              </a:ext>
            </a:extLst>
          </p:cNvPr>
          <p:cNvCxnSpPr>
            <a:cxnSpLocks/>
            <a:stCxn id="25" idx="1"/>
            <a:endCxn id="30" idx="0"/>
          </p:cNvCxnSpPr>
          <p:nvPr/>
        </p:nvCxnSpPr>
        <p:spPr>
          <a:xfrm flipH="1">
            <a:off x="2697461" y="4357232"/>
            <a:ext cx="2342932" cy="8265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5">
            <a:extLst>
              <a:ext uri="{FF2B5EF4-FFF2-40B4-BE49-F238E27FC236}">
                <a16:creationId xmlns:a16="http://schemas.microsoft.com/office/drawing/2014/main" id="{00F341A1-C9F2-4EAA-AF41-7B0BB4F80F92}"/>
              </a:ext>
            </a:extLst>
          </p:cNvPr>
          <p:cNvCxnSpPr>
            <a:cxnSpLocks/>
            <a:stCxn id="50" idx="3"/>
            <a:endCxn id="33" idx="0"/>
          </p:cNvCxnSpPr>
          <p:nvPr/>
        </p:nvCxnSpPr>
        <p:spPr>
          <a:xfrm>
            <a:off x="7725910" y="5345982"/>
            <a:ext cx="903829" cy="89028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79F3818B-1EB7-4D8E-8A20-824C54D9AFA2}"/>
                  </a:ext>
                </a:extLst>
              </p:cNvPr>
              <p:cNvSpPr/>
              <p:nvPr/>
            </p:nvSpPr>
            <p:spPr>
              <a:xfrm>
                <a:off x="4649678" y="5144929"/>
                <a:ext cx="3076232" cy="402105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𝑆𝑢𝑚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 …</a:t>
                </a:r>
              </a:p>
            </p:txBody>
          </p:sp>
        </mc:Choice>
        <mc:Fallback xmlns=""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79F3818B-1EB7-4D8E-8A20-824C54D9A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8" y="5144929"/>
                <a:ext cx="3076232" cy="402105"/>
              </a:xfrm>
              <a:prstGeom prst="roundRect">
                <a:avLst/>
              </a:prstGeom>
              <a:blipFill>
                <a:blip r:embed="rId4"/>
                <a:stretch>
                  <a:fillRect t="-13889" b="-3333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B6E446-A3F5-4F9D-97EC-893CD17C627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348358" y="4357232"/>
            <a:ext cx="515689" cy="7876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77">
            <a:extLst>
              <a:ext uri="{FF2B5EF4-FFF2-40B4-BE49-F238E27FC236}">
                <a16:creationId xmlns:a16="http://schemas.microsoft.com/office/drawing/2014/main" id="{6FC9015D-D46A-438C-B394-C8B216526F58}"/>
              </a:ext>
            </a:extLst>
          </p:cNvPr>
          <p:cNvSpPr txBox="1"/>
          <p:nvPr/>
        </p:nvSpPr>
        <p:spPr>
          <a:xfrm>
            <a:off x="28211" y="223290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4" name="TextBox 105">
            <a:extLst>
              <a:ext uri="{FF2B5EF4-FFF2-40B4-BE49-F238E27FC236}">
                <a16:creationId xmlns:a16="http://schemas.microsoft.com/office/drawing/2014/main" id="{E670A6EE-05D2-4CF2-861A-09B300142480}"/>
              </a:ext>
            </a:extLst>
          </p:cNvPr>
          <p:cNvSpPr txBox="1"/>
          <p:nvPr/>
        </p:nvSpPr>
        <p:spPr>
          <a:xfrm>
            <a:off x="2897" y="2987894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65" name="מחבר חץ ישר 64">
            <a:extLst>
              <a:ext uri="{FF2B5EF4-FFF2-40B4-BE49-F238E27FC236}">
                <a16:creationId xmlns:a16="http://schemas.microsoft.com/office/drawing/2014/main" id="{C68FCFA7-0B7A-4262-AE75-0DBAAF2D339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833466" y="2530417"/>
            <a:ext cx="712425" cy="87037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7749FA45-690B-4840-AAEC-25C16CF9596B}"/>
              </a:ext>
            </a:extLst>
          </p:cNvPr>
          <p:cNvSpPr txBox="1"/>
          <p:nvPr/>
        </p:nvSpPr>
        <p:spPr>
          <a:xfrm>
            <a:off x="5309077" y="3215080"/>
            <a:ext cx="14740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. . .</a:t>
            </a:r>
            <a:endParaRPr lang="he-IL" b="1" dirty="0"/>
          </a:p>
        </p:txBody>
      </p:sp>
      <p:sp>
        <p:nvSpPr>
          <p:cNvPr id="44" name="Multiplication Sign 44">
            <a:extLst>
              <a:ext uri="{FF2B5EF4-FFF2-40B4-BE49-F238E27FC236}">
                <a16:creationId xmlns:a16="http://schemas.microsoft.com/office/drawing/2014/main" id="{8F3178C2-6CB7-44D3-9BCC-19A6515FA3FC}"/>
              </a:ext>
            </a:extLst>
          </p:cNvPr>
          <p:cNvSpPr/>
          <p:nvPr/>
        </p:nvSpPr>
        <p:spPr>
          <a:xfrm>
            <a:off x="7898971" y="5518566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47">
            <a:extLst>
              <a:ext uri="{FF2B5EF4-FFF2-40B4-BE49-F238E27FC236}">
                <a16:creationId xmlns:a16="http://schemas.microsoft.com/office/drawing/2014/main" id="{A4BCCC59-FE13-4EEE-95EF-0B21DE2180CC}"/>
              </a:ext>
            </a:extLst>
          </p:cNvPr>
          <p:cNvSpPr/>
          <p:nvPr/>
        </p:nvSpPr>
        <p:spPr>
          <a:xfrm>
            <a:off x="7530927" y="1698721"/>
            <a:ext cx="4599959" cy="34321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7" name="Rectangle: Rounded Corners 65">
            <a:extLst>
              <a:ext uri="{FF2B5EF4-FFF2-40B4-BE49-F238E27FC236}">
                <a16:creationId xmlns:a16="http://schemas.microsoft.com/office/drawing/2014/main" id="{179EB701-8CD4-494E-9E2A-3276E7F161FB}"/>
              </a:ext>
            </a:extLst>
          </p:cNvPr>
          <p:cNvSpPr/>
          <p:nvPr/>
        </p:nvSpPr>
        <p:spPr>
          <a:xfrm>
            <a:off x="8395472" y="2704940"/>
            <a:ext cx="2952568" cy="3957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+ y ≥ Sum</a:t>
            </a:r>
          </a:p>
        </p:txBody>
      </p:sp>
      <p:sp>
        <p:nvSpPr>
          <p:cNvPr id="88" name="Arrow: Down 66">
            <a:extLst>
              <a:ext uri="{FF2B5EF4-FFF2-40B4-BE49-F238E27FC236}">
                <a16:creationId xmlns:a16="http://schemas.microsoft.com/office/drawing/2014/main" id="{A2F40D63-2ABD-45DE-8683-02AA64A375A7}"/>
              </a:ext>
            </a:extLst>
          </p:cNvPr>
          <p:cNvSpPr/>
          <p:nvPr/>
        </p:nvSpPr>
        <p:spPr>
          <a:xfrm>
            <a:off x="9634133" y="2246675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9" name="Rectangle: Rounded Corners 69">
            <a:extLst>
              <a:ext uri="{FF2B5EF4-FFF2-40B4-BE49-F238E27FC236}">
                <a16:creationId xmlns:a16="http://schemas.microsoft.com/office/drawing/2014/main" id="{CE7D5083-864A-4D2F-BF8B-8BBDDC26EBF8}"/>
              </a:ext>
            </a:extLst>
          </p:cNvPr>
          <p:cNvSpPr/>
          <p:nvPr/>
        </p:nvSpPr>
        <p:spPr>
          <a:xfrm>
            <a:off x="7686946" y="3215262"/>
            <a:ext cx="4322120" cy="37907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+ 1 + y + 1&gt; Promised + ɛ + y ≥ Sum  </a:t>
            </a:r>
          </a:p>
        </p:txBody>
      </p:sp>
      <p:sp>
        <p:nvSpPr>
          <p:cNvPr id="90" name="Arrow: Down 70">
            <a:extLst>
              <a:ext uri="{FF2B5EF4-FFF2-40B4-BE49-F238E27FC236}">
                <a16:creationId xmlns:a16="http://schemas.microsoft.com/office/drawing/2014/main" id="{0994B439-39A3-43DA-A326-BD668D2A2E3C}"/>
              </a:ext>
            </a:extLst>
          </p:cNvPr>
          <p:cNvSpPr/>
          <p:nvPr/>
        </p:nvSpPr>
        <p:spPr>
          <a:xfrm>
            <a:off x="9657883" y="3668838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: Rounded Corners 65">
            <a:extLst>
              <a:ext uri="{FF2B5EF4-FFF2-40B4-BE49-F238E27FC236}">
                <a16:creationId xmlns:a16="http://schemas.microsoft.com/office/drawing/2014/main" id="{AB0C8D1A-F3B8-4498-B9E0-47E72B5ACBF2}"/>
              </a:ext>
            </a:extLst>
          </p:cNvPr>
          <p:cNvSpPr/>
          <p:nvPr/>
        </p:nvSpPr>
        <p:spPr>
          <a:xfrm>
            <a:off x="8371722" y="1768423"/>
            <a:ext cx="2952568" cy="3957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≥ Sum – y</a:t>
            </a:r>
          </a:p>
        </p:txBody>
      </p:sp>
      <p:sp>
        <p:nvSpPr>
          <p:cNvPr id="43" name="Rectangle: Rounded Corners 69">
            <a:extLst>
              <a:ext uri="{FF2B5EF4-FFF2-40B4-BE49-F238E27FC236}">
                <a16:creationId xmlns:a16="http://schemas.microsoft.com/office/drawing/2014/main" id="{88E9FEB9-F716-4912-B0E0-9B2ED1617E2B}"/>
              </a:ext>
            </a:extLst>
          </p:cNvPr>
          <p:cNvSpPr/>
          <p:nvPr/>
        </p:nvSpPr>
        <p:spPr>
          <a:xfrm>
            <a:off x="7655567" y="4139861"/>
            <a:ext cx="4322120" cy="37907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+ 1 + y + 1≥ Sum  </a:t>
            </a:r>
          </a:p>
        </p:txBody>
      </p:sp>
      <p:sp>
        <p:nvSpPr>
          <p:cNvPr id="46" name="Arrow: Down 70">
            <a:extLst>
              <a:ext uri="{FF2B5EF4-FFF2-40B4-BE49-F238E27FC236}">
                <a16:creationId xmlns:a16="http://schemas.microsoft.com/office/drawing/2014/main" id="{7D5DB079-9360-4515-AD1D-2C8F15E2CFB1}"/>
              </a:ext>
            </a:extLst>
          </p:cNvPr>
          <p:cNvSpPr/>
          <p:nvPr/>
        </p:nvSpPr>
        <p:spPr>
          <a:xfrm>
            <a:off x="9657883" y="4592932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4C50D2B7-62C3-442F-ADE8-7747FDCC9069}"/>
              </a:ext>
            </a:extLst>
          </p:cNvPr>
          <p:cNvSpPr txBox="1"/>
          <p:nvPr/>
        </p:nvSpPr>
        <p:spPr>
          <a:xfrm>
            <a:off x="4971265" y="6203946"/>
            <a:ext cx="25701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Optimal node</a:t>
            </a:r>
            <a:endParaRPr lang="he-IL" sz="1600" b="1" dirty="0"/>
          </a:p>
        </p:txBody>
      </p:sp>
      <p:sp>
        <p:nvSpPr>
          <p:cNvPr id="47" name="כותרת 1">
            <a:extLst>
              <a:ext uri="{FF2B5EF4-FFF2-40B4-BE49-F238E27FC236}">
                <a16:creationId xmlns:a16="http://schemas.microsoft.com/office/drawing/2014/main" id="{E5385997-D474-47EB-9BA9-F6928FFDB56D}"/>
              </a:ext>
            </a:extLst>
          </p:cNvPr>
          <p:cNvSpPr txBox="1">
            <a:spLocks/>
          </p:cNvSpPr>
          <p:nvPr/>
        </p:nvSpPr>
        <p:spPr>
          <a:xfrm>
            <a:off x="135522" y="245305"/>
            <a:ext cx="128515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S</a:t>
            </a:r>
            <a:r>
              <a:rPr lang="en-US" sz="3600" b="1" i="1"/>
              <a:t>hallow pruning</a:t>
            </a:r>
            <a:endParaRPr lang="he-IL" sz="3600" b="1" i="1" dirty="0"/>
          </a:p>
        </p:txBody>
      </p:sp>
      <p:cxnSp>
        <p:nvCxnSpPr>
          <p:cNvPr id="54" name="Straight Arrow Connector 15">
            <a:extLst>
              <a:ext uri="{FF2B5EF4-FFF2-40B4-BE49-F238E27FC236}">
                <a16:creationId xmlns:a16="http://schemas.microsoft.com/office/drawing/2014/main" id="{99DC1B2F-6D6C-4FE3-A472-B732BA68D5E4}"/>
              </a:ext>
            </a:extLst>
          </p:cNvPr>
          <p:cNvCxnSpPr>
            <a:cxnSpLocks/>
            <a:stCxn id="50" idx="1"/>
            <a:endCxn id="55" idx="0"/>
          </p:cNvCxnSpPr>
          <p:nvPr/>
        </p:nvCxnSpPr>
        <p:spPr>
          <a:xfrm flipH="1">
            <a:off x="3382338" y="5345982"/>
            <a:ext cx="1267340" cy="87561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24">
            <a:extLst>
              <a:ext uri="{FF2B5EF4-FFF2-40B4-BE49-F238E27FC236}">
                <a16:creationId xmlns:a16="http://schemas.microsoft.com/office/drawing/2014/main" id="{1787C6FC-0304-4615-9667-8B34E881BA6B}"/>
              </a:ext>
            </a:extLst>
          </p:cNvPr>
          <p:cNvSpPr/>
          <p:nvPr/>
        </p:nvSpPr>
        <p:spPr>
          <a:xfrm>
            <a:off x="2736914" y="6221592"/>
            <a:ext cx="1290847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, y , …</a:t>
            </a:r>
          </a:p>
        </p:txBody>
      </p:sp>
    </p:spTree>
    <p:extLst>
      <p:ext uri="{BB962C8B-B14F-4D97-AF65-F5344CB8AC3E}">
        <p14:creationId xmlns:p14="http://schemas.microsoft.com/office/powerpoint/2010/main" val="2636902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72">
            <a:extLst>
              <a:ext uri="{FF2B5EF4-FFF2-40B4-BE49-F238E27FC236}">
                <a16:creationId xmlns:a16="http://schemas.microsoft.com/office/drawing/2014/main" id="{2CBC1C29-7BD5-4944-BD8C-FF9769F0AD33}"/>
              </a:ext>
            </a:extLst>
          </p:cNvPr>
          <p:cNvCxnSpPr>
            <a:cxnSpLocks/>
          </p:cNvCxnSpPr>
          <p:nvPr/>
        </p:nvCxnSpPr>
        <p:spPr>
          <a:xfrm>
            <a:off x="12422" y="5848540"/>
            <a:ext cx="1216622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1">
            <a:extLst>
              <a:ext uri="{FF2B5EF4-FFF2-40B4-BE49-F238E27FC236}">
                <a16:creationId xmlns:a16="http://schemas.microsoft.com/office/drawing/2014/main" id="{113D20F1-E39F-4ED6-91D6-74B96BFE0046}"/>
              </a:ext>
            </a:extLst>
          </p:cNvPr>
          <p:cNvCxnSpPr/>
          <p:nvPr/>
        </p:nvCxnSpPr>
        <p:spPr>
          <a:xfrm>
            <a:off x="0" y="4874326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76">
            <a:extLst>
              <a:ext uri="{FF2B5EF4-FFF2-40B4-BE49-F238E27FC236}">
                <a16:creationId xmlns:a16="http://schemas.microsoft.com/office/drawing/2014/main" id="{ED3F5321-5517-4ECD-9A8A-C73DC4701E0D}"/>
              </a:ext>
            </a:extLst>
          </p:cNvPr>
          <p:cNvCxnSpPr/>
          <p:nvPr/>
        </p:nvCxnSpPr>
        <p:spPr>
          <a:xfrm>
            <a:off x="0" y="395306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71">
            <a:extLst>
              <a:ext uri="{FF2B5EF4-FFF2-40B4-BE49-F238E27FC236}">
                <a16:creationId xmlns:a16="http://schemas.microsoft.com/office/drawing/2014/main" id="{8C0B36CD-557A-4CF5-B94C-35265BCABD0F}"/>
              </a:ext>
            </a:extLst>
          </p:cNvPr>
          <p:cNvCxnSpPr/>
          <p:nvPr/>
        </p:nvCxnSpPr>
        <p:spPr>
          <a:xfrm>
            <a:off x="0" y="2987894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76">
            <a:extLst>
              <a:ext uri="{FF2B5EF4-FFF2-40B4-BE49-F238E27FC236}">
                <a16:creationId xmlns:a16="http://schemas.microsoft.com/office/drawing/2014/main" id="{71FF7BB7-2004-40DE-921D-0F9784B3E0B8}"/>
              </a:ext>
            </a:extLst>
          </p:cNvPr>
          <p:cNvCxnSpPr/>
          <p:nvPr/>
        </p:nvCxnSpPr>
        <p:spPr>
          <a:xfrm>
            <a:off x="-13358" y="221151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24">
                <a:extLst>
                  <a:ext uri="{FF2B5EF4-FFF2-40B4-BE49-F238E27FC236}">
                    <a16:creationId xmlns:a16="http://schemas.microsoft.com/office/drawing/2014/main" id="{AB860D77-1569-4D48-BB49-69E6D9487F53}"/>
                  </a:ext>
                </a:extLst>
              </p:cNvPr>
              <p:cNvSpPr/>
              <p:nvPr/>
            </p:nvSpPr>
            <p:spPr>
              <a:xfrm>
                <a:off x="2491409" y="2329364"/>
                <a:ext cx="2342057" cy="402105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Promised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…</a:t>
                </a:r>
              </a:p>
            </p:txBody>
          </p:sp>
        </mc:Choice>
        <mc:Fallback xmlns="">
          <p:sp>
            <p:nvSpPr>
              <p:cNvPr id="20" name="Rounded Rectangle 24">
                <a:extLst>
                  <a:ext uri="{FF2B5EF4-FFF2-40B4-BE49-F238E27FC236}">
                    <a16:creationId xmlns:a16="http://schemas.microsoft.com/office/drawing/2014/main" id="{AB860D77-1569-4D48-BB49-69E6D9487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409" y="2329364"/>
                <a:ext cx="2342057" cy="402105"/>
              </a:xfrm>
              <a:prstGeom prst="roundRect">
                <a:avLst/>
              </a:prstGeom>
              <a:blipFill>
                <a:blip r:embed="rId2"/>
                <a:stretch>
                  <a:fillRect l="-256" t="-12500" b="-3472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4">
            <a:extLst>
              <a:ext uri="{FF2B5EF4-FFF2-40B4-BE49-F238E27FC236}">
                <a16:creationId xmlns:a16="http://schemas.microsoft.com/office/drawing/2014/main" id="{0E3F8BD0-8EE9-4134-8BA1-C98CBDBA0ED0}"/>
              </a:ext>
            </a:extLst>
          </p:cNvPr>
          <p:cNvSpPr/>
          <p:nvPr/>
        </p:nvSpPr>
        <p:spPr>
          <a:xfrm>
            <a:off x="333422" y="3129199"/>
            <a:ext cx="2169601" cy="6201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ctr">
              <a:defRPr/>
            </a:pPr>
            <a:r>
              <a:rPr lang="en-US" sz="2400" dirty="0">
                <a:solidFill>
                  <a:schemeClr val="tx1"/>
                </a:solidFill>
              </a:rPr>
              <a:t>Promised </a:t>
            </a:r>
            <a:r>
              <a:rPr lang="en-US" sz="2400" dirty="0">
                <a:solidFill>
                  <a:prstClr val="black"/>
                </a:solidFill>
              </a:rPr>
              <a:t>, …</a:t>
            </a:r>
          </a:p>
        </p:txBody>
      </p:sp>
      <p:cxnSp>
        <p:nvCxnSpPr>
          <p:cNvPr id="24" name="Straight Arrow Connector 41">
            <a:extLst>
              <a:ext uri="{FF2B5EF4-FFF2-40B4-BE49-F238E27FC236}">
                <a16:creationId xmlns:a16="http://schemas.microsoft.com/office/drawing/2014/main" id="{2E26BC52-B3F2-47DB-B500-5EBE10AAAE8A}"/>
              </a:ext>
            </a:extLst>
          </p:cNvPr>
          <p:cNvCxnSpPr>
            <a:cxnSpLocks/>
            <a:stCxn id="20" idx="1"/>
            <a:endCxn id="23" idx="0"/>
          </p:cNvCxnSpPr>
          <p:nvPr/>
        </p:nvCxnSpPr>
        <p:spPr>
          <a:xfrm flipH="1">
            <a:off x="1418223" y="2530417"/>
            <a:ext cx="1073186" cy="59878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188CBC92-CD18-47EA-B904-C8B58FE62E8E}"/>
              </a:ext>
            </a:extLst>
          </p:cNvPr>
          <p:cNvSpPr txBox="1"/>
          <p:nvPr/>
        </p:nvSpPr>
        <p:spPr>
          <a:xfrm>
            <a:off x="3198553" y="1698721"/>
            <a:ext cx="14740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Root</a:t>
            </a:r>
            <a:endParaRPr lang="he-IL" b="1" dirty="0"/>
          </a:p>
        </p:txBody>
      </p:sp>
      <p:sp>
        <p:nvSpPr>
          <p:cNvPr id="48" name="Rectangle: Rounded Corners 90">
            <a:extLst>
              <a:ext uri="{FF2B5EF4-FFF2-40B4-BE49-F238E27FC236}">
                <a16:creationId xmlns:a16="http://schemas.microsoft.com/office/drawing/2014/main" id="{D35AB32E-E7E4-46CF-B414-59060E070B49}"/>
              </a:ext>
            </a:extLst>
          </p:cNvPr>
          <p:cNvSpPr/>
          <p:nvPr/>
        </p:nvSpPr>
        <p:spPr>
          <a:xfrm>
            <a:off x="156690" y="1820341"/>
            <a:ext cx="1579345" cy="620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Promised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אליפסה 48">
            <a:extLst>
              <a:ext uri="{FF2B5EF4-FFF2-40B4-BE49-F238E27FC236}">
                <a16:creationId xmlns:a16="http://schemas.microsoft.com/office/drawing/2014/main" id="{F5DF1443-E84E-4E2E-ADA9-B99B5FE3C97B}"/>
              </a:ext>
            </a:extLst>
          </p:cNvPr>
          <p:cNvSpPr/>
          <p:nvPr/>
        </p:nvSpPr>
        <p:spPr>
          <a:xfrm>
            <a:off x="2490884" y="2202918"/>
            <a:ext cx="1594655" cy="726113"/>
          </a:xfrm>
          <a:prstGeom prst="ellipse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211E2450-502A-4F32-88D5-F36228980D0E}"/>
              </a:ext>
            </a:extLst>
          </p:cNvPr>
          <p:cNvCxnSpPr>
            <a:stCxn id="48" idx="3"/>
            <a:endCxn id="49" idx="2"/>
          </p:cNvCxnSpPr>
          <p:nvPr/>
        </p:nvCxnSpPr>
        <p:spPr>
          <a:xfrm>
            <a:off x="1736035" y="2130425"/>
            <a:ext cx="754849" cy="435550"/>
          </a:xfrm>
          <a:prstGeom prst="straightConnector1">
            <a:avLst/>
          </a:prstGeom>
          <a:ln w="3810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73FF096-F95F-476B-ABC5-4083656C8126}"/>
              </a:ext>
            </a:extLst>
          </p:cNvPr>
          <p:cNvSpPr/>
          <p:nvPr/>
        </p:nvSpPr>
        <p:spPr>
          <a:xfrm>
            <a:off x="5040393" y="4156179"/>
            <a:ext cx="1307965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</a:rPr>
              <a:t> … , … , ...</a:t>
            </a:r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ACFF5260-E8D3-4437-ADFA-9A69EBA7C13D}"/>
              </a:ext>
            </a:extLst>
          </p:cNvPr>
          <p:cNvSpPr/>
          <p:nvPr/>
        </p:nvSpPr>
        <p:spPr>
          <a:xfrm>
            <a:off x="1967394" y="5183781"/>
            <a:ext cx="1460134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</a:rPr>
              <a:t> … , … 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24">
                <a:extLst>
                  <a:ext uri="{FF2B5EF4-FFF2-40B4-BE49-F238E27FC236}">
                    <a16:creationId xmlns:a16="http://schemas.microsoft.com/office/drawing/2014/main" id="{F74D99B7-1BF0-4966-BA47-9C30D054AE61}"/>
                  </a:ext>
                </a:extLst>
              </p:cNvPr>
              <p:cNvSpPr/>
              <p:nvPr/>
            </p:nvSpPr>
            <p:spPr>
              <a:xfrm>
                <a:off x="6864047" y="6236262"/>
                <a:ext cx="3531384" cy="402105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lvl="0" algn="ctr"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 Promised +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y+1 , …</a:t>
                </a:r>
              </a:p>
            </p:txBody>
          </p:sp>
        </mc:Choice>
        <mc:Fallback xmlns="">
          <p:sp>
            <p:nvSpPr>
              <p:cNvPr id="33" name="Rounded Rectangle 24">
                <a:extLst>
                  <a:ext uri="{FF2B5EF4-FFF2-40B4-BE49-F238E27FC236}">
                    <a16:creationId xmlns:a16="http://schemas.microsoft.com/office/drawing/2014/main" id="{F74D99B7-1BF0-4966-BA47-9C30D054A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47" y="6236262"/>
                <a:ext cx="3531384" cy="402105"/>
              </a:xfrm>
              <a:prstGeom prst="roundRect">
                <a:avLst/>
              </a:prstGeom>
              <a:blipFill>
                <a:blip r:embed="rId3"/>
                <a:stretch>
                  <a:fillRect t="-13889" b="-3333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77">
            <a:extLst>
              <a:ext uri="{FF2B5EF4-FFF2-40B4-BE49-F238E27FC236}">
                <a16:creationId xmlns:a16="http://schemas.microsoft.com/office/drawing/2014/main" id="{32F67FB0-1292-4262-9B96-5632FF0E7AA9}"/>
              </a:ext>
            </a:extLst>
          </p:cNvPr>
          <p:cNvSpPr txBox="1"/>
          <p:nvPr/>
        </p:nvSpPr>
        <p:spPr>
          <a:xfrm>
            <a:off x="41569" y="3974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8" name="TextBox 105">
            <a:extLst>
              <a:ext uri="{FF2B5EF4-FFF2-40B4-BE49-F238E27FC236}">
                <a16:creationId xmlns:a16="http://schemas.microsoft.com/office/drawing/2014/main" id="{0CB23EBD-9585-459E-AC2A-20F05938E2CF}"/>
              </a:ext>
            </a:extLst>
          </p:cNvPr>
          <p:cNvSpPr txBox="1"/>
          <p:nvPr/>
        </p:nvSpPr>
        <p:spPr>
          <a:xfrm>
            <a:off x="41569" y="487432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106">
            <a:extLst>
              <a:ext uri="{FF2B5EF4-FFF2-40B4-BE49-F238E27FC236}">
                <a16:creationId xmlns:a16="http://schemas.microsoft.com/office/drawing/2014/main" id="{A5AC987B-EB58-4CEF-9F4A-DB1238BB7F3B}"/>
              </a:ext>
            </a:extLst>
          </p:cNvPr>
          <p:cNvSpPr txBox="1"/>
          <p:nvPr/>
        </p:nvSpPr>
        <p:spPr>
          <a:xfrm>
            <a:off x="41569" y="586707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0" name="Straight Arrow Connector 41">
            <a:extLst>
              <a:ext uri="{FF2B5EF4-FFF2-40B4-BE49-F238E27FC236}">
                <a16:creationId xmlns:a16="http://schemas.microsoft.com/office/drawing/2014/main" id="{8F197441-C588-4B56-93BA-786DBE13A02E}"/>
              </a:ext>
            </a:extLst>
          </p:cNvPr>
          <p:cNvCxnSpPr>
            <a:cxnSpLocks/>
            <a:stCxn id="25" idx="1"/>
            <a:endCxn id="30" idx="0"/>
          </p:cNvCxnSpPr>
          <p:nvPr/>
        </p:nvCxnSpPr>
        <p:spPr>
          <a:xfrm flipH="1">
            <a:off x="2697461" y="4357232"/>
            <a:ext cx="2342932" cy="8265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5">
            <a:extLst>
              <a:ext uri="{FF2B5EF4-FFF2-40B4-BE49-F238E27FC236}">
                <a16:creationId xmlns:a16="http://schemas.microsoft.com/office/drawing/2014/main" id="{00F341A1-C9F2-4EAA-AF41-7B0BB4F80F92}"/>
              </a:ext>
            </a:extLst>
          </p:cNvPr>
          <p:cNvCxnSpPr>
            <a:cxnSpLocks/>
            <a:stCxn id="50" idx="3"/>
            <a:endCxn id="33" idx="0"/>
          </p:cNvCxnSpPr>
          <p:nvPr/>
        </p:nvCxnSpPr>
        <p:spPr>
          <a:xfrm>
            <a:off x="7725910" y="5345982"/>
            <a:ext cx="903829" cy="89028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79F3818B-1EB7-4D8E-8A20-824C54D9AFA2}"/>
                  </a:ext>
                </a:extLst>
              </p:cNvPr>
              <p:cNvSpPr/>
              <p:nvPr/>
            </p:nvSpPr>
            <p:spPr>
              <a:xfrm>
                <a:off x="4649678" y="5144929"/>
                <a:ext cx="3076232" cy="402105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𝑆𝑢𝑚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 …</a:t>
                </a:r>
              </a:p>
            </p:txBody>
          </p:sp>
        </mc:Choice>
        <mc:Fallback xmlns=""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79F3818B-1EB7-4D8E-8A20-824C54D9A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8" y="5144929"/>
                <a:ext cx="3076232" cy="402105"/>
              </a:xfrm>
              <a:prstGeom prst="roundRect">
                <a:avLst/>
              </a:prstGeom>
              <a:blipFill>
                <a:blip r:embed="rId4"/>
                <a:stretch>
                  <a:fillRect t="-13889" b="-3333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B6E446-A3F5-4F9D-97EC-893CD17C627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348358" y="4357232"/>
            <a:ext cx="515689" cy="7876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77">
            <a:extLst>
              <a:ext uri="{FF2B5EF4-FFF2-40B4-BE49-F238E27FC236}">
                <a16:creationId xmlns:a16="http://schemas.microsoft.com/office/drawing/2014/main" id="{6FC9015D-D46A-438C-B394-C8B216526F58}"/>
              </a:ext>
            </a:extLst>
          </p:cNvPr>
          <p:cNvSpPr txBox="1"/>
          <p:nvPr/>
        </p:nvSpPr>
        <p:spPr>
          <a:xfrm>
            <a:off x="28211" y="223290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4" name="TextBox 105">
            <a:extLst>
              <a:ext uri="{FF2B5EF4-FFF2-40B4-BE49-F238E27FC236}">
                <a16:creationId xmlns:a16="http://schemas.microsoft.com/office/drawing/2014/main" id="{E670A6EE-05D2-4CF2-861A-09B300142480}"/>
              </a:ext>
            </a:extLst>
          </p:cNvPr>
          <p:cNvSpPr txBox="1"/>
          <p:nvPr/>
        </p:nvSpPr>
        <p:spPr>
          <a:xfrm>
            <a:off x="2897" y="2987894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65" name="מחבר חץ ישר 64">
            <a:extLst>
              <a:ext uri="{FF2B5EF4-FFF2-40B4-BE49-F238E27FC236}">
                <a16:creationId xmlns:a16="http://schemas.microsoft.com/office/drawing/2014/main" id="{C68FCFA7-0B7A-4262-AE75-0DBAAF2D339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833466" y="2530417"/>
            <a:ext cx="712425" cy="87037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7749FA45-690B-4840-AAEC-25C16CF9596B}"/>
              </a:ext>
            </a:extLst>
          </p:cNvPr>
          <p:cNvSpPr txBox="1"/>
          <p:nvPr/>
        </p:nvSpPr>
        <p:spPr>
          <a:xfrm>
            <a:off x="5309077" y="3215080"/>
            <a:ext cx="14740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. . .</a:t>
            </a:r>
            <a:endParaRPr lang="he-IL" b="1" dirty="0"/>
          </a:p>
        </p:txBody>
      </p:sp>
      <p:sp>
        <p:nvSpPr>
          <p:cNvPr id="44" name="Multiplication Sign 44">
            <a:extLst>
              <a:ext uri="{FF2B5EF4-FFF2-40B4-BE49-F238E27FC236}">
                <a16:creationId xmlns:a16="http://schemas.microsoft.com/office/drawing/2014/main" id="{8F3178C2-6CB7-44D3-9BCC-19A6515FA3FC}"/>
              </a:ext>
            </a:extLst>
          </p:cNvPr>
          <p:cNvSpPr/>
          <p:nvPr/>
        </p:nvSpPr>
        <p:spPr>
          <a:xfrm>
            <a:off x="7898971" y="5518566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47">
            <a:extLst>
              <a:ext uri="{FF2B5EF4-FFF2-40B4-BE49-F238E27FC236}">
                <a16:creationId xmlns:a16="http://schemas.microsoft.com/office/drawing/2014/main" id="{A4BCCC59-FE13-4EEE-95EF-0B21DE2180CC}"/>
              </a:ext>
            </a:extLst>
          </p:cNvPr>
          <p:cNvSpPr/>
          <p:nvPr/>
        </p:nvSpPr>
        <p:spPr>
          <a:xfrm>
            <a:off x="7737854" y="1698721"/>
            <a:ext cx="4393032" cy="34321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0" name="Arrow: Down 70">
            <a:extLst>
              <a:ext uri="{FF2B5EF4-FFF2-40B4-BE49-F238E27FC236}">
                <a16:creationId xmlns:a16="http://schemas.microsoft.com/office/drawing/2014/main" id="{0994B439-39A3-43DA-A326-BD668D2A2E3C}"/>
              </a:ext>
            </a:extLst>
          </p:cNvPr>
          <p:cNvSpPr/>
          <p:nvPr/>
        </p:nvSpPr>
        <p:spPr>
          <a:xfrm>
            <a:off x="9759296" y="2491226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1" name="Rectangle 78">
            <a:extLst>
              <a:ext uri="{FF2B5EF4-FFF2-40B4-BE49-F238E27FC236}">
                <a16:creationId xmlns:a16="http://schemas.microsoft.com/office/drawing/2014/main" id="{B5051347-8FA6-4BE2-B26D-C128705EE5C6}"/>
              </a:ext>
            </a:extLst>
          </p:cNvPr>
          <p:cNvSpPr/>
          <p:nvPr/>
        </p:nvSpPr>
        <p:spPr>
          <a:xfrm>
            <a:off x="8860460" y="2967335"/>
            <a:ext cx="21962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Contradiction !</a:t>
            </a:r>
          </a:p>
        </p:txBody>
      </p:sp>
      <p:sp>
        <p:nvSpPr>
          <p:cNvPr id="53" name="Arrow: Down 70">
            <a:extLst>
              <a:ext uri="{FF2B5EF4-FFF2-40B4-BE49-F238E27FC236}">
                <a16:creationId xmlns:a16="http://schemas.microsoft.com/office/drawing/2014/main" id="{07D9FE71-BD32-40EC-BE9B-494875D4F9A8}"/>
              </a:ext>
            </a:extLst>
          </p:cNvPr>
          <p:cNvSpPr/>
          <p:nvPr/>
        </p:nvSpPr>
        <p:spPr>
          <a:xfrm>
            <a:off x="9759297" y="3514507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Rectangle 78">
            <a:extLst>
              <a:ext uri="{FF2B5EF4-FFF2-40B4-BE49-F238E27FC236}">
                <a16:creationId xmlns:a16="http://schemas.microsoft.com/office/drawing/2014/main" id="{3ED0FCCD-77C4-4A46-9E82-ACC713E1423C}"/>
              </a:ext>
            </a:extLst>
          </p:cNvPr>
          <p:cNvSpPr/>
          <p:nvPr/>
        </p:nvSpPr>
        <p:spPr>
          <a:xfrm>
            <a:off x="8691290" y="4086853"/>
            <a:ext cx="25637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Root value still bounde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d by 𝜀</a:t>
            </a:r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 !</a:t>
            </a:r>
          </a:p>
        </p:txBody>
      </p:sp>
      <p:sp>
        <p:nvSpPr>
          <p:cNvPr id="58" name="Arrow: Circular 42">
            <a:extLst>
              <a:ext uri="{FF2B5EF4-FFF2-40B4-BE49-F238E27FC236}">
                <a16:creationId xmlns:a16="http://schemas.microsoft.com/office/drawing/2014/main" id="{56F40F1C-386B-4311-95A7-D4E97154BE6E}"/>
              </a:ext>
            </a:extLst>
          </p:cNvPr>
          <p:cNvSpPr/>
          <p:nvPr/>
        </p:nvSpPr>
        <p:spPr>
          <a:xfrm rot="2942390" flipH="1">
            <a:off x="6248742" y="4491127"/>
            <a:ext cx="1025994" cy="494491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ounded Rectangle 24">
            <a:extLst>
              <a:ext uri="{FF2B5EF4-FFF2-40B4-BE49-F238E27FC236}">
                <a16:creationId xmlns:a16="http://schemas.microsoft.com/office/drawing/2014/main" id="{72A4BFDC-F15A-4A7C-84D6-383F00331CF3}"/>
              </a:ext>
            </a:extLst>
          </p:cNvPr>
          <p:cNvSpPr/>
          <p:nvPr/>
        </p:nvSpPr>
        <p:spPr>
          <a:xfrm rot="3121272">
            <a:off x="6649120" y="4342411"/>
            <a:ext cx="756997" cy="25695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0 , 0 , 0</a:t>
            </a:r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26ED7F4B-DAA4-4948-B2BF-06B674117857}"/>
              </a:ext>
            </a:extLst>
          </p:cNvPr>
          <p:cNvSpPr txBox="1"/>
          <p:nvPr/>
        </p:nvSpPr>
        <p:spPr>
          <a:xfrm>
            <a:off x="4971265" y="6203946"/>
            <a:ext cx="25701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Optimal node</a:t>
            </a:r>
            <a:endParaRPr lang="he-IL" sz="1600" b="1" dirty="0"/>
          </a:p>
        </p:txBody>
      </p:sp>
      <p:sp>
        <p:nvSpPr>
          <p:cNvPr id="67" name="Multiplication Sign 44">
            <a:extLst>
              <a:ext uri="{FF2B5EF4-FFF2-40B4-BE49-F238E27FC236}">
                <a16:creationId xmlns:a16="http://schemas.microsoft.com/office/drawing/2014/main" id="{B6E87B47-860D-4867-BCB1-D3CBD200E11D}"/>
              </a:ext>
            </a:extLst>
          </p:cNvPr>
          <p:cNvSpPr/>
          <p:nvPr/>
        </p:nvSpPr>
        <p:spPr>
          <a:xfrm>
            <a:off x="5624258" y="6121138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9">
                <a:extLst>
                  <a:ext uri="{FF2B5EF4-FFF2-40B4-BE49-F238E27FC236}">
                    <a16:creationId xmlns:a16="http://schemas.microsoft.com/office/drawing/2014/main" id="{AD11FEEB-CB2B-4AC5-B9D9-2BA339090AA0}"/>
                  </a:ext>
                </a:extLst>
              </p:cNvPr>
              <p:cNvSpPr/>
              <p:nvPr/>
            </p:nvSpPr>
            <p:spPr>
              <a:xfrm>
                <a:off x="8476415" y="1954763"/>
                <a:ext cx="2915909" cy="37907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𝑜𝑝𝑡𝑖𝑚𝑎𝑙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≥ Sum  </a:t>
                </a:r>
              </a:p>
            </p:txBody>
          </p:sp>
        </mc:Choice>
        <mc:Fallback xmlns="">
          <p:sp>
            <p:nvSpPr>
              <p:cNvPr id="68" name="Rectangle: Rounded Corners 69">
                <a:extLst>
                  <a:ext uri="{FF2B5EF4-FFF2-40B4-BE49-F238E27FC236}">
                    <a16:creationId xmlns:a16="http://schemas.microsoft.com/office/drawing/2014/main" id="{AD11FEEB-CB2B-4AC5-B9D9-2BA339090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15" y="1954763"/>
                <a:ext cx="2915909" cy="379079"/>
              </a:xfrm>
              <a:prstGeom prst="roundRect">
                <a:avLst/>
              </a:prstGeom>
              <a:blipFill>
                <a:blip r:embed="rId6"/>
                <a:stretch>
                  <a:fillRect t="-89063" b="-1406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כותרת 1">
            <a:extLst>
              <a:ext uri="{FF2B5EF4-FFF2-40B4-BE49-F238E27FC236}">
                <a16:creationId xmlns:a16="http://schemas.microsoft.com/office/drawing/2014/main" id="{6B8F9504-C750-4CCF-AB5E-A78F79AB0292}"/>
              </a:ext>
            </a:extLst>
          </p:cNvPr>
          <p:cNvSpPr txBox="1">
            <a:spLocks/>
          </p:cNvSpPr>
          <p:nvPr/>
        </p:nvSpPr>
        <p:spPr>
          <a:xfrm>
            <a:off x="135522" y="245305"/>
            <a:ext cx="128515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S</a:t>
            </a:r>
            <a:r>
              <a:rPr lang="en-US" sz="3600" b="1" i="1"/>
              <a:t>hallow pruning</a:t>
            </a:r>
            <a:endParaRPr lang="he-IL" sz="3600" b="1" i="1" dirty="0"/>
          </a:p>
        </p:txBody>
      </p:sp>
      <p:cxnSp>
        <p:nvCxnSpPr>
          <p:cNvPr id="47" name="Straight Arrow Connector 15">
            <a:extLst>
              <a:ext uri="{FF2B5EF4-FFF2-40B4-BE49-F238E27FC236}">
                <a16:creationId xmlns:a16="http://schemas.microsoft.com/office/drawing/2014/main" id="{D6AE22BA-B0EC-40B8-B02A-BADDF24E4612}"/>
              </a:ext>
            </a:extLst>
          </p:cNvPr>
          <p:cNvCxnSpPr>
            <a:cxnSpLocks/>
            <a:stCxn id="50" idx="1"/>
            <a:endCxn id="52" idx="0"/>
          </p:cNvCxnSpPr>
          <p:nvPr/>
        </p:nvCxnSpPr>
        <p:spPr>
          <a:xfrm flipH="1">
            <a:off x="3382338" y="5345982"/>
            <a:ext cx="1267340" cy="87561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76FFB258-D4CA-4EDC-8225-C90D85713092}"/>
              </a:ext>
            </a:extLst>
          </p:cNvPr>
          <p:cNvSpPr/>
          <p:nvPr/>
        </p:nvSpPr>
        <p:spPr>
          <a:xfrm>
            <a:off x="2736914" y="6221592"/>
            <a:ext cx="1290847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, y , …</a:t>
            </a:r>
          </a:p>
        </p:txBody>
      </p:sp>
    </p:spTree>
    <p:extLst>
      <p:ext uri="{BB962C8B-B14F-4D97-AF65-F5344CB8AC3E}">
        <p14:creationId xmlns:p14="http://schemas.microsoft.com/office/powerpoint/2010/main" val="568881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71">
            <a:extLst>
              <a:ext uri="{FF2B5EF4-FFF2-40B4-BE49-F238E27FC236}">
                <a16:creationId xmlns:a16="http://schemas.microsoft.com/office/drawing/2014/main" id="{14E89F5C-713F-439E-97E4-8CB7CD139970}"/>
              </a:ext>
            </a:extLst>
          </p:cNvPr>
          <p:cNvCxnSpPr/>
          <p:nvPr/>
        </p:nvCxnSpPr>
        <p:spPr>
          <a:xfrm>
            <a:off x="77220" y="3399146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76">
            <a:extLst>
              <a:ext uri="{FF2B5EF4-FFF2-40B4-BE49-F238E27FC236}">
                <a16:creationId xmlns:a16="http://schemas.microsoft.com/office/drawing/2014/main" id="{4C42BD3D-F5DB-40D0-BFD4-125813260EA3}"/>
              </a:ext>
            </a:extLst>
          </p:cNvPr>
          <p:cNvCxnSpPr/>
          <p:nvPr/>
        </p:nvCxnSpPr>
        <p:spPr>
          <a:xfrm>
            <a:off x="35651" y="216343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96B0650F-9643-4A4F-AB25-9EBB869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365125"/>
            <a:ext cx="12070437" cy="1325563"/>
          </a:xfrm>
        </p:spPr>
        <p:txBody>
          <a:bodyPr>
            <a:normAutofit/>
          </a:bodyPr>
          <a:lstStyle/>
          <a:p>
            <a:r>
              <a:rPr lang="en-US" sz="3600" b="1" i="1" dirty="0"/>
              <a:t>Immediate pruning</a:t>
            </a:r>
            <a:endParaRPr lang="he-IL" sz="3600" b="1" i="1" dirty="0"/>
          </a:p>
        </p:txBody>
      </p:sp>
      <p:sp>
        <p:nvSpPr>
          <p:cNvPr id="7" name="Rectangle: Rounded Corners 88">
            <a:extLst>
              <a:ext uri="{FF2B5EF4-FFF2-40B4-BE49-F238E27FC236}">
                <a16:creationId xmlns:a16="http://schemas.microsoft.com/office/drawing/2014/main" id="{2B8060AB-8645-4D33-BA3E-1A8AF6A4B78F}"/>
              </a:ext>
            </a:extLst>
          </p:cNvPr>
          <p:cNvSpPr/>
          <p:nvPr/>
        </p:nvSpPr>
        <p:spPr>
          <a:xfrm>
            <a:off x="6907498" y="2049123"/>
            <a:ext cx="5127812" cy="31428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90">
            <a:extLst>
              <a:ext uri="{FF2B5EF4-FFF2-40B4-BE49-F238E27FC236}">
                <a16:creationId xmlns:a16="http://schemas.microsoft.com/office/drawing/2014/main" id="{E94F383F-54EC-4D7D-92EC-6BAEDCB16840}"/>
              </a:ext>
            </a:extLst>
          </p:cNvPr>
          <p:cNvSpPr/>
          <p:nvPr/>
        </p:nvSpPr>
        <p:spPr>
          <a:xfrm>
            <a:off x="7993735" y="2225994"/>
            <a:ext cx="2955335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≥ Sum - ɛ</a:t>
            </a:r>
          </a:p>
        </p:txBody>
      </p:sp>
      <p:sp>
        <p:nvSpPr>
          <p:cNvPr id="11" name="Arrow: Down 93">
            <a:extLst>
              <a:ext uri="{FF2B5EF4-FFF2-40B4-BE49-F238E27FC236}">
                <a16:creationId xmlns:a16="http://schemas.microsoft.com/office/drawing/2014/main" id="{6784FAF6-6875-410B-A0BE-9BB3CFDE6857}"/>
              </a:ext>
            </a:extLst>
          </p:cNvPr>
          <p:cNvSpPr/>
          <p:nvPr/>
        </p:nvSpPr>
        <p:spPr>
          <a:xfrm>
            <a:off x="9257527" y="4129270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94">
            <a:extLst>
              <a:ext uri="{FF2B5EF4-FFF2-40B4-BE49-F238E27FC236}">
                <a16:creationId xmlns:a16="http://schemas.microsoft.com/office/drawing/2014/main" id="{D7911D8E-1B4C-4D06-84AD-38B8F7B7CEF4}"/>
              </a:ext>
            </a:extLst>
          </p:cNvPr>
          <p:cNvSpPr/>
          <p:nvPr/>
        </p:nvSpPr>
        <p:spPr>
          <a:xfrm>
            <a:off x="8808011" y="4573301"/>
            <a:ext cx="13267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Prune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24">
                <a:extLst>
                  <a:ext uri="{FF2B5EF4-FFF2-40B4-BE49-F238E27FC236}">
                    <a16:creationId xmlns:a16="http://schemas.microsoft.com/office/drawing/2014/main" id="{AB860D77-1569-4D48-BB49-69E6D9487F53}"/>
                  </a:ext>
                </a:extLst>
              </p:cNvPr>
              <p:cNvSpPr/>
              <p:nvPr/>
            </p:nvSpPr>
            <p:spPr>
              <a:xfrm>
                <a:off x="2491409" y="2329364"/>
                <a:ext cx="2342057" cy="402105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𝑆𝑢𝑚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…</a:t>
                </a:r>
              </a:p>
            </p:txBody>
          </p:sp>
        </mc:Choice>
        <mc:Fallback xmlns="">
          <p:sp>
            <p:nvSpPr>
              <p:cNvPr id="20" name="Rounded Rectangle 24">
                <a:extLst>
                  <a:ext uri="{FF2B5EF4-FFF2-40B4-BE49-F238E27FC236}">
                    <a16:creationId xmlns:a16="http://schemas.microsoft.com/office/drawing/2014/main" id="{AB860D77-1569-4D48-BB49-69E6D9487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409" y="2329364"/>
                <a:ext cx="2342057" cy="402105"/>
              </a:xfrm>
              <a:prstGeom prst="roundRect">
                <a:avLst/>
              </a:prstGeom>
              <a:blipFill>
                <a:blip r:embed="rId3"/>
                <a:stretch>
                  <a:fillRect l="-256" t="-12500" b="-3472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4">
                <a:extLst>
                  <a:ext uri="{FF2B5EF4-FFF2-40B4-BE49-F238E27FC236}">
                    <a16:creationId xmlns:a16="http://schemas.microsoft.com/office/drawing/2014/main" id="{0E3F8BD0-8EE9-4134-8BA1-C98CBDBA0ED0}"/>
                  </a:ext>
                </a:extLst>
              </p:cNvPr>
              <p:cNvSpPr/>
              <p:nvPr/>
            </p:nvSpPr>
            <p:spPr>
              <a:xfrm>
                <a:off x="769295" y="3572276"/>
                <a:ext cx="2169601" cy="620169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lvl="0" algn="ctr"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Sum-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…</a:t>
                </a:r>
              </a:p>
            </p:txBody>
          </p:sp>
        </mc:Choice>
        <mc:Fallback xmlns="">
          <p:sp>
            <p:nvSpPr>
              <p:cNvPr id="23" name="Rounded Rectangle 24">
                <a:extLst>
                  <a:ext uri="{FF2B5EF4-FFF2-40B4-BE49-F238E27FC236}">
                    <a16:creationId xmlns:a16="http://schemas.microsoft.com/office/drawing/2014/main" id="{0E3F8BD0-8EE9-4134-8BA1-C98CBDBA0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95" y="3572276"/>
                <a:ext cx="2169601" cy="620169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41">
            <a:extLst>
              <a:ext uri="{FF2B5EF4-FFF2-40B4-BE49-F238E27FC236}">
                <a16:creationId xmlns:a16="http://schemas.microsoft.com/office/drawing/2014/main" id="{2E26BC52-B3F2-47DB-B500-5EBE10AAAE8A}"/>
              </a:ext>
            </a:extLst>
          </p:cNvPr>
          <p:cNvCxnSpPr>
            <a:cxnSpLocks/>
            <a:stCxn id="20" idx="1"/>
            <a:endCxn id="23" idx="0"/>
          </p:cNvCxnSpPr>
          <p:nvPr/>
        </p:nvCxnSpPr>
        <p:spPr>
          <a:xfrm flipH="1">
            <a:off x="1854096" y="2530417"/>
            <a:ext cx="637313" cy="104185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4">
                <a:extLst>
                  <a:ext uri="{FF2B5EF4-FFF2-40B4-BE49-F238E27FC236}">
                    <a16:creationId xmlns:a16="http://schemas.microsoft.com/office/drawing/2014/main" id="{9D697053-5FFC-4FA1-AC44-7C333A141070}"/>
                  </a:ext>
                </a:extLst>
              </p:cNvPr>
              <p:cNvSpPr/>
              <p:nvPr/>
            </p:nvSpPr>
            <p:spPr>
              <a:xfrm>
                <a:off x="4841440" y="3620527"/>
                <a:ext cx="1812048" cy="620169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Sum , …</a:t>
                </a:r>
              </a:p>
            </p:txBody>
          </p:sp>
        </mc:Choice>
        <mc:Fallback xmlns="">
          <p:sp>
            <p:nvSpPr>
              <p:cNvPr id="26" name="Rounded Rectangle 24">
                <a:extLst>
                  <a:ext uri="{FF2B5EF4-FFF2-40B4-BE49-F238E27FC236}">
                    <a16:creationId xmlns:a16="http://schemas.microsoft.com/office/drawing/2014/main" id="{9D697053-5FFC-4FA1-AC44-7C333A141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40" y="3620527"/>
                <a:ext cx="1812048" cy="620169"/>
              </a:xfrm>
              <a:prstGeom prst="roundRect">
                <a:avLst/>
              </a:prstGeom>
              <a:blipFill>
                <a:blip r:embed="rId5"/>
                <a:stretch>
                  <a:fillRect b="-555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55">
            <a:extLst>
              <a:ext uri="{FF2B5EF4-FFF2-40B4-BE49-F238E27FC236}">
                <a16:creationId xmlns:a16="http://schemas.microsoft.com/office/drawing/2014/main" id="{13FDB389-A086-4C4B-805E-0DBBD631F6E6}"/>
              </a:ext>
            </a:extLst>
          </p:cNvPr>
          <p:cNvCxnSpPr>
            <a:cxnSpLocks/>
            <a:stCxn id="20" idx="3"/>
            <a:endCxn id="26" idx="0"/>
          </p:cNvCxnSpPr>
          <p:nvPr/>
        </p:nvCxnSpPr>
        <p:spPr>
          <a:xfrm>
            <a:off x="4833466" y="2530417"/>
            <a:ext cx="913998" cy="109011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ultiplication Sign 44">
            <a:extLst>
              <a:ext uri="{FF2B5EF4-FFF2-40B4-BE49-F238E27FC236}">
                <a16:creationId xmlns:a16="http://schemas.microsoft.com/office/drawing/2014/main" id="{8F3178C2-6CB7-44D3-9BCC-19A6515FA3FC}"/>
              </a:ext>
            </a:extLst>
          </p:cNvPr>
          <p:cNvSpPr/>
          <p:nvPr/>
        </p:nvSpPr>
        <p:spPr>
          <a:xfrm>
            <a:off x="4954505" y="2759881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188CBC92-CD18-47EA-B904-C8B58FE62E8E}"/>
              </a:ext>
            </a:extLst>
          </p:cNvPr>
          <p:cNvSpPr txBox="1"/>
          <p:nvPr/>
        </p:nvSpPr>
        <p:spPr>
          <a:xfrm>
            <a:off x="3280882" y="1673336"/>
            <a:ext cx="14740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Root</a:t>
            </a:r>
            <a:endParaRPr lang="he-IL" b="1" dirty="0"/>
          </a:p>
        </p:txBody>
      </p:sp>
      <p:sp>
        <p:nvSpPr>
          <p:cNvPr id="46" name="Rectangle: Rounded Corners 90">
            <a:extLst>
              <a:ext uri="{FF2B5EF4-FFF2-40B4-BE49-F238E27FC236}">
                <a16:creationId xmlns:a16="http://schemas.microsoft.com/office/drawing/2014/main" id="{6F1696BF-4D33-4581-9DF0-CECFDCA06495}"/>
              </a:ext>
            </a:extLst>
          </p:cNvPr>
          <p:cNvSpPr/>
          <p:nvPr/>
        </p:nvSpPr>
        <p:spPr>
          <a:xfrm>
            <a:off x="7993731" y="3414319"/>
            <a:ext cx="2955335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≥ Sum</a:t>
            </a:r>
          </a:p>
        </p:txBody>
      </p:sp>
      <p:sp>
        <p:nvSpPr>
          <p:cNvPr id="47" name="Arrow: Down 93">
            <a:extLst>
              <a:ext uri="{FF2B5EF4-FFF2-40B4-BE49-F238E27FC236}">
                <a16:creationId xmlns:a16="http://schemas.microsoft.com/office/drawing/2014/main" id="{8359A43F-FC9E-403A-86F3-AB70839BBACE}"/>
              </a:ext>
            </a:extLst>
          </p:cNvPr>
          <p:cNvSpPr/>
          <p:nvPr/>
        </p:nvSpPr>
        <p:spPr>
          <a:xfrm>
            <a:off x="9257527" y="2904889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8" name="Rectangle: Rounded Corners 90">
            <a:extLst>
              <a:ext uri="{FF2B5EF4-FFF2-40B4-BE49-F238E27FC236}">
                <a16:creationId xmlns:a16="http://schemas.microsoft.com/office/drawing/2014/main" id="{D35AB32E-E7E4-46CF-B414-59060E070B49}"/>
              </a:ext>
            </a:extLst>
          </p:cNvPr>
          <p:cNvSpPr/>
          <p:nvPr/>
        </p:nvSpPr>
        <p:spPr>
          <a:xfrm>
            <a:off x="534465" y="1735570"/>
            <a:ext cx="1579345" cy="620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Promised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אליפסה 48">
            <a:extLst>
              <a:ext uri="{FF2B5EF4-FFF2-40B4-BE49-F238E27FC236}">
                <a16:creationId xmlns:a16="http://schemas.microsoft.com/office/drawing/2014/main" id="{F5DF1443-E84E-4E2E-ADA9-B99B5FE3C97B}"/>
              </a:ext>
            </a:extLst>
          </p:cNvPr>
          <p:cNvSpPr/>
          <p:nvPr/>
        </p:nvSpPr>
        <p:spPr>
          <a:xfrm>
            <a:off x="2490884" y="2202918"/>
            <a:ext cx="1594655" cy="726113"/>
          </a:xfrm>
          <a:prstGeom prst="ellipse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211E2450-502A-4F32-88D5-F36228980D0E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113810" y="2045654"/>
            <a:ext cx="610606" cy="263601"/>
          </a:xfrm>
          <a:prstGeom prst="straightConnector1">
            <a:avLst/>
          </a:prstGeom>
          <a:ln w="3810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7643F759-4B43-4332-A0C9-1C26E7C36FE6}"/>
              </a:ext>
            </a:extLst>
          </p:cNvPr>
          <p:cNvCxnSpPr>
            <a:cxnSpLocks/>
          </p:cNvCxnSpPr>
          <p:nvPr/>
        </p:nvCxnSpPr>
        <p:spPr>
          <a:xfrm flipH="1">
            <a:off x="4754960" y="4327168"/>
            <a:ext cx="535505" cy="8647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83DA779B-DACE-43C5-B051-9F75445A9026}"/>
              </a:ext>
            </a:extLst>
          </p:cNvPr>
          <p:cNvCxnSpPr>
            <a:cxnSpLocks/>
          </p:cNvCxnSpPr>
          <p:nvPr/>
        </p:nvCxnSpPr>
        <p:spPr>
          <a:xfrm>
            <a:off x="6187392" y="4325448"/>
            <a:ext cx="466096" cy="8664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58274C47-1989-4F92-8212-180118E7504F}"/>
              </a:ext>
            </a:extLst>
          </p:cNvPr>
          <p:cNvSpPr txBox="1"/>
          <p:nvPr/>
        </p:nvSpPr>
        <p:spPr>
          <a:xfrm>
            <a:off x="4286869" y="5016792"/>
            <a:ext cx="14740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. . .</a:t>
            </a:r>
            <a:endParaRPr lang="he-IL" b="1" dirty="0"/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8679EB2B-9C00-49F1-A462-103F151CA936}"/>
              </a:ext>
            </a:extLst>
          </p:cNvPr>
          <p:cNvSpPr txBox="1"/>
          <p:nvPr/>
        </p:nvSpPr>
        <p:spPr>
          <a:xfrm>
            <a:off x="6450499" y="5034966"/>
            <a:ext cx="14740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. . .</a:t>
            </a:r>
            <a:endParaRPr lang="he-IL" b="1" dirty="0"/>
          </a:p>
        </p:txBody>
      </p:sp>
      <p:sp>
        <p:nvSpPr>
          <p:cNvPr id="64" name="TextBox 77">
            <a:extLst>
              <a:ext uri="{FF2B5EF4-FFF2-40B4-BE49-F238E27FC236}">
                <a16:creationId xmlns:a16="http://schemas.microsoft.com/office/drawing/2014/main" id="{208A85E2-47C4-421D-94F1-B486FD9A256B}"/>
              </a:ext>
            </a:extLst>
          </p:cNvPr>
          <p:cNvSpPr txBox="1"/>
          <p:nvPr/>
        </p:nvSpPr>
        <p:spPr>
          <a:xfrm>
            <a:off x="77220" y="218482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105">
            <a:extLst>
              <a:ext uri="{FF2B5EF4-FFF2-40B4-BE49-F238E27FC236}">
                <a16:creationId xmlns:a16="http://schemas.microsoft.com/office/drawing/2014/main" id="{B4FFBDA9-BEE9-44ED-B641-B79A985D0869}"/>
              </a:ext>
            </a:extLst>
          </p:cNvPr>
          <p:cNvSpPr txBox="1"/>
          <p:nvPr/>
        </p:nvSpPr>
        <p:spPr>
          <a:xfrm>
            <a:off x="80117" y="339914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7939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E3BC0-794E-42AE-B2BB-2FDEF801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GitHub Link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868ADC-BD81-47B7-AD46-3097B3DFF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280" y="2844800"/>
            <a:ext cx="7650480" cy="88392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https://github.com/omernag/Bounded-Suboptimal-N-Player-Game-Tree-Search</a:t>
            </a:r>
            <a:r>
              <a:rPr lang="en-US" sz="1800" dirty="0"/>
              <a:t> </a:t>
            </a:r>
          </a:p>
          <a:p>
            <a:r>
              <a:rPr lang="en-US" sz="1800" b="1" dirty="0"/>
              <a:t>Hackathon folder name: </a:t>
            </a:r>
            <a:r>
              <a:rPr lang="en-US" sz="1800" dirty="0"/>
              <a:t>Hackathon - Current Algorithm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2556683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057" y="3667315"/>
            <a:ext cx="11107881" cy="1998428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6600" b="1" i="1" dirty="0">
                <a:solidFill>
                  <a:schemeClr val="tx1"/>
                </a:solidFill>
                <a:cs typeface="+mn-cs"/>
              </a:rPr>
              <a:t>Thanks!</a:t>
            </a:r>
            <a:endParaRPr lang="en-US" sz="7200" b="1" i="1" dirty="0">
              <a:solidFill>
                <a:schemeClr val="tx1"/>
              </a:solidFill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47844" y="386917"/>
            <a:ext cx="5696309" cy="3796894"/>
            <a:chOff x="8733491" y="154004"/>
            <a:chExt cx="3458509" cy="2269525"/>
          </a:xfrm>
        </p:grpSpPr>
        <p:pic>
          <p:nvPicPr>
            <p:cNvPr id="3" name="Picture 2" descr="Image result for board game carto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33491" y="228970"/>
              <a:ext cx="3458509" cy="2194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9992623" y="154004"/>
              <a:ext cx="980177" cy="827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8C88-7F12-4885-8685-E95A731E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35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8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N-Player Bounded Sub-optimal Algorithm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*game manager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game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players – strategies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player </a:t>
            </a:r>
            <a:r>
              <a:rPr lang="en-US" b="1" dirty="0" err="1">
                <a:solidFill>
                  <a:schemeClr val="tx1"/>
                </a:solidFill>
              </a:rPr>
              <a:t>playturn</a:t>
            </a:r>
            <a:r>
              <a:rPr lang="en-US" b="1" dirty="0">
                <a:solidFill>
                  <a:schemeClr val="tx1"/>
                </a:solidFill>
              </a:rPr>
              <a:t>(state</a:t>
            </a:r>
            <a:r>
              <a:rPr lang="en-US" b="1">
                <a:solidFill>
                  <a:schemeClr val="tx1"/>
                </a:solidFill>
              </a:rPr>
              <a:t>, game)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DA3752-BD74-4C5C-B84C-DC6F75B4419E}"/>
              </a:ext>
            </a:extLst>
          </p:cNvPr>
          <p:cNvSpPr txBox="1"/>
          <p:nvPr/>
        </p:nvSpPr>
        <p:spPr>
          <a:xfrm>
            <a:off x="566603" y="2260819"/>
            <a:ext cx="89013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BoundedPruning(Node, Player, Bound</a:t>
            </a:r>
            <a:r>
              <a:rPr lang="en-US" sz="1400" b="1" dirty="0">
                <a:latin typeface="Garamond" panose="02020404030301010803" pitchFamily="18" charset="0"/>
                <a:cs typeface="Calibri" panose="020F0502020204030204" pitchFamily="34" charset="0"/>
              </a:rPr>
              <a:t>, Promised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)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IF Node is terminal,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static value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Bbest =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BoundedPruning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(first Child, next Player, Sum, Promised)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FOR each remaining Child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Node is root, Promised = Max{Promised, Bbest[Player]} </a:t>
            </a:r>
          </a:p>
          <a:p>
            <a:r>
              <a:rPr lang="en-US" sz="1400" dirty="0">
                <a:solidFill>
                  <a:srgbClr val="009900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     // Bounded sub-optimal root immediate pruning 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Node is root AND Promised + ɛ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 ≥ 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Sum,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Bbest</a:t>
            </a:r>
          </a:p>
          <a:p>
            <a:r>
              <a:rPr lang="en-US" sz="1400" dirty="0">
                <a:solidFill>
                  <a:srgbClr val="009900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    // Bounded sub-optimal inner shallow pruning &amp; return vector of zeros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Player is Player2 AND Promised + ɛ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≥ 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– Bbest[Player]</a:t>
            </a:r>
            <a:r>
              <a:rPr lang="en-US" sz="1400" dirty="0">
                <a:solidFill>
                  <a:schemeClr val="tx1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, </a:t>
            </a:r>
            <a:r>
              <a:rPr lang="en-US" sz="1400" b="1" dirty="0">
                <a:solidFill>
                  <a:schemeClr val="tx1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 [0] * NumPlayers</a:t>
            </a:r>
            <a:endParaRPr lang="en-US" sz="1400" dirty="0">
              <a:solidFill>
                <a:srgbClr val="FF0000"/>
              </a:solidFill>
              <a:latin typeface="Garamond" panose="02020404030301010803" pitchFamily="18" charset="0"/>
              <a:cs typeface="Arabic Typesetting" panose="03020402040406030203" pitchFamily="66" charset="-78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     </a:t>
            </a:r>
            <a:r>
              <a:rPr lang="en-US" sz="1400" dirty="0">
                <a:solidFill>
                  <a:srgbClr val="009900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// Optimal immediate &amp; shallow pruning 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Bbest[Player] &gt; = Bound,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Bbest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Current =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BoundedPruning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(Child, next Player, Sum - Bbest[Player], Promised)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Current[Player] &gt; Bbest[Player], Bbest = Current</a:t>
            </a:r>
          </a:p>
          <a:p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Bbest </a:t>
            </a:r>
          </a:p>
        </p:txBody>
      </p:sp>
      <p:sp>
        <p:nvSpPr>
          <p:cNvPr id="6" name="Rounded Rectangle 24">
            <a:extLst>
              <a:ext uri="{FF2B5EF4-FFF2-40B4-BE49-F238E27FC236}">
                <a16:creationId xmlns:a16="http://schemas.microsoft.com/office/drawing/2014/main" id="{B301922C-1B30-43D0-AD27-139671386978}"/>
              </a:ext>
            </a:extLst>
          </p:cNvPr>
          <p:cNvSpPr/>
          <p:nvPr/>
        </p:nvSpPr>
        <p:spPr>
          <a:xfrm>
            <a:off x="8952286" y="2423057"/>
            <a:ext cx="1115593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7 </a:t>
            </a:r>
            <a:r>
              <a:rPr lang="en-US" sz="2400" dirty="0">
                <a:solidFill>
                  <a:prstClr val="black"/>
                </a:solidFill>
              </a:rPr>
              <a:t>, 2 , 3</a:t>
            </a:r>
          </a:p>
        </p:txBody>
      </p:sp>
      <p:sp>
        <p:nvSpPr>
          <p:cNvPr id="7" name="Rounded Rectangle 24">
            <a:extLst>
              <a:ext uri="{FF2B5EF4-FFF2-40B4-BE49-F238E27FC236}">
                <a16:creationId xmlns:a16="http://schemas.microsoft.com/office/drawing/2014/main" id="{0B1E64B4-2B75-4FFA-8435-1850DA1628BD}"/>
              </a:ext>
            </a:extLst>
          </p:cNvPr>
          <p:cNvSpPr/>
          <p:nvPr/>
        </p:nvSpPr>
        <p:spPr>
          <a:xfrm>
            <a:off x="8099564" y="3410371"/>
            <a:ext cx="1115593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7</a:t>
            </a:r>
            <a:r>
              <a:rPr lang="en-US" sz="2400" dirty="0">
                <a:solidFill>
                  <a:prstClr val="black"/>
                </a:solidFill>
              </a:rPr>
              <a:t> , 2 ,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B5A022-A406-48F7-8CA7-D85117FAEC2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8657361" y="2624110"/>
            <a:ext cx="29492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7EBB653A-83DB-438D-B88E-83C0B85F7102}"/>
              </a:ext>
            </a:extLst>
          </p:cNvPr>
          <p:cNvSpPr/>
          <p:nvPr/>
        </p:nvSpPr>
        <p:spPr>
          <a:xfrm>
            <a:off x="9898019" y="3405189"/>
            <a:ext cx="1115594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6 , 5 , 1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6038D4-F9C4-4F3D-9472-13EB7E3FAF4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10067879" y="2624110"/>
            <a:ext cx="387937" cy="78107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D000B4-55F7-467A-AE3B-93B01C868E1C}"/>
              </a:ext>
            </a:extLst>
          </p:cNvPr>
          <p:cNvSpPr txBox="1"/>
          <p:nvPr/>
        </p:nvSpPr>
        <p:spPr>
          <a:xfrm>
            <a:off x="8477504" y="2382133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04E18-13C7-4FB3-ACB4-67D9D87C9006}"/>
              </a:ext>
            </a:extLst>
          </p:cNvPr>
          <p:cNvSpPr txBox="1"/>
          <p:nvPr/>
        </p:nvSpPr>
        <p:spPr>
          <a:xfrm>
            <a:off x="7535217" y="340518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028323-9C15-45A3-9958-6F3B6B500D2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637978" y="3802112"/>
            <a:ext cx="59201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B9BB8-3465-476F-9AAE-8EA889898A9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809341" y="3807294"/>
            <a:ext cx="646475" cy="78988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836E56F1-0577-4F84-B684-BFE2BE815886}"/>
              </a:ext>
            </a:extLst>
          </p:cNvPr>
          <p:cNvSpPr/>
          <p:nvPr/>
        </p:nvSpPr>
        <p:spPr>
          <a:xfrm>
            <a:off x="9251544" y="4597181"/>
            <a:ext cx="1115593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6 ,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>
                <a:solidFill>
                  <a:prstClr val="black"/>
                </a:solidFill>
              </a:rPr>
              <a:t> , 1</a:t>
            </a:r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6E3EB001-3B3E-4CBD-BF2C-1F5BCD93E146}"/>
              </a:ext>
            </a:extLst>
          </p:cNvPr>
          <p:cNvSpPr/>
          <p:nvPr/>
        </p:nvSpPr>
        <p:spPr>
          <a:xfrm>
            <a:off x="10647429" y="4588373"/>
            <a:ext cx="116512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9 , 1 , 2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B1721-C3AA-42A8-A8EB-6104B879459E}"/>
              </a:ext>
            </a:extLst>
          </p:cNvPr>
          <p:cNvSpPr txBox="1"/>
          <p:nvPr/>
        </p:nvSpPr>
        <p:spPr>
          <a:xfrm>
            <a:off x="8650816" y="459917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82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137613" y="117806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4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5AE5675A-E571-481E-A939-128907E87AD3}"/>
              </a:ext>
            </a:extLst>
          </p:cNvPr>
          <p:cNvSpPr/>
          <p:nvPr/>
        </p:nvSpPr>
        <p:spPr>
          <a:xfrm>
            <a:off x="4137613" y="117806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7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1208663" y="215351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914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137613" y="117806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A0C969-23ED-4392-BD03-D257DCEF2B83}"/>
              </a:ext>
            </a:extLst>
          </p:cNvPr>
          <p:cNvSpPr/>
          <p:nvPr/>
        </p:nvSpPr>
        <p:spPr>
          <a:xfrm>
            <a:off x="6615954" y="3467504"/>
            <a:ext cx="5127812" cy="31428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19B615A-9F79-40EC-BAD0-8B311F36F56A}"/>
              </a:ext>
            </a:extLst>
          </p:cNvPr>
          <p:cNvSpPr/>
          <p:nvPr/>
        </p:nvSpPr>
        <p:spPr>
          <a:xfrm>
            <a:off x="8364071" y="4123198"/>
            <a:ext cx="1748117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Promised= 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Bbest[Player1]= 4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34400DA-7358-4F6B-B4D4-858E16BD96F7}"/>
              </a:ext>
            </a:extLst>
          </p:cNvPr>
          <p:cNvSpPr/>
          <p:nvPr/>
        </p:nvSpPr>
        <p:spPr>
          <a:xfrm>
            <a:off x="8364071" y="5309661"/>
            <a:ext cx="1748117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Promised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23E3ACB7-96A1-456D-A329-F197DF3AD437}"/>
              </a:ext>
            </a:extLst>
          </p:cNvPr>
          <p:cNvSpPr/>
          <p:nvPr/>
        </p:nvSpPr>
        <p:spPr>
          <a:xfrm>
            <a:off x="9024256" y="4819822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4131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3401137" y="3668557"/>
            <a:ext cx="531758" cy="7492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857907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5019354" y="3668557"/>
            <a:ext cx="543230" cy="74798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019354" y="4416538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2314678" y="4618908"/>
            <a:ext cx="543229" cy="760892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1771448" y="537980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944366" y="4618908"/>
            <a:ext cx="531758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932894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3401137" y="5581605"/>
            <a:ext cx="531757" cy="69391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857907" y="62755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5019353" y="5581605"/>
            <a:ext cx="543231" cy="69391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019354" y="627551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96361" y="2120117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0975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3272</Words>
  <Application>Microsoft Office PowerPoint</Application>
  <PresentationFormat>Widescreen</PresentationFormat>
  <Paragraphs>804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Cambria Math</vt:lpstr>
      <vt:lpstr>Garamond</vt:lpstr>
      <vt:lpstr>Retrospect</vt:lpstr>
      <vt:lpstr>Office Theme</vt:lpstr>
      <vt:lpstr>Bounded Suboptimal N-Player Game Tree Search</vt:lpstr>
      <vt:lpstr>Previous Work</vt:lpstr>
      <vt:lpstr>Motivation </vt:lpstr>
      <vt:lpstr>N-Player Bounded Sub-optimal Algorithm *game manager game  players – strategies player playturn(state, game)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summary  </vt:lpstr>
      <vt:lpstr>Shallow pruning</vt:lpstr>
      <vt:lpstr>PowerPoint Presentation</vt:lpstr>
      <vt:lpstr>PowerPoint Presentation</vt:lpstr>
      <vt:lpstr>Immediate pruning</vt:lpstr>
      <vt:lpstr>  Project  GitHub Link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2020-07-26T13:45:13Z</dcterms:created>
  <dcterms:modified xsi:type="dcterms:W3CDTF">2021-02-03T13:23:25Z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c1854438-703c-49b3-9d13-9695e86ced1e</vt:lpwstr>
  </property>
  <property fmtid="{D5CDD505-2E9C-101B-9397-08002B2CF9AE}" pid="3" name="CTP_TimeStamp">
    <vt:lpwstr>2020-08-16 08:06:35Z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