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0" r:id="rId1"/>
  </p:sldMasterIdLst>
  <p:notesMasterIdLst>
    <p:notesMasterId r:id="rId10"/>
  </p:notesMasterIdLst>
  <p:sldIdLst>
    <p:sldId id="256" r:id="rId2"/>
    <p:sldId id="341" r:id="rId3"/>
    <p:sldId id="594" r:id="rId4"/>
    <p:sldId id="598" r:id="rId5"/>
    <p:sldId id="462" r:id="rId6"/>
    <p:sldId id="599" r:id="rId7"/>
    <p:sldId id="600" r:id="rId8"/>
    <p:sldId id="6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8E7"/>
    <a:srgbClr val="BCB7B7"/>
    <a:srgbClr val="0000FF"/>
    <a:srgbClr val="9A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874E-03C8-4919-B336-2CA355F6470E}" v="2" dt="2020-11-09T17:58:37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5376" autoAdjust="0"/>
  </p:normalViewPr>
  <p:slideViewPr>
    <p:cSldViewPr snapToGrid="0">
      <p:cViewPr varScale="1">
        <p:scale>
          <a:sx n="94" d="100"/>
          <a:sy n="94" d="100"/>
        </p:scale>
        <p:origin x="12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AECE-6689-4FEE-9F21-99DCB34C0876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3FE90-1E6A-4F50-A9B3-FF970510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r>
              <a:rPr lang="en-US" dirty="0"/>
              <a:t>Talk about 2-Player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3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4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3FE90-1E6A-4F50-A9B3-FF970510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16B6-13A6-4F82-96B3-285C833463F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1DB9-265C-4C5D-A9B3-DE10766734CD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7583-D87E-4BEE-9054-91C95031652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5FEE-B4C6-480D-BAAD-A18F2716DE95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F1783CA-9390-49C9-AC80-E0703DB73D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B8C7-3A36-44E5-88DE-548A9D8DB3F4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8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2D20-4026-46CC-B893-CD5E5C2AF636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C089-90F0-46C1-97EE-60AC72EABB80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0477-2D77-4066-A2C7-BA5FCD66B407}" type="datetime1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329A-371F-47CB-823F-1A99547BEC4D}" type="datetime1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53763-82D8-41E3-A3B3-4995105B1468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A67C-C355-4594-8AC9-B37F044B59EA}" type="datetime1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EB231C-2FBD-4759-B709-0E9C775F4613}" type="datetime1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59" y="2088680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Bounded Suboptimal</a:t>
            </a:r>
            <a:br>
              <a:rPr lang="en-US" sz="6600" b="1" i="1" dirty="0">
                <a:solidFill>
                  <a:schemeClr val="tx1"/>
                </a:solidFill>
                <a:cs typeface="+mn-cs"/>
              </a:rPr>
            </a:br>
            <a:r>
              <a:rPr lang="en-US" sz="6600" b="1" i="1" dirty="0">
                <a:solidFill>
                  <a:schemeClr val="tx1"/>
                </a:solidFill>
                <a:cs typeface="+mn-cs"/>
              </a:rPr>
              <a:t>N-Player Game Tree Search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023" y="4522279"/>
            <a:ext cx="7708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Advisor: Dor Atzmon</a:t>
            </a:r>
            <a:endParaRPr lang="he-IL" sz="2400" b="1" dirty="0"/>
          </a:p>
          <a:p>
            <a:pPr algn="ctr"/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Asi Zaks, Shachar Meretz, Omer Nagar, Peleg Biton</a:t>
            </a:r>
            <a:endParaRPr lang="en-US" sz="2400" dirty="0"/>
          </a:p>
        </p:txBody>
      </p:sp>
      <p:pic>
        <p:nvPicPr>
          <p:cNvPr id="3" name="Picture 2" descr="Image result for board game carto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3491" y="228970"/>
            <a:ext cx="3458509" cy="21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92623" y="154004"/>
            <a:ext cx="980177" cy="82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9324894" y="2164615"/>
            <a:ext cx="758444" cy="7784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9318704" y="2163606"/>
            <a:ext cx="758444" cy="77843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8265008" y="3577076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231320" y="3577076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153829" y="1964764"/>
            <a:ext cx="7778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3000" dirty="0"/>
              <a:t>Fundamental decision-making rule </a:t>
            </a:r>
            <a:br>
              <a:rPr lang="en-US" altLang="en-US" sz="3000" dirty="0"/>
            </a:br>
            <a:r>
              <a:rPr lang="en-US" altLang="en-US" sz="3000" dirty="0"/>
              <a:t>in zero-sum games (Wald 1945)</a:t>
            </a:r>
            <a:br>
              <a:rPr lang="en-US" altLang="en-US" sz="3000" dirty="0"/>
            </a:br>
            <a:endParaRPr lang="en-US" altLang="en-US" sz="3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3000" dirty="0"/>
              <a:t>A player chooses an action that </a:t>
            </a:r>
            <a:br>
              <a:rPr lang="en-US" altLang="en-US" sz="3000" dirty="0"/>
            </a:br>
            <a:r>
              <a:rPr lang="en-US" altLang="en-US" sz="3000" dirty="0"/>
              <a:t>maximizes its utility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altLang="en-US" sz="3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altLang="en-US" sz="3000" dirty="0"/>
              <a:t>Assuming the other player will choose </a:t>
            </a:r>
            <a:br>
              <a:rPr lang="en-US" altLang="en-US" sz="3000" dirty="0"/>
            </a:br>
            <a:r>
              <a:rPr lang="en-US" altLang="en-US" sz="3000" dirty="0"/>
              <a:t>the action that will minimize its utility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Minimax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65008" y="3582917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10231320" y="3582917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0" name="Straight Connector 19"/>
          <p:cNvCxnSpPr>
            <a:stCxn id="4" idx="2"/>
            <a:endCxn id="11" idx="1"/>
          </p:cNvCxnSpPr>
          <p:nvPr/>
        </p:nvCxnSpPr>
        <p:spPr>
          <a:xfrm>
            <a:off x="9697926" y="2942042"/>
            <a:ext cx="667305" cy="77478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  <a:endCxn id="10" idx="7"/>
          </p:cNvCxnSpPr>
          <p:nvPr/>
        </p:nvCxnSpPr>
        <p:spPr>
          <a:xfrm flipH="1">
            <a:off x="9045497" y="2942042"/>
            <a:ext cx="652429" cy="77478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59840" y="4497317"/>
            <a:ext cx="662368" cy="7847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27210" y="4497317"/>
            <a:ext cx="657366" cy="7847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083844" y="4495264"/>
            <a:ext cx="662368" cy="7847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51214" y="4495264"/>
            <a:ext cx="657366" cy="7847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125035" y="365825"/>
            <a:ext cx="440048" cy="46194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106907" y="990332"/>
            <a:ext cx="476304" cy="4596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68348" y="337297"/>
            <a:ext cx="1625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MAX player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668348" y="942542"/>
            <a:ext cx="1563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MIN player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27130" y="5266126"/>
            <a:ext cx="43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68998" y="5266125"/>
            <a:ext cx="46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61166" y="5266125"/>
            <a:ext cx="44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24943" y="5266124"/>
            <a:ext cx="44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Bounded Alpha-Beta - Theorem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5202" y="1412036"/>
                <a:ext cx="11368111" cy="4632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en-US" sz="2800" u="sng" dirty="0"/>
              </a:p>
              <a:p>
                <a:pPr marL="1371600" lvl="2" indent="-457200">
                  <a:lnSpc>
                    <a:spcPct val="15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altLang="en-US" sz="2800" dirty="0"/>
                  <a:t>For a game tree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800" dirty="0"/>
                  <a:t>, an algorithm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2800" dirty="0"/>
                  <a:t>, and any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, </a:t>
                </a:r>
                <a:br>
                  <a:rPr lang="en-US" sz="2800" dirty="0"/>
                </a:br>
                <a:r>
                  <a:rPr lang="en-US" sz="2800" dirty="0"/>
                  <a:t>if all the conditions hold,</a:t>
                </a:r>
              </a:p>
              <a:p>
                <a:pPr lvl="3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dirty="0"/>
                  <a:t>then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𝑴𝒊𝒏𝒊𝒎𝒂𝒙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lvl="2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800" b="1" dirty="0"/>
              </a:p>
              <a:p>
                <a:pPr lvl="1">
                  <a:lnSpc>
                    <a:spcPct val="150000"/>
                  </a:lnSpc>
                  <a:spcAft>
                    <a:spcPts val="60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2" y="1412036"/>
                <a:ext cx="11368111" cy="4632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54" y="3141232"/>
            <a:ext cx="2770505" cy="277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hard carto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2" l="13222" r="61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79" t="12919" r="47073"/>
          <a:stretch/>
        </p:blipFill>
        <p:spPr bwMode="auto">
          <a:xfrm>
            <a:off x="10312157" y="125050"/>
            <a:ext cx="1704252" cy="28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51145"/>
                  </p:ext>
                </p:extLst>
              </p:nvPr>
            </p:nvGraphicFramePr>
            <p:xfrm>
              <a:off x="2676109" y="2169020"/>
              <a:ext cx="5724939" cy="3225495"/>
            </p:xfrm>
            <a:graphic>
              <a:graphicData uri="http://schemas.openxmlformats.org/drawingml/2006/table">
                <a:tbl>
                  <a:tblPr firstRow="1" firstCol="1">
                    <a:tableStyleId>{21E4AEA4-8DFA-4A89-87EB-49C32662AFE0}</a:tableStyleId>
                  </a:tblPr>
                  <a:tblGrid>
                    <a:gridCol w="1908313">
                      <a:extLst>
                        <a:ext uri="{9D8B030D-6E8A-4147-A177-3AD203B41FA5}">
                          <a16:colId xmlns:a16="http://schemas.microsoft.com/office/drawing/2014/main" val="3132686425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3805427547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2291807747"/>
                        </a:ext>
                      </a:extLst>
                    </a:gridCol>
                  </a:tblGrid>
                  <a:tr h="1036766">
                    <a:tc>
                      <a:txBody>
                        <a:bodyPr/>
                        <a:lstStyle/>
                        <a:p>
                          <a:endParaRPr lang="en-US" sz="32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Bounded Suboptimal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07865"/>
                      </a:ext>
                    </a:extLst>
                  </a:tr>
                  <a:tr h="103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A*, IDA*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rgbClr val="EFE8E7"/>
                              </a:solidFill>
                            </a:rPr>
                            <a:t>WA*, DPS, EES</a:t>
                          </a:r>
                          <a:endParaRPr lang="en-US" sz="2400" dirty="0">
                            <a:solidFill>
                              <a:srgbClr val="EFE8E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314215"/>
                      </a:ext>
                    </a:extLst>
                  </a:tr>
                  <a:tr h="1151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aseline="0" smtClean="0">
                                  <a:solidFill>
                                    <a:srgbClr val="EFE8E7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, </a:t>
                          </a:r>
                          <a:b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</a:br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MCTS-Solver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solidFill>
                                <a:srgbClr val="EFE8E7"/>
                              </a:solidFill>
                            </a:rPr>
                            <a:t>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26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051145"/>
                  </p:ext>
                </p:extLst>
              </p:nvPr>
            </p:nvGraphicFramePr>
            <p:xfrm>
              <a:off x="2676109" y="2169020"/>
              <a:ext cx="5724939" cy="3225495"/>
            </p:xfrm>
            <a:graphic>
              <a:graphicData uri="http://schemas.openxmlformats.org/drawingml/2006/table">
                <a:tbl>
                  <a:tblPr firstRow="1" firstCol="1">
                    <a:tableStyleId>{21E4AEA4-8DFA-4A89-87EB-49C32662AFE0}</a:tableStyleId>
                  </a:tblPr>
                  <a:tblGrid>
                    <a:gridCol w="1908313">
                      <a:extLst>
                        <a:ext uri="{9D8B030D-6E8A-4147-A177-3AD203B41FA5}">
                          <a16:colId xmlns:a16="http://schemas.microsoft.com/office/drawing/2014/main" val="3132686425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3805427547"/>
                        </a:ext>
                      </a:extLst>
                    </a:gridCol>
                    <a:gridCol w="1908313">
                      <a:extLst>
                        <a:ext uri="{9D8B030D-6E8A-4147-A177-3AD203B41FA5}">
                          <a16:colId xmlns:a16="http://schemas.microsoft.com/office/drawing/2014/main" val="2291807747"/>
                        </a:ext>
                      </a:extLst>
                    </a:gridCol>
                  </a:tblGrid>
                  <a:tr h="1036766">
                    <a:tc>
                      <a:txBody>
                        <a:bodyPr/>
                        <a:lstStyle/>
                        <a:p>
                          <a:endParaRPr lang="en-US" sz="32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Bounded Suboptimal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5607865"/>
                      </a:ext>
                    </a:extLst>
                  </a:tr>
                  <a:tr h="1036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EFE8E7"/>
                              </a:solidFill>
                            </a:rPr>
                            <a:t>A*, IDA*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rgbClr val="EFE8E7"/>
                              </a:solidFill>
                            </a:rPr>
                            <a:t>WA*, DPS, EES</a:t>
                          </a:r>
                          <a:endParaRPr lang="en-US" sz="2400" dirty="0">
                            <a:solidFill>
                              <a:srgbClr val="EFE8E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314215"/>
                      </a:ext>
                    </a:extLst>
                  </a:tr>
                  <a:tr h="1151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N-Player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39" t="-180952" r="-10159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solidFill>
                                <a:srgbClr val="EFE8E7"/>
                              </a:solidFill>
                            </a:rPr>
                            <a:t>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16263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600294" y="3220062"/>
                <a:ext cx="1876565" cy="991757"/>
              </a:xfrm>
              <a:prstGeom prst="rect">
                <a:avLst/>
              </a:prstGeom>
              <a:solidFill>
                <a:srgbClr val="EFE8E7"/>
              </a:solidFill>
              <a:ln>
                <a:solidFill>
                  <a:srgbClr val="EFE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MINIMAX,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MCTS-Solver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94" y="3220062"/>
                <a:ext cx="1876565" cy="991757"/>
              </a:xfrm>
              <a:prstGeom prst="rect">
                <a:avLst/>
              </a:prstGeom>
              <a:blipFill>
                <a:blip r:embed="rId6"/>
                <a:stretch>
                  <a:fillRect l="-3226" t="-2410" b="-10843"/>
                </a:stretch>
              </a:blipFill>
              <a:ln>
                <a:solidFill>
                  <a:srgbClr val="EFE8E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76860" y="3198665"/>
                <a:ext cx="1876565" cy="991757"/>
              </a:xfrm>
              <a:prstGeom prst="rect">
                <a:avLst/>
              </a:prstGeom>
              <a:solidFill>
                <a:srgbClr val="EFE8E7"/>
              </a:solidFill>
              <a:ln>
                <a:solidFill>
                  <a:srgbClr val="EFE8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Bounded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860" y="3198665"/>
                <a:ext cx="1876565" cy="991757"/>
              </a:xfrm>
              <a:prstGeom prst="rect">
                <a:avLst/>
              </a:prstGeom>
              <a:blipFill>
                <a:blip r:embed="rId7"/>
                <a:stretch>
                  <a:fillRect l="-4502" t="-4242"/>
                </a:stretch>
              </a:blipFill>
              <a:ln>
                <a:solidFill>
                  <a:srgbClr val="EFE8E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00295" y="4234852"/>
            <a:ext cx="1876565" cy="1158028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</a:rPr>
              <a:t>MaxN</a:t>
            </a:r>
            <a:r>
              <a:rPr lang="en-US" sz="2400" dirty="0">
                <a:solidFill>
                  <a:schemeClr val="tx1"/>
                </a:solidFill>
              </a:rPr>
              <a:t>, Paranoid, BRS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9001" y="4234034"/>
            <a:ext cx="1876565" cy="1158028"/>
          </a:xfrm>
          <a:prstGeom prst="rect">
            <a:avLst/>
          </a:prstGeom>
          <a:solidFill>
            <a:srgbClr val="EFE8E7"/>
          </a:solidFill>
          <a:ln>
            <a:solidFill>
              <a:srgbClr val="EFE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40"/>
            <a:ext cx="10058400" cy="1027190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Image result for prisoner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60" y="1913732"/>
            <a:ext cx="1238303" cy="15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Image result for philosopher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114" y="1947099"/>
            <a:ext cx="1253275" cy="13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Image result for money carto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770" y="4146885"/>
            <a:ext cx="1625964" cy="153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Image result for statistics carto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5698" y="2181910"/>
            <a:ext cx="2138507" cy="131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519765" y="1934678"/>
            <a:ext cx="2656572" cy="2136808"/>
          </a:xfrm>
          <a:prstGeom prst="wedgeEllipseCallout">
            <a:avLst>
              <a:gd name="adj1" fmla="val 54263"/>
              <a:gd name="adj2" fmla="val -4592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Callout 27"/>
          <p:cNvSpPr/>
          <p:nvPr/>
        </p:nvSpPr>
        <p:spPr>
          <a:xfrm>
            <a:off x="1097280" y="4146885"/>
            <a:ext cx="2656572" cy="2136808"/>
          </a:xfrm>
          <a:prstGeom prst="wedgeEllipseCallout">
            <a:avLst>
              <a:gd name="adj1" fmla="val 28538"/>
              <a:gd name="adj2" fmla="val -5808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3458678" y="2752816"/>
            <a:ext cx="2656572" cy="2136808"/>
          </a:xfrm>
          <a:prstGeom prst="wedgeEllipseCallout">
            <a:avLst>
              <a:gd name="adj1" fmla="val 5712"/>
              <a:gd name="adj2" fmla="val -64842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6389572" y="2005266"/>
            <a:ext cx="2656572" cy="2136808"/>
          </a:xfrm>
          <a:prstGeom prst="wedgeEllipseCallout">
            <a:avLst>
              <a:gd name="adj1" fmla="val -31607"/>
              <a:gd name="adj2" fmla="val -558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9320466" y="1836019"/>
            <a:ext cx="2656572" cy="2136808"/>
          </a:xfrm>
          <a:prstGeom prst="wedgeEllipseCallout">
            <a:avLst>
              <a:gd name="adj1" fmla="val -58781"/>
              <a:gd name="adj2" fmla="val -4412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9087854" y="4071486"/>
            <a:ext cx="2656572" cy="2136808"/>
          </a:xfrm>
          <a:prstGeom prst="wedgeEllipseCallout">
            <a:avLst>
              <a:gd name="adj1" fmla="val -39941"/>
              <a:gd name="adj2" fmla="val -5898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5773554" y="4153302"/>
            <a:ext cx="2656572" cy="2136808"/>
          </a:xfrm>
          <a:prstGeom prst="wedgeEllipseCallout">
            <a:avLst>
              <a:gd name="adj1" fmla="val -31245"/>
              <a:gd name="adj2" fmla="val -54481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3005" y="3435119"/>
            <a:ext cx="3270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Statistics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5974" y="5565510"/>
            <a:ext cx="3270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Economics</a:t>
            </a:r>
          </a:p>
        </p:txBody>
      </p:sp>
      <p:pic>
        <p:nvPicPr>
          <p:cNvPr id="39" name="Picture 18" descr="Image result for robot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43" y="4193114"/>
            <a:ext cx="1331496" cy="15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858511" y="5691436"/>
            <a:ext cx="23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Robotics</a:t>
            </a:r>
          </a:p>
        </p:txBody>
      </p:sp>
      <p:pic>
        <p:nvPicPr>
          <p:cNvPr id="41" name="Picture 20" descr="Image result for shield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233" y="4138052"/>
            <a:ext cx="1542447" cy="15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9190188" y="5594385"/>
            <a:ext cx="23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Security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19063" y="3260259"/>
            <a:ext cx="24940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Philosophy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88446" y="3302399"/>
            <a:ext cx="290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3000" b="1" dirty="0"/>
              <a:t>Game Theory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411627" y="3950810"/>
            <a:ext cx="2232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en-US" sz="2800" b="1" dirty="0"/>
              <a:t>Decision </a:t>
            </a:r>
            <a:br>
              <a:rPr lang="en-US" altLang="en-US" sz="2800" b="1" dirty="0"/>
            </a:br>
            <a:r>
              <a:rPr lang="en-US" altLang="en-US" sz="2800" b="1" dirty="0"/>
              <a:t>Theory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784" y="2804718"/>
            <a:ext cx="1942675" cy="12667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Previous Work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06" y="1882032"/>
            <a:ext cx="10058400" cy="444657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Defined optimal solutions for 2-Player &amp; N-Player games.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Shown how and in which conditions </a:t>
            </a:r>
            <a:r>
              <a:rPr lang="en-US" sz="2400" b="1" dirty="0">
                <a:solidFill>
                  <a:schemeClr val="tx1"/>
                </a:solidFill>
              </a:rPr>
              <a:t>optimal solutions for 2-Player &amp; 		N-Player games </a:t>
            </a:r>
            <a:r>
              <a:rPr lang="en-US" sz="2400" dirty="0">
                <a:solidFill>
                  <a:schemeClr val="tx1"/>
                </a:solidFill>
              </a:rPr>
              <a:t>can be achieved.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Shown how and in which conditions </a:t>
            </a:r>
            <a:r>
              <a:rPr lang="en-US" sz="2400" b="1" dirty="0">
                <a:solidFill>
                  <a:schemeClr val="tx1"/>
                </a:solidFill>
              </a:rPr>
              <a:t>bounded suboptimal solutions for   		2-Player games </a:t>
            </a:r>
            <a:r>
              <a:rPr lang="en-US" sz="2400" dirty="0">
                <a:solidFill>
                  <a:schemeClr val="tx1"/>
                </a:solidFill>
              </a:rPr>
              <a:t>can be achieved.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>
              <a:lnSpc>
                <a:spcPct val="100000"/>
              </a:lnSpc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FEB05D2-7C35-4152-B609-7E4D789F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4C454-2E80-43AC-9A74-91AC3E63B33B}"/>
              </a:ext>
            </a:extLst>
          </p:cNvPr>
          <p:cNvSpPr/>
          <p:nvPr/>
        </p:nvSpPr>
        <p:spPr>
          <a:xfrm>
            <a:off x="1718094" y="4270250"/>
            <a:ext cx="8428008" cy="156966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Our Goal:</a:t>
            </a:r>
          </a:p>
          <a:p>
            <a:pPr algn="ctr"/>
            <a:r>
              <a:rPr lang="en-US" sz="2400" b="1" dirty="0"/>
              <a:t> </a:t>
            </a:r>
            <a:r>
              <a:rPr lang="en-US" sz="2400" dirty="0"/>
              <a:t>Show how and in which conditions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u="sng" dirty="0"/>
              <a:t>bounded suboptimal solutions for N-Player games</a:t>
            </a:r>
          </a:p>
          <a:p>
            <a:pPr algn="ctr"/>
            <a:r>
              <a:rPr lang="en-US" sz="2400" dirty="0"/>
              <a:t> can be achieved.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86E1E-9633-4644-916C-462114141B76}"/>
              </a:ext>
            </a:extLst>
          </p:cNvPr>
          <p:cNvSpPr txBox="1"/>
          <p:nvPr/>
        </p:nvSpPr>
        <p:spPr>
          <a:xfrm>
            <a:off x="7927675" y="3769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</a:rPr>
              <a:t>Our Research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06" y="1882032"/>
            <a:ext cx="10058400" cy="4446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Steps to accomplish -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Understand better what considered optimal solutions</a:t>
            </a:r>
          </a:p>
          <a:p>
            <a:pPr marL="201168" lvl="1" indent="0">
              <a:lnSpc>
                <a:spcPct val="100000"/>
              </a:lnSpc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     for N-Player games &amp; bounded suboptimal solutions for 2-Player games.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Define and prove what considered as a suboptimal solution for N-Player game. 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Define pseudo algorithms for bounded suboptimal solutions based on known optimal solutions.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Implement those algorithms for chosen games.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Perform experiments and analyze their results.</a:t>
            </a:r>
            <a:endParaRPr lang="en-US" altLang="en-US" sz="2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FEB05D2-7C35-4152-B609-7E4D789F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57" y="3667315"/>
            <a:ext cx="11107881" cy="1998428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b="1" i="1" dirty="0">
                <a:solidFill>
                  <a:schemeClr val="tx1"/>
                </a:solidFill>
                <a:cs typeface="+mn-cs"/>
              </a:rPr>
              <a:t>Thanks!</a:t>
            </a:r>
            <a:endParaRPr lang="en-US" sz="7200" b="1" i="1" dirty="0">
              <a:solidFill>
                <a:schemeClr val="tx1"/>
              </a:solidFill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7844" y="386917"/>
            <a:ext cx="5696309" cy="3796894"/>
            <a:chOff x="8733491" y="154004"/>
            <a:chExt cx="3458509" cy="2269525"/>
          </a:xfrm>
        </p:grpSpPr>
        <p:pic>
          <p:nvPicPr>
            <p:cNvPr id="3" name="Picture 2" descr="Image result for board game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733491" y="228970"/>
              <a:ext cx="3458509" cy="2194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9992623" y="154004"/>
              <a:ext cx="980177" cy="8277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2873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316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inherit</vt:lpstr>
      <vt:lpstr>Wingdings</vt:lpstr>
      <vt:lpstr>Retrospect</vt:lpstr>
      <vt:lpstr>Bounded Suboptimal N-Player Game Tree Search</vt:lpstr>
      <vt:lpstr>Minimax</vt:lpstr>
      <vt:lpstr>Bounded Alpha-Beta - Theorem</vt:lpstr>
      <vt:lpstr>Intro</vt:lpstr>
      <vt:lpstr>Motivation</vt:lpstr>
      <vt:lpstr>Previous Work</vt:lpstr>
      <vt:lpstr>Our Research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2020-07-26T13:45:13Z</dcterms:created>
  <dcterms:modified xsi:type="dcterms:W3CDTF">2020-11-09T17:58:41Z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c1854438-703c-49b3-9d13-9695e86ced1e</vt:lpwstr>
  </property>
  <property fmtid="{D5CDD505-2E9C-101B-9397-08002B2CF9AE}" pid="3" name="CTP_TimeStamp">
    <vt:lpwstr>2020-08-16 08:06:35Z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