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7.xml" ContentType="application/vnd.openxmlformats-officedocument.presentationml.comments+xml"/>
  <Override PartName="/ppt/notesSlides/notesSlide23.xml" ContentType="application/vnd.openxmlformats-officedocument.presentationml.notesSlide+xml"/>
  <Override PartName="/ppt/comments/comment8.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9.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0.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0" r:id="rId1"/>
  </p:sldMasterIdLst>
  <p:notesMasterIdLst>
    <p:notesMasterId r:id="rId46"/>
  </p:notesMasterIdLst>
  <p:sldIdLst>
    <p:sldId id="256" r:id="rId2"/>
    <p:sldId id="733" r:id="rId3"/>
    <p:sldId id="628" r:id="rId4"/>
    <p:sldId id="594" r:id="rId5"/>
    <p:sldId id="704" r:id="rId6"/>
    <p:sldId id="604" r:id="rId7"/>
    <p:sldId id="705" r:id="rId8"/>
    <p:sldId id="647" r:id="rId9"/>
    <p:sldId id="648" r:id="rId10"/>
    <p:sldId id="649" r:id="rId11"/>
    <p:sldId id="650" r:id="rId12"/>
    <p:sldId id="651" r:id="rId13"/>
    <p:sldId id="707" r:id="rId14"/>
    <p:sldId id="656" r:id="rId15"/>
    <p:sldId id="660" r:id="rId16"/>
    <p:sldId id="657" r:id="rId17"/>
    <p:sldId id="658" r:id="rId18"/>
    <p:sldId id="698" r:id="rId19"/>
    <p:sldId id="664" r:id="rId20"/>
    <p:sldId id="709" r:id="rId21"/>
    <p:sldId id="708" r:id="rId22"/>
    <p:sldId id="710" r:id="rId23"/>
    <p:sldId id="712" r:id="rId24"/>
    <p:sldId id="713" r:id="rId25"/>
    <p:sldId id="714" r:id="rId26"/>
    <p:sldId id="711" r:id="rId27"/>
    <p:sldId id="715" r:id="rId28"/>
    <p:sldId id="716" r:id="rId29"/>
    <p:sldId id="717"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1" r:id="rId43"/>
    <p:sldId id="732" r:id="rId44"/>
    <p:sldId id="6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3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BF8"/>
    <a:srgbClr val="EFE8E7"/>
    <a:srgbClr val="009900"/>
    <a:srgbClr val="BCB7B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2" autoAdjust="0"/>
    <p:restoredTop sz="72370" autoAdjust="0"/>
  </p:normalViewPr>
  <p:slideViewPr>
    <p:cSldViewPr snapToGrid="0">
      <p:cViewPr varScale="1">
        <p:scale>
          <a:sx n="91" d="100"/>
          <a:sy n="91" d="100"/>
        </p:scale>
        <p:origin x="948" y="8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06-08T09:46:50.200" idx="11">
    <p:pos x="10" y="10"/>
    <p:text>יכול להיות ששוה להוסיף שקופית פתיחה שתזכיר טיפה על עצים וגיזומים, ורק אחרי להסביר מה בדיוק עשו בכל משבצת (השקופית הזאת)</p:text>
    <p:extLst>
      <p:ext uri="{C676402C-5697-4E1C-873F-D02D1690AC5C}">
        <p15:threadingInfo xmlns:p15="http://schemas.microsoft.com/office/powerpoint/2012/main" timeZoneBias="-180"/>
      </p:ext>
    </p:extLst>
  </p:cm>
  <p:cm authorId="4" dt="2021-06-09T11:53:02.295" idx="35">
    <p:pos x="10" y="106"/>
    <p:text>Done</p:text>
    <p:extLst>
      <p:ext uri="{C676402C-5697-4E1C-873F-D02D1690AC5C}">
        <p15:threadingInfo xmlns:p15="http://schemas.microsoft.com/office/powerpoint/2012/main" timeZoneBias="-180">
          <p15:parentCm authorId="4" idx="1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21-06-08T10:24:32.380" idx="25">
    <p:pos x="10" y="10"/>
    <p:text>לצמצם את הטקסט ולהגיד הרבה במילים - בלי שיהיה כתוב במצגת</p:text>
    <p:extLst>
      <p:ext uri="{C676402C-5697-4E1C-873F-D02D1690AC5C}">
        <p15:threadingInfo xmlns:p15="http://schemas.microsoft.com/office/powerpoint/2012/main" timeZoneBias="-180"/>
      </p:ext>
    </p:extLst>
  </p:cm>
  <p:cm authorId="4" dt="2021-06-09T10:10:04.380" idx="34">
    <p:pos x="10" y="106"/>
    <p:text>Done</p:text>
    <p:extLst>
      <p:ext uri="{C676402C-5697-4E1C-873F-D02D1690AC5C}">
        <p15:threadingInfo xmlns:p15="http://schemas.microsoft.com/office/powerpoint/2012/main" timeZoneBias="-180">
          <p15:parentCm authorId="4" idx="2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6-08T09:45:13.911" idx="10">
    <p:pos x="10" y="10"/>
    <p:text>הייתי שוקל להחליף בין השקופית הזאת לזו שאחריה. כלומר, קודם לתאר מה אנחנו עושים ורק אחרי זה לדבר על המוטיבציה לזה. אין טעם לספר על מוטיבציה לפני שדיברנו על מה אנחנו עושים בכלל</p:text>
    <p:extLst>
      <p:ext uri="{C676402C-5697-4E1C-873F-D02D1690AC5C}">
        <p15:threadingInfo xmlns:p15="http://schemas.microsoft.com/office/powerpoint/2012/main" timeZoneBias="-180"/>
      </p:ext>
    </p:extLst>
  </p:cm>
  <p:cm authorId="4" dt="2021-06-08T13:53:48.423" idx="26">
    <p:pos x="10" y="106"/>
    <p:text>done</p:text>
    <p:extLst>
      <p:ext uri="{C676402C-5697-4E1C-873F-D02D1690AC5C}">
        <p15:threadingInfo xmlns:p15="http://schemas.microsoft.com/office/powerpoint/2012/main" timeZoneBias="-180">
          <p15:parentCm authorId="4"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6-08T09:48:21.052" idx="12">
    <p:pos x="1599" y="1915"/>
    <p:text>1. אולי עדיף לרשום את זה בפעיל (לא סביל). למשל:</p:text>
    <p:extLst>
      <p:ext uri="{C676402C-5697-4E1C-873F-D02D1690AC5C}">
        <p15:threadingInfo xmlns:p15="http://schemas.microsoft.com/office/powerpoint/2012/main" timeZoneBias="-180"/>
      </p:ext>
    </p:extLst>
  </p:cm>
  <p:cm authorId="4" dt="2021-06-08T09:49:20.188" idx="13">
    <p:pos x="1599" y="2011"/>
    <p:text>Define conditions that guarantee to return bounded suboptimal solution for N-Player game</p:text>
    <p:extLst>
      <p:ext uri="{C676402C-5697-4E1C-873F-D02D1690AC5C}">
        <p15:threadingInfo xmlns:p15="http://schemas.microsoft.com/office/powerpoint/2012/main" timeZoneBias="-180">
          <p15:parentCm authorId="4" idx="12"/>
        </p15:threadingInfo>
      </p:ext>
    </p:extLst>
  </p:cm>
  <p:cm authorId="4" dt="2021-06-08T13:58:44.398" idx="27">
    <p:pos x="1599" y="2107"/>
    <p:text>done</p:text>
    <p:extLst>
      <p:ext uri="{C676402C-5697-4E1C-873F-D02D1690AC5C}">
        <p15:threadingInfo xmlns:p15="http://schemas.microsoft.com/office/powerpoint/2012/main" timeZoneBias="-180">
          <p15:parentCm authorId="4" idx="12"/>
        </p15:threadingInfo>
      </p:ext>
    </p:extLst>
  </p:cm>
  <p:cm authorId="4" dt="2021-06-08T09:51:21.687" idx="14">
    <p:pos x="4102" y="1874"/>
    <p:text>2. 
Propose algorithms that meet these conditions</p:text>
    <p:extLst>
      <p:ext uri="{C676402C-5697-4E1C-873F-D02D1690AC5C}">
        <p15:threadingInfo xmlns:p15="http://schemas.microsoft.com/office/powerpoint/2012/main" timeZoneBias="-180"/>
      </p:ext>
    </p:extLst>
  </p:cm>
  <p:cm authorId="4" dt="2021-06-08T13:58:42.586" idx="28">
    <p:pos x="4102" y="1970"/>
    <p:text>done</p:text>
    <p:extLst>
      <p:ext uri="{C676402C-5697-4E1C-873F-D02D1690AC5C}">
        <p15:threadingInfo xmlns:p15="http://schemas.microsoft.com/office/powerpoint/2012/main" timeZoneBias="-180">
          <p15:parentCm authorId="4" idx="14"/>
        </p15:threadingInfo>
      </p:ext>
    </p:extLst>
  </p:cm>
  <p:cm authorId="4" dt="2021-06-08T09:52:02.089" idx="15">
    <p:pos x="6615" y="2275"/>
    <p:text>3.</p:text>
    <p:extLst>
      <p:ext uri="{C676402C-5697-4E1C-873F-D02D1690AC5C}">
        <p15:threadingInfo xmlns:p15="http://schemas.microsoft.com/office/powerpoint/2012/main" timeZoneBias="-180"/>
      </p:ext>
    </p:extLst>
  </p:cm>
  <p:cm authorId="4" dt="2021-06-08T09:52:50.280" idx="16">
    <p:pos x="6615" y="2371"/>
    <p:text>Perform experiments to evaluate the proposed algorithms</p:text>
    <p:extLst>
      <p:ext uri="{C676402C-5697-4E1C-873F-D02D1690AC5C}">
        <p15:threadingInfo xmlns:p15="http://schemas.microsoft.com/office/powerpoint/2012/main" timeZoneBias="-180">
          <p15:parentCm authorId="4" idx="15"/>
        </p15:threadingInfo>
      </p:ext>
    </p:extLst>
  </p:cm>
  <p:cm authorId="4" dt="2021-06-08T13:58:40.349" idx="29">
    <p:pos x="6615" y="2467"/>
    <p:text>done</p:text>
    <p:extLst>
      <p:ext uri="{C676402C-5697-4E1C-873F-D02D1690AC5C}">
        <p15:threadingInfo xmlns:p15="http://schemas.microsoft.com/office/powerpoint/2012/main" timeZoneBias="-180">
          <p15:parentCm authorId="4" idx="1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1-06-08T10:14:17.433" idx="17">
    <p:pos x="10" y="10"/>
    <p:text>על השקופית הזאת תעברו מהר, אין צורך לעבור שורה שורה, רק תגידו שהגדרנו אלגוריתם כזה ונציג את הצעיון באמצעות דוגמה. יכול להיות ששווה לחלק את ההצגה של האלגורתמים לשני חלקים - 1) בשביל MAXN ו-2) בשביל פרנוייד</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06-08T10:16:39.066" idx="18">
    <p:pos x="5498" y="2781"/>
    <p:text>עדיף לקצר את הטקסט בריבוע ולמקד אותו</p:text>
    <p:extLst>
      <p:ext uri="{C676402C-5697-4E1C-873F-D02D1690AC5C}">
        <p15:threadingInfo xmlns:p15="http://schemas.microsoft.com/office/powerpoint/2012/main" timeZoneBias="-180"/>
      </p:ext>
    </p:extLst>
  </p:cm>
  <p:cm authorId="4" dt="2021-06-09T09:30:38.747" idx="33">
    <p:pos x="5498" y="2877"/>
    <p:text>Done</p:text>
    <p:extLst>
      <p:ext uri="{C676402C-5697-4E1C-873F-D02D1690AC5C}">
        <p15:threadingInfo xmlns:p15="http://schemas.microsoft.com/office/powerpoint/2012/main" timeZoneBias="-180">
          <p15:parentCm authorId="4" idx="1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21-06-08T10:18:54.360" idx="19">
    <p:pos x="4451" y="1135"/>
    <p:text>תתאימו את השורה הראשונה למה שנשה בשקופית שת המטרות</p:text>
    <p:extLst>
      <p:ext uri="{C676402C-5697-4E1C-873F-D02D1690AC5C}">
        <p15:threadingInfo xmlns:p15="http://schemas.microsoft.com/office/powerpoint/2012/main" timeZoneBias="-180"/>
      </p:ext>
    </p:extLst>
  </p:cm>
  <p:cm authorId="4" dt="2021-06-08T16:24:00.894" idx="30">
    <p:pos x="4451" y="1231"/>
    <p:text>Done</p:text>
    <p:extLst>
      <p:ext uri="{C676402C-5697-4E1C-873F-D02D1690AC5C}">
        <p15:threadingInfo xmlns:p15="http://schemas.microsoft.com/office/powerpoint/2012/main" timeZoneBias="-180">
          <p15:parentCm authorId="4" idx="1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21-06-08T10:22:35.074" idx="20">
    <p:pos x="3735" y="1443"/>
    <p:text>אין צורך הלרחיב הרבה על ההיפוטזות אחרי הביצענו כבר את הניסוי. אתם יכולים להציג את התוצאות ולהגיד שזה מה שציפינו לראות</p:text>
    <p:extLst>
      <p:ext uri="{C676402C-5697-4E1C-873F-D02D1690AC5C}">
        <p15:threadingInfo xmlns:p15="http://schemas.microsoft.com/office/powerpoint/2012/main" timeZoneBias="-180"/>
      </p:ext>
    </p:extLst>
  </p:cm>
  <p:cm authorId="4" dt="2021-06-08T16:46:27.992" idx="31">
    <p:pos x="3735" y="1539"/>
    <p:text>Done</p:text>
    <p:extLst>
      <p:ext uri="{C676402C-5697-4E1C-873F-D02D1690AC5C}">
        <p15:threadingInfo xmlns:p15="http://schemas.microsoft.com/office/powerpoint/2012/main" timeZoneBias="-180">
          <p15:parentCm authorId="4" idx="20"/>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21-06-08T10:23:22.496" idx="21">
    <p:pos x="10" y="10"/>
    <p:text>פה ממש תתעקבו על מה אנחנו רואים בכל ציר, בכל עקומה ומה אנחנו מסיקים מזה</p:text>
    <p:extLst>
      <p:ext uri="{C676402C-5697-4E1C-873F-D02D1690AC5C}">
        <p15:threadingInfo xmlns:p15="http://schemas.microsoft.com/office/powerpoint/2012/main" timeZoneBias="-180"/>
      </p:ext>
    </p:extLst>
  </p:cm>
  <p:cm authorId="4" dt="2021-06-08T10:25:42.464" idx="22">
    <p:pos x="10" y="106"/>
    <p:text>נכון לגבי כל הניסויים</p:text>
    <p:extLst>
      <p:ext uri="{C676402C-5697-4E1C-873F-D02D1690AC5C}">
        <p15:threadingInfo xmlns:p15="http://schemas.microsoft.com/office/powerpoint/2012/main" timeZoneBias="-180">
          <p15:parentCm authorId="4" idx="2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21-06-08T10:24:04.218" idx="23">
    <p:pos x="10" y="10"/>
    <p:text>את זה אפשר להגיד בעל-פה כשמציגים את התוצאות</p:text>
    <p:extLst>
      <p:ext uri="{C676402C-5697-4E1C-873F-D02D1690AC5C}">
        <p15:threadingInfo xmlns:p15="http://schemas.microsoft.com/office/powerpoint/2012/main" timeZoneBias="-180"/>
      </p:ext>
    </p:extLst>
  </p:cm>
  <p:cm authorId="4" dt="2021-06-08T10:25:35.374" idx="24">
    <p:pos x="10" y="106"/>
    <p:text>נכון לגבי כל הניסויים</p:text>
    <p:extLst>
      <p:ext uri="{C676402C-5697-4E1C-873F-D02D1690AC5C}">
        <p15:threadingInfo xmlns:p15="http://schemas.microsoft.com/office/powerpoint/2012/main" timeZoneBias="-180">
          <p15:parentCm authorId="4" idx="23"/>
        </p15:threadingInfo>
      </p:ext>
    </p:extLst>
  </p:cm>
  <p:cm authorId="4" dt="2021-06-08T16:46:57.007" idx="32">
    <p:pos x="10" y="202"/>
    <p:text>Done</p:text>
    <p:extLst>
      <p:ext uri="{C676402C-5697-4E1C-873F-D02D1690AC5C}">
        <p15:threadingInfo xmlns:p15="http://schemas.microsoft.com/office/powerpoint/2012/main" timeZoneBias="-180">
          <p15:parentCm authorId="4" idx="23"/>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90998-DB44-4B5D-9315-93DAD7E77C44}" type="doc">
      <dgm:prSet loTypeId="urn:microsoft.com/office/officeart/2016/7/layout/LinearBlockProcessNumbered" loCatId="process" qsTypeId="urn:microsoft.com/office/officeart/2005/8/quickstyle/simple5" qsCatId="simple" csTypeId="urn:microsoft.com/office/officeart/2005/8/colors/colorful2" csCatId="colorful" phldr="1"/>
      <dgm:spPr/>
      <dgm:t>
        <a:bodyPr/>
        <a:lstStyle/>
        <a:p>
          <a:endParaRPr lang="en-US"/>
        </a:p>
      </dgm:t>
    </dgm:pt>
    <dgm:pt modelId="{1A3353C9-2723-46DD-B6E8-C9028AB2301B}">
      <dgm:prSet custT="1"/>
      <dgm:spPr/>
      <dgm:t>
        <a:bodyPr/>
        <a:lstStyle/>
        <a:p>
          <a:r>
            <a:rPr lang="en-US" sz="2400" b="1" dirty="0"/>
            <a:t>Preform experiments </a:t>
          </a:r>
          <a:r>
            <a:rPr lang="en-US" sz="2400" dirty="0"/>
            <a:t>to evaluate the proposed algorithms. </a:t>
          </a:r>
        </a:p>
      </dgm:t>
    </dgm:pt>
    <dgm:pt modelId="{6141F4B8-416B-47C3-BB24-EFE0E37ED30B}" type="sibTrans" cxnId="{CD6E5E9E-88F6-429E-99B2-59F204AF0A7E}">
      <dgm:prSet phldrT="03" phldr="0"/>
      <dgm:spPr/>
      <dgm:t>
        <a:bodyPr/>
        <a:lstStyle/>
        <a:p>
          <a:r>
            <a:rPr lang="en-US"/>
            <a:t>03</a:t>
          </a:r>
        </a:p>
      </dgm:t>
    </dgm:pt>
    <dgm:pt modelId="{6F8AC05B-B2EB-4804-87D6-343CE8BB3951}" type="parTrans" cxnId="{CD6E5E9E-88F6-429E-99B2-59F204AF0A7E}">
      <dgm:prSet/>
      <dgm:spPr/>
      <dgm:t>
        <a:bodyPr/>
        <a:lstStyle/>
        <a:p>
          <a:endParaRPr lang="en-US"/>
        </a:p>
      </dgm:t>
    </dgm:pt>
    <dgm:pt modelId="{47045837-E6C9-4089-A3E9-C507CBFD5621}">
      <dgm:prSet/>
      <dgm:spPr/>
      <dgm:t>
        <a:bodyPr/>
        <a:lstStyle/>
        <a:p>
          <a:r>
            <a:rPr lang="en-US" b="1" dirty="0"/>
            <a:t>Propose algorithms </a:t>
          </a:r>
          <a:r>
            <a:rPr lang="en-US" dirty="0"/>
            <a:t>that meet these conditions.</a:t>
          </a:r>
        </a:p>
      </dgm:t>
    </dgm:pt>
    <dgm:pt modelId="{E0630B63-5A02-4799-8812-D04435A1B2A9}" type="sibTrans" cxnId="{44BE31CE-9C7F-47CD-9C5B-54A119090070}">
      <dgm:prSet phldrT="02" phldr="0"/>
      <dgm:spPr/>
      <dgm:t>
        <a:bodyPr/>
        <a:lstStyle/>
        <a:p>
          <a:r>
            <a:rPr lang="en-US"/>
            <a:t>02</a:t>
          </a:r>
          <a:endParaRPr lang="en-US" dirty="0"/>
        </a:p>
      </dgm:t>
    </dgm:pt>
    <dgm:pt modelId="{5AA64912-E1D0-4909-9D26-5A54AF94AED4}" type="parTrans" cxnId="{44BE31CE-9C7F-47CD-9C5B-54A119090070}">
      <dgm:prSet/>
      <dgm:spPr/>
      <dgm:t>
        <a:bodyPr/>
        <a:lstStyle/>
        <a:p>
          <a:endParaRPr lang="en-US"/>
        </a:p>
      </dgm:t>
    </dgm:pt>
    <dgm:pt modelId="{438CFEA8-7380-492E-88FD-C8DC88B2CB61}">
      <dgm:prSet/>
      <dgm:spPr/>
      <dgm:t>
        <a:bodyPr/>
        <a:lstStyle/>
        <a:p>
          <a:r>
            <a:rPr lang="en-US" b="1" dirty="0"/>
            <a:t>Define conditions    </a:t>
          </a:r>
          <a:r>
            <a:rPr lang="en-US" dirty="0"/>
            <a:t>that guarantee to return bounded suboptimal solution for N-Player game.</a:t>
          </a:r>
        </a:p>
      </dgm:t>
    </dgm:pt>
    <dgm:pt modelId="{3F32D6E8-626B-4933-8FAD-D0089C056A32}" type="sibTrans" cxnId="{0D7D41AE-33C3-429F-BC81-DEFBE66F673F}">
      <dgm:prSet phldrT="01" phldr="0"/>
      <dgm:spPr/>
      <dgm:t>
        <a:bodyPr/>
        <a:lstStyle/>
        <a:p>
          <a:r>
            <a:rPr lang="en-US"/>
            <a:t>01</a:t>
          </a:r>
          <a:endParaRPr lang="en-US" dirty="0"/>
        </a:p>
      </dgm:t>
    </dgm:pt>
    <dgm:pt modelId="{FD1D3B9F-B8DA-453A-8194-C2E610D3A9DB}" type="parTrans" cxnId="{0D7D41AE-33C3-429F-BC81-DEFBE66F673F}">
      <dgm:prSet/>
      <dgm:spPr/>
      <dgm:t>
        <a:bodyPr/>
        <a:lstStyle/>
        <a:p>
          <a:endParaRPr lang="en-US"/>
        </a:p>
      </dgm:t>
    </dgm:pt>
    <dgm:pt modelId="{516DED57-D068-40FD-BE39-AC5B25BB2552}" type="pres">
      <dgm:prSet presAssocID="{05C90998-DB44-4B5D-9315-93DAD7E77C44}" presName="Name0" presStyleCnt="0">
        <dgm:presLayoutVars>
          <dgm:animLvl val="lvl"/>
          <dgm:resizeHandles val="exact"/>
        </dgm:presLayoutVars>
      </dgm:prSet>
      <dgm:spPr/>
    </dgm:pt>
    <dgm:pt modelId="{967E66DE-D79B-4A2F-8C64-83DDCBCB495E}" type="pres">
      <dgm:prSet presAssocID="{438CFEA8-7380-492E-88FD-C8DC88B2CB61}" presName="compositeNode" presStyleCnt="0">
        <dgm:presLayoutVars>
          <dgm:bulletEnabled val="1"/>
        </dgm:presLayoutVars>
      </dgm:prSet>
      <dgm:spPr/>
    </dgm:pt>
    <dgm:pt modelId="{E0268238-22DD-45A7-9036-BB447F907F12}" type="pres">
      <dgm:prSet presAssocID="{438CFEA8-7380-492E-88FD-C8DC88B2CB61}" presName="bgRect" presStyleLbl="alignNode1" presStyleIdx="0" presStyleCnt="3" custLinFactNeighborX="-50015" custLinFactNeighborY="8144"/>
      <dgm:spPr/>
    </dgm:pt>
    <dgm:pt modelId="{B426E060-6741-4E30-950A-9B50ED1DEB5E}" type="pres">
      <dgm:prSet presAssocID="{3F32D6E8-626B-4933-8FAD-D0089C056A32}" presName="sibTransNodeRect" presStyleLbl="alignNode1" presStyleIdx="0" presStyleCnt="3">
        <dgm:presLayoutVars>
          <dgm:chMax val="0"/>
          <dgm:bulletEnabled val="1"/>
        </dgm:presLayoutVars>
      </dgm:prSet>
      <dgm:spPr/>
    </dgm:pt>
    <dgm:pt modelId="{EFEB62B0-3925-4566-B799-56C15929E645}" type="pres">
      <dgm:prSet presAssocID="{438CFEA8-7380-492E-88FD-C8DC88B2CB61}" presName="nodeRect" presStyleLbl="alignNode1" presStyleIdx="0" presStyleCnt="3">
        <dgm:presLayoutVars>
          <dgm:bulletEnabled val="1"/>
        </dgm:presLayoutVars>
      </dgm:prSet>
      <dgm:spPr/>
    </dgm:pt>
    <dgm:pt modelId="{DD193A90-A23C-4042-9E04-5F6F523F8E41}" type="pres">
      <dgm:prSet presAssocID="{3F32D6E8-626B-4933-8FAD-D0089C056A32}" presName="sibTrans" presStyleCnt="0"/>
      <dgm:spPr/>
    </dgm:pt>
    <dgm:pt modelId="{CFFBC19E-E145-4231-8AC5-310882914CD0}" type="pres">
      <dgm:prSet presAssocID="{47045837-E6C9-4089-A3E9-C507CBFD5621}" presName="compositeNode" presStyleCnt="0">
        <dgm:presLayoutVars>
          <dgm:bulletEnabled val="1"/>
        </dgm:presLayoutVars>
      </dgm:prSet>
      <dgm:spPr/>
    </dgm:pt>
    <dgm:pt modelId="{CB88C3B5-D118-41EF-B930-2282439B452A}" type="pres">
      <dgm:prSet presAssocID="{47045837-E6C9-4089-A3E9-C507CBFD5621}" presName="bgRect" presStyleLbl="alignNode1" presStyleIdx="1" presStyleCnt="3"/>
      <dgm:spPr/>
    </dgm:pt>
    <dgm:pt modelId="{DBE22FCE-5A2F-40E8-BF8D-5D2B5314D275}" type="pres">
      <dgm:prSet presAssocID="{E0630B63-5A02-4799-8812-D04435A1B2A9}" presName="sibTransNodeRect" presStyleLbl="alignNode1" presStyleIdx="1" presStyleCnt="3">
        <dgm:presLayoutVars>
          <dgm:chMax val="0"/>
          <dgm:bulletEnabled val="1"/>
        </dgm:presLayoutVars>
      </dgm:prSet>
      <dgm:spPr/>
    </dgm:pt>
    <dgm:pt modelId="{C19F84BF-09B5-4A52-AECB-482C85D6EFF1}" type="pres">
      <dgm:prSet presAssocID="{47045837-E6C9-4089-A3E9-C507CBFD5621}" presName="nodeRect" presStyleLbl="alignNode1" presStyleIdx="1" presStyleCnt="3">
        <dgm:presLayoutVars>
          <dgm:bulletEnabled val="1"/>
        </dgm:presLayoutVars>
      </dgm:prSet>
      <dgm:spPr/>
    </dgm:pt>
    <dgm:pt modelId="{0B40D7FD-B021-4976-BE09-FBD8C858CE3D}" type="pres">
      <dgm:prSet presAssocID="{E0630B63-5A02-4799-8812-D04435A1B2A9}" presName="sibTrans" presStyleCnt="0"/>
      <dgm:spPr/>
    </dgm:pt>
    <dgm:pt modelId="{C2F21B39-4ACD-4B7C-A801-7D9D66E71E56}" type="pres">
      <dgm:prSet presAssocID="{1A3353C9-2723-46DD-B6E8-C9028AB2301B}" presName="compositeNode" presStyleCnt="0">
        <dgm:presLayoutVars>
          <dgm:bulletEnabled val="1"/>
        </dgm:presLayoutVars>
      </dgm:prSet>
      <dgm:spPr/>
    </dgm:pt>
    <dgm:pt modelId="{DE0379A2-B7A6-4EF6-A62E-02453697ED12}" type="pres">
      <dgm:prSet presAssocID="{1A3353C9-2723-46DD-B6E8-C9028AB2301B}" presName="bgRect" presStyleLbl="alignNode1" presStyleIdx="2" presStyleCnt="3"/>
      <dgm:spPr/>
    </dgm:pt>
    <dgm:pt modelId="{14C5FEB9-DC6A-4468-9DE9-FBE8A8B34483}" type="pres">
      <dgm:prSet presAssocID="{6141F4B8-416B-47C3-BB24-EFE0E37ED30B}" presName="sibTransNodeRect" presStyleLbl="alignNode1" presStyleIdx="2" presStyleCnt="3">
        <dgm:presLayoutVars>
          <dgm:chMax val="0"/>
          <dgm:bulletEnabled val="1"/>
        </dgm:presLayoutVars>
      </dgm:prSet>
      <dgm:spPr/>
    </dgm:pt>
    <dgm:pt modelId="{A5B89D20-1704-473E-A6D6-15FCB0254938}" type="pres">
      <dgm:prSet presAssocID="{1A3353C9-2723-46DD-B6E8-C9028AB2301B}" presName="nodeRect" presStyleLbl="alignNode1" presStyleIdx="2" presStyleCnt="3">
        <dgm:presLayoutVars>
          <dgm:bulletEnabled val="1"/>
        </dgm:presLayoutVars>
      </dgm:prSet>
      <dgm:spPr/>
    </dgm:pt>
  </dgm:ptLst>
  <dgm:cxnLst>
    <dgm:cxn modelId="{736B751B-5A7F-4FC3-A4F4-9D5BE7C84CE6}" type="presOf" srcId="{47045837-E6C9-4089-A3E9-C507CBFD5621}" destId="{C19F84BF-09B5-4A52-AECB-482C85D6EFF1}" srcOrd="1" destOrd="0" presId="urn:microsoft.com/office/officeart/2016/7/layout/LinearBlockProcessNumbered"/>
    <dgm:cxn modelId="{AA74F724-8503-48F6-B98F-C45EE9136B46}" type="presOf" srcId="{1A3353C9-2723-46DD-B6E8-C9028AB2301B}" destId="{DE0379A2-B7A6-4EF6-A62E-02453697ED12}" srcOrd="0" destOrd="0" presId="urn:microsoft.com/office/officeart/2016/7/layout/LinearBlockProcessNumbered"/>
    <dgm:cxn modelId="{CAF60C38-153E-4ACE-A76D-800D8FBCE40F}" type="presOf" srcId="{E0630B63-5A02-4799-8812-D04435A1B2A9}" destId="{DBE22FCE-5A2F-40E8-BF8D-5D2B5314D275}" srcOrd="0" destOrd="0" presId="urn:microsoft.com/office/officeart/2016/7/layout/LinearBlockProcessNumbered"/>
    <dgm:cxn modelId="{F777563B-7A4A-436C-AD30-6A7BB9E416CE}" type="presOf" srcId="{438CFEA8-7380-492E-88FD-C8DC88B2CB61}" destId="{EFEB62B0-3925-4566-B799-56C15929E645}" srcOrd="1" destOrd="0" presId="urn:microsoft.com/office/officeart/2016/7/layout/LinearBlockProcessNumbered"/>
    <dgm:cxn modelId="{134E5559-2DD1-444F-BA4F-9F6B90B1F0F4}" type="presOf" srcId="{05C90998-DB44-4B5D-9315-93DAD7E77C44}" destId="{516DED57-D068-40FD-BE39-AC5B25BB2552}" srcOrd="0" destOrd="0" presId="urn:microsoft.com/office/officeart/2016/7/layout/LinearBlockProcessNumbered"/>
    <dgm:cxn modelId="{0BAA1985-DB5D-45FC-BF77-CBC84E5E15BA}" type="presOf" srcId="{6141F4B8-416B-47C3-BB24-EFE0E37ED30B}" destId="{14C5FEB9-DC6A-4468-9DE9-FBE8A8B34483}" srcOrd="0" destOrd="0" presId="urn:microsoft.com/office/officeart/2016/7/layout/LinearBlockProcessNumbered"/>
    <dgm:cxn modelId="{64680091-485F-4A54-8CE7-F76D8436B057}" type="presOf" srcId="{47045837-E6C9-4089-A3E9-C507CBFD5621}" destId="{CB88C3B5-D118-41EF-B930-2282439B452A}" srcOrd="0" destOrd="0" presId="urn:microsoft.com/office/officeart/2016/7/layout/LinearBlockProcessNumbered"/>
    <dgm:cxn modelId="{CD6E5E9E-88F6-429E-99B2-59F204AF0A7E}" srcId="{05C90998-DB44-4B5D-9315-93DAD7E77C44}" destId="{1A3353C9-2723-46DD-B6E8-C9028AB2301B}" srcOrd="2" destOrd="0" parTransId="{6F8AC05B-B2EB-4804-87D6-343CE8BB3951}" sibTransId="{6141F4B8-416B-47C3-BB24-EFE0E37ED30B}"/>
    <dgm:cxn modelId="{0D7D41AE-33C3-429F-BC81-DEFBE66F673F}" srcId="{05C90998-DB44-4B5D-9315-93DAD7E77C44}" destId="{438CFEA8-7380-492E-88FD-C8DC88B2CB61}" srcOrd="0" destOrd="0" parTransId="{FD1D3B9F-B8DA-453A-8194-C2E610D3A9DB}" sibTransId="{3F32D6E8-626B-4933-8FAD-D0089C056A32}"/>
    <dgm:cxn modelId="{44BE31CE-9C7F-47CD-9C5B-54A119090070}" srcId="{05C90998-DB44-4B5D-9315-93DAD7E77C44}" destId="{47045837-E6C9-4089-A3E9-C507CBFD5621}" srcOrd="1" destOrd="0" parTransId="{5AA64912-E1D0-4909-9D26-5A54AF94AED4}" sibTransId="{E0630B63-5A02-4799-8812-D04435A1B2A9}"/>
    <dgm:cxn modelId="{60C18CEF-6952-4DB5-8564-A2D80931AED4}" type="presOf" srcId="{3F32D6E8-626B-4933-8FAD-D0089C056A32}" destId="{B426E060-6741-4E30-950A-9B50ED1DEB5E}" srcOrd="0" destOrd="0" presId="urn:microsoft.com/office/officeart/2016/7/layout/LinearBlockProcessNumbered"/>
    <dgm:cxn modelId="{EF78D5F0-258F-406F-B451-EF8217277D7C}" type="presOf" srcId="{438CFEA8-7380-492E-88FD-C8DC88B2CB61}" destId="{E0268238-22DD-45A7-9036-BB447F907F12}" srcOrd="0" destOrd="0" presId="urn:microsoft.com/office/officeart/2016/7/layout/LinearBlockProcessNumbered"/>
    <dgm:cxn modelId="{DBA0E2FC-9F47-44F5-A228-45E80274F762}" type="presOf" srcId="{1A3353C9-2723-46DD-B6E8-C9028AB2301B}" destId="{A5B89D20-1704-473E-A6D6-15FCB0254938}" srcOrd="1" destOrd="0" presId="urn:microsoft.com/office/officeart/2016/7/layout/LinearBlockProcessNumbered"/>
    <dgm:cxn modelId="{3D3B7812-EB28-4621-B4A9-8474976F0DC2}" type="presParOf" srcId="{516DED57-D068-40FD-BE39-AC5B25BB2552}" destId="{967E66DE-D79B-4A2F-8C64-83DDCBCB495E}" srcOrd="0" destOrd="0" presId="urn:microsoft.com/office/officeart/2016/7/layout/LinearBlockProcessNumbered"/>
    <dgm:cxn modelId="{E0D18B61-AB28-49B5-A7C3-34083D4BEA09}" type="presParOf" srcId="{967E66DE-D79B-4A2F-8C64-83DDCBCB495E}" destId="{E0268238-22DD-45A7-9036-BB447F907F12}" srcOrd="0" destOrd="0" presId="urn:microsoft.com/office/officeart/2016/7/layout/LinearBlockProcessNumbered"/>
    <dgm:cxn modelId="{F4D83F64-8417-4644-B743-9AA28FA22061}" type="presParOf" srcId="{967E66DE-D79B-4A2F-8C64-83DDCBCB495E}" destId="{B426E060-6741-4E30-950A-9B50ED1DEB5E}" srcOrd="1" destOrd="0" presId="urn:microsoft.com/office/officeart/2016/7/layout/LinearBlockProcessNumbered"/>
    <dgm:cxn modelId="{9BA580CB-B1AC-434D-9EAD-B31B0A7ECE0C}" type="presParOf" srcId="{967E66DE-D79B-4A2F-8C64-83DDCBCB495E}" destId="{EFEB62B0-3925-4566-B799-56C15929E645}" srcOrd="2" destOrd="0" presId="urn:microsoft.com/office/officeart/2016/7/layout/LinearBlockProcessNumbered"/>
    <dgm:cxn modelId="{D42F8234-0B81-4271-98A7-001C190CFCBB}" type="presParOf" srcId="{516DED57-D068-40FD-BE39-AC5B25BB2552}" destId="{DD193A90-A23C-4042-9E04-5F6F523F8E41}" srcOrd="1" destOrd="0" presId="urn:microsoft.com/office/officeart/2016/7/layout/LinearBlockProcessNumbered"/>
    <dgm:cxn modelId="{49BEBD7B-A3F0-4907-AE0B-2C86B04E0678}" type="presParOf" srcId="{516DED57-D068-40FD-BE39-AC5B25BB2552}" destId="{CFFBC19E-E145-4231-8AC5-310882914CD0}" srcOrd="2" destOrd="0" presId="urn:microsoft.com/office/officeart/2016/7/layout/LinearBlockProcessNumbered"/>
    <dgm:cxn modelId="{FB05C608-F687-481B-B0F1-70C7355F4E24}" type="presParOf" srcId="{CFFBC19E-E145-4231-8AC5-310882914CD0}" destId="{CB88C3B5-D118-41EF-B930-2282439B452A}" srcOrd="0" destOrd="0" presId="urn:microsoft.com/office/officeart/2016/7/layout/LinearBlockProcessNumbered"/>
    <dgm:cxn modelId="{78D867C7-7CDD-4F46-83AA-D14789455AFD}" type="presParOf" srcId="{CFFBC19E-E145-4231-8AC5-310882914CD0}" destId="{DBE22FCE-5A2F-40E8-BF8D-5D2B5314D275}" srcOrd="1" destOrd="0" presId="urn:microsoft.com/office/officeart/2016/7/layout/LinearBlockProcessNumbered"/>
    <dgm:cxn modelId="{18D54470-0BEF-4880-96A9-74E6DA24D890}" type="presParOf" srcId="{CFFBC19E-E145-4231-8AC5-310882914CD0}" destId="{C19F84BF-09B5-4A52-AECB-482C85D6EFF1}" srcOrd="2" destOrd="0" presId="urn:microsoft.com/office/officeart/2016/7/layout/LinearBlockProcessNumbered"/>
    <dgm:cxn modelId="{883CD9D0-E65D-4F5B-9CB5-04952AD62EF6}" type="presParOf" srcId="{516DED57-D068-40FD-BE39-AC5B25BB2552}" destId="{0B40D7FD-B021-4976-BE09-FBD8C858CE3D}" srcOrd="3" destOrd="0" presId="urn:microsoft.com/office/officeart/2016/7/layout/LinearBlockProcessNumbered"/>
    <dgm:cxn modelId="{5F09AE1C-53DC-4781-A2B6-A48C76529F8E}" type="presParOf" srcId="{516DED57-D068-40FD-BE39-AC5B25BB2552}" destId="{C2F21B39-4ACD-4B7C-A801-7D9D66E71E56}" srcOrd="4" destOrd="0" presId="urn:microsoft.com/office/officeart/2016/7/layout/LinearBlockProcessNumbered"/>
    <dgm:cxn modelId="{9B6B6FD3-E8CA-4D66-A567-6E798A3BF3A7}" type="presParOf" srcId="{C2F21B39-4ACD-4B7C-A801-7D9D66E71E56}" destId="{DE0379A2-B7A6-4EF6-A62E-02453697ED12}" srcOrd="0" destOrd="0" presId="urn:microsoft.com/office/officeart/2016/7/layout/LinearBlockProcessNumbered"/>
    <dgm:cxn modelId="{C88E64B4-50A1-43C1-8A31-78A8FCD8F0F9}" type="presParOf" srcId="{C2F21B39-4ACD-4B7C-A801-7D9D66E71E56}" destId="{14C5FEB9-DC6A-4468-9DE9-FBE8A8B34483}" srcOrd="1" destOrd="0" presId="urn:microsoft.com/office/officeart/2016/7/layout/LinearBlockProcessNumbered"/>
    <dgm:cxn modelId="{F414C497-351C-479E-89B6-A654FBF2953D}" type="presParOf" srcId="{C2F21B39-4ACD-4B7C-A801-7D9D66E71E56}" destId="{A5B89D20-1704-473E-A6D6-15FCB025493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68238-22DD-45A7-9036-BB447F907F12}">
      <dsp:nvSpPr>
        <dsp:cNvPr id="0" name=""/>
        <dsp:cNvSpPr/>
      </dsp:nvSpPr>
      <dsp:spPr>
        <a:xfrm>
          <a:off x="0" y="0"/>
          <a:ext cx="3182540" cy="3786080"/>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t>Define conditions    </a:t>
          </a:r>
          <a:r>
            <a:rPr lang="en-US" sz="2400" kern="1200" dirty="0"/>
            <a:t>that guarantee to return bounded suboptimal solution for N-Player game.</a:t>
          </a:r>
        </a:p>
      </dsp:txBody>
      <dsp:txXfrm>
        <a:off x="0" y="1514431"/>
        <a:ext cx="3182540" cy="2271648"/>
      </dsp:txXfrm>
    </dsp:sp>
    <dsp:sp modelId="{B426E060-6741-4E30-950A-9B50ED1DEB5E}">
      <dsp:nvSpPr>
        <dsp:cNvPr id="0" name=""/>
        <dsp:cNvSpPr/>
      </dsp:nvSpPr>
      <dsp:spPr>
        <a:xfrm>
          <a:off x="785" y="0"/>
          <a:ext cx="3182540" cy="1514432"/>
        </a:xfrm>
        <a:prstGeom prst="rect">
          <a:avLst/>
        </a:prstGeom>
        <a:noFill/>
        <a:ln w="12700" cap="flat" cmpd="sng" algn="ctr">
          <a:no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514432"/>
      </dsp:txXfrm>
    </dsp:sp>
    <dsp:sp modelId="{CB88C3B5-D118-41EF-B930-2282439B452A}">
      <dsp:nvSpPr>
        <dsp:cNvPr id="0" name=""/>
        <dsp:cNvSpPr/>
      </dsp:nvSpPr>
      <dsp:spPr>
        <a:xfrm>
          <a:off x="3437929" y="0"/>
          <a:ext cx="3182540" cy="3786080"/>
        </a:xfrm>
        <a:prstGeom prst="rect">
          <a:avLst/>
        </a:prstGeom>
        <a:gradFill rotWithShape="0">
          <a:gsLst>
            <a:gs pos="0">
              <a:schemeClr val="accent2">
                <a:hueOff val="3119040"/>
                <a:satOff val="-36"/>
                <a:lumOff val="-7451"/>
                <a:alphaOff val="0"/>
                <a:shade val="85000"/>
                <a:satMod val="130000"/>
              </a:schemeClr>
            </a:gs>
            <a:gs pos="34000">
              <a:schemeClr val="accent2">
                <a:hueOff val="3119040"/>
                <a:satOff val="-36"/>
                <a:lumOff val="-7451"/>
                <a:alphaOff val="0"/>
                <a:shade val="87000"/>
                <a:satMod val="125000"/>
              </a:schemeClr>
            </a:gs>
            <a:gs pos="70000">
              <a:schemeClr val="accent2">
                <a:hueOff val="3119040"/>
                <a:satOff val="-36"/>
                <a:lumOff val="-7451"/>
                <a:alphaOff val="0"/>
                <a:tint val="100000"/>
                <a:shade val="90000"/>
                <a:satMod val="130000"/>
              </a:schemeClr>
            </a:gs>
            <a:gs pos="100000">
              <a:schemeClr val="accent2">
                <a:hueOff val="3119040"/>
                <a:satOff val="-36"/>
                <a:lumOff val="-7451"/>
                <a:alphaOff val="0"/>
                <a:tint val="100000"/>
                <a:shade val="100000"/>
                <a:satMod val="110000"/>
              </a:schemeClr>
            </a:gs>
          </a:gsLst>
          <a:path path="circle">
            <a:fillToRect l="100000" t="100000" r="100000" b="100000"/>
          </a:path>
        </a:gradFill>
        <a:ln w="12700" cap="flat" cmpd="sng" algn="ctr">
          <a:solidFill>
            <a:schemeClr val="accent2">
              <a:hueOff val="3119040"/>
              <a:satOff val="-36"/>
              <a:lumOff val="-7451"/>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t>Propose algorithms </a:t>
          </a:r>
          <a:r>
            <a:rPr lang="en-US" sz="2400" kern="1200" dirty="0"/>
            <a:t>that meet these conditions.</a:t>
          </a:r>
        </a:p>
      </dsp:txBody>
      <dsp:txXfrm>
        <a:off x="3437929" y="1514431"/>
        <a:ext cx="3182540" cy="2271648"/>
      </dsp:txXfrm>
    </dsp:sp>
    <dsp:sp modelId="{DBE22FCE-5A2F-40E8-BF8D-5D2B5314D275}">
      <dsp:nvSpPr>
        <dsp:cNvPr id="0" name=""/>
        <dsp:cNvSpPr/>
      </dsp:nvSpPr>
      <dsp:spPr>
        <a:xfrm>
          <a:off x="3437929" y="0"/>
          <a:ext cx="3182540" cy="1514432"/>
        </a:xfrm>
        <a:prstGeom prst="rect">
          <a:avLst/>
        </a:prstGeom>
        <a:noFill/>
        <a:ln w="12700" cap="flat" cmpd="sng" algn="ctr">
          <a:no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514432"/>
      </dsp:txXfrm>
    </dsp:sp>
    <dsp:sp modelId="{DE0379A2-B7A6-4EF6-A62E-02453697ED12}">
      <dsp:nvSpPr>
        <dsp:cNvPr id="0" name=""/>
        <dsp:cNvSpPr/>
      </dsp:nvSpPr>
      <dsp:spPr>
        <a:xfrm>
          <a:off x="6875073" y="0"/>
          <a:ext cx="3182540" cy="3786080"/>
        </a:xfrm>
        <a:prstGeom prst="rect">
          <a:avLst/>
        </a:prstGeom>
        <a:gradFill rotWithShape="0">
          <a:gsLst>
            <a:gs pos="0">
              <a:schemeClr val="accent2">
                <a:hueOff val="6238079"/>
                <a:satOff val="-72"/>
                <a:lumOff val="-14902"/>
                <a:alphaOff val="0"/>
                <a:shade val="85000"/>
                <a:satMod val="130000"/>
              </a:schemeClr>
            </a:gs>
            <a:gs pos="34000">
              <a:schemeClr val="accent2">
                <a:hueOff val="6238079"/>
                <a:satOff val="-72"/>
                <a:lumOff val="-14902"/>
                <a:alphaOff val="0"/>
                <a:shade val="87000"/>
                <a:satMod val="125000"/>
              </a:schemeClr>
            </a:gs>
            <a:gs pos="70000">
              <a:schemeClr val="accent2">
                <a:hueOff val="6238079"/>
                <a:satOff val="-72"/>
                <a:lumOff val="-14902"/>
                <a:alphaOff val="0"/>
                <a:tint val="100000"/>
                <a:shade val="90000"/>
                <a:satMod val="130000"/>
              </a:schemeClr>
            </a:gs>
            <a:gs pos="100000">
              <a:schemeClr val="accent2">
                <a:hueOff val="6238079"/>
                <a:satOff val="-72"/>
                <a:lumOff val="-14902"/>
                <a:alphaOff val="0"/>
                <a:tint val="100000"/>
                <a:shade val="100000"/>
                <a:satMod val="110000"/>
              </a:schemeClr>
            </a:gs>
          </a:gsLst>
          <a:path path="circle">
            <a:fillToRect l="100000" t="100000" r="100000" b="100000"/>
          </a:path>
        </a:gradFill>
        <a:ln w="12700" cap="flat" cmpd="sng" algn="ctr">
          <a:solidFill>
            <a:schemeClr val="accent2">
              <a:hueOff val="6238079"/>
              <a:satOff val="-72"/>
              <a:lumOff val="-14902"/>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t>Preform experiments </a:t>
          </a:r>
          <a:r>
            <a:rPr lang="en-US" sz="2400" kern="1200" dirty="0"/>
            <a:t>to evaluate the proposed algorithms. </a:t>
          </a:r>
        </a:p>
      </dsp:txBody>
      <dsp:txXfrm>
        <a:off x="6875073" y="1514431"/>
        <a:ext cx="3182540" cy="2271648"/>
      </dsp:txXfrm>
    </dsp:sp>
    <dsp:sp modelId="{14C5FEB9-DC6A-4468-9DE9-FBE8A8B34483}">
      <dsp:nvSpPr>
        <dsp:cNvPr id="0" name=""/>
        <dsp:cNvSpPr/>
      </dsp:nvSpPr>
      <dsp:spPr>
        <a:xfrm>
          <a:off x="6875073" y="0"/>
          <a:ext cx="3182540" cy="1514432"/>
        </a:xfrm>
        <a:prstGeom prst="rect">
          <a:avLst/>
        </a:prstGeom>
        <a:noFill/>
        <a:ln w="12700" cap="flat" cmpd="sng" algn="ctr">
          <a:no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51443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3AECE-6689-4FEE-9F21-99DCB34C0876}"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3FE90-1E6A-4F50-A9B3-FF9705109651}" type="slidenum">
              <a:rPr lang="en-US" smtClean="0"/>
              <a:t>‹#›</a:t>
            </a:fld>
            <a:endParaRPr lang="en-US"/>
          </a:p>
        </p:txBody>
      </p:sp>
    </p:spTree>
    <p:extLst>
      <p:ext uri="{BB962C8B-B14F-4D97-AF65-F5344CB8AC3E}">
        <p14:creationId xmlns:p14="http://schemas.microsoft.com/office/powerpoint/2010/main" val="797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endParaRPr lang="he-IL" dirty="0"/>
          </a:p>
          <a:p>
            <a:pPr marL="0" indent="0" algn="r" rtl="1">
              <a:buFont typeface="Arial" panose="020B0604020202020204" pitchFamily="34" charset="0"/>
              <a:buNone/>
            </a:pPr>
            <a:r>
              <a:rPr lang="he-IL" dirty="0"/>
              <a:t>*חיפוש תת אופטימלי מוגבל בעץ משחק מרובה משתתפים*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חברי הצוות -</a:t>
            </a:r>
          </a:p>
          <a:p>
            <a:pPr marL="0" indent="0" algn="r" rtl="1">
              <a:buFont typeface="Arial" panose="020B0604020202020204" pitchFamily="34" charset="0"/>
              <a:buNone/>
            </a:pPr>
            <a:r>
              <a:rPr lang="he-IL" dirty="0"/>
              <a:t>מנחה – </a:t>
            </a:r>
          </a:p>
        </p:txBody>
      </p:sp>
      <p:sp>
        <p:nvSpPr>
          <p:cNvPr id="4" name="Slide Number Placeholder 3"/>
          <p:cNvSpPr>
            <a:spLocks noGrp="1"/>
          </p:cNvSpPr>
          <p:nvPr>
            <p:ph type="sldNum" sz="quarter" idx="10"/>
          </p:nvPr>
        </p:nvSpPr>
        <p:spPr/>
        <p:txBody>
          <a:bodyPr/>
          <a:lstStyle/>
          <a:p>
            <a:fld id="{3ED3FE90-1E6A-4F50-A9B3-FF9705109651}" type="slidenum">
              <a:rPr lang="en-US" smtClean="0"/>
              <a:t>1</a:t>
            </a:fld>
            <a:endParaRPr lang="en-US"/>
          </a:p>
        </p:txBody>
      </p:sp>
    </p:spTree>
    <p:extLst>
      <p:ext uri="{BB962C8B-B14F-4D97-AF65-F5344CB8AC3E}">
        <p14:creationId xmlns:p14="http://schemas.microsoft.com/office/powerpoint/2010/main" val="391795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נמשיך ונבצע חיפוש לעומק בין קודקודי העץ, כל שחקן בתורו יבחר בעלה עם התועלת המקסימלית עבורו</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10</a:t>
            </a:fld>
            <a:endParaRPr lang="en-US"/>
          </a:p>
        </p:txBody>
      </p:sp>
    </p:spTree>
    <p:extLst>
      <p:ext uri="{BB962C8B-B14F-4D97-AF65-F5344CB8AC3E}">
        <p14:creationId xmlns:p14="http://schemas.microsoft.com/office/powerpoint/2010/main" val="78842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11</a:t>
            </a:fld>
            <a:endParaRPr lang="en-US"/>
          </a:p>
        </p:txBody>
      </p:sp>
    </p:spTree>
    <p:extLst>
      <p:ext uri="{BB962C8B-B14F-4D97-AF65-F5344CB8AC3E}">
        <p14:creationId xmlns:p14="http://schemas.microsoft.com/office/powerpoint/2010/main" val="427262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lgn="r">
              <a:buFont typeface="Arial" panose="020B0604020202020204" pitchFamily="34" charset="0"/>
              <a:buNone/>
            </a:pPr>
            <a:r>
              <a:rPr lang="he-IL" dirty="0"/>
              <a:t>כאשר שחקן השורש ממשיך בחיפוש ומגלה שהבחירה במהלך המוביל לקודקוד זה למעשה מבטיחה לשחקן שתיים 7 נקודות, הוא יכול להסיק שתת-עץ זה לא יניב עבורו יותר מ5 נקודות, שכן סך הנקודות המקסימלי שווה ל12.</a:t>
            </a:r>
          </a:p>
          <a:p>
            <a:pPr marL="0" indent="0" algn="r">
              <a:buFont typeface="Arial" panose="020B0604020202020204" pitchFamily="34" charset="0"/>
              <a:buNone/>
            </a:pPr>
            <a:r>
              <a:rPr lang="he-IL" dirty="0"/>
              <a:t>*קליק*</a:t>
            </a:r>
          </a:p>
          <a:p>
            <a:pPr marL="0" indent="0" algn="r">
              <a:buFont typeface="Arial" panose="020B0604020202020204" pitchFamily="34" charset="0"/>
              <a:buNone/>
            </a:pPr>
            <a:r>
              <a:rPr lang="he-IL" dirty="0"/>
              <a:t>בנקודה זו יוכל לבצע גיזום שכן בידו 4 נקודות מובטחות ממהלך שנחקר קודם, אפסילון שווה ל3 ולכן בהכרח לא יפגע מהגיזום ביותר מאפסילון (כי בתת-עץ זה יוכל להשיג עד 5 נקודות).</a:t>
            </a:r>
          </a:p>
          <a:p>
            <a:pPr marL="0" indent="0" algn="r">
              <a:buFont typeface="Arial" panose="020B0604020202020204" pitchFamily="34" charset="0"/>
              <a:buNone/>
            </a:pP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12</a:t>
            </a:fld>
            <a:endParaRPr lang="en-US"/>
          </a:p>
        </p:txBody>
      </p:sp>
    </p:spTree>
    <p:extLst>
      <p:ext uri="{BB962C8B-B14F-4D97-AF65-F5344CB8AC3E}">
        <p14:creationId xmlns:p14="http://schemas.microsoft.com/office/powerpoint/2010/main" val="391931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מאחר ולא חקרנו את תת-העץ במלואו לא נוכל לצפות את בחירתו של שחקן שתיים, ולכן לא נעדכן את ערכו של המשתנה פרומיסד ל5. נגזום את תת-העץ כולו בכך שנעלה ערך שלילי שימנע משחקן השורש להתקדם לכיוון זה.</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13</a:t>
            </a:fld>
            <a:endParaRPr lang="en-US"/>
          </a:p>
        </p:txBody>
      </p:sp>
    </p:spTree>
    <p:extLst>
      <p:ext uri="{BB962C8B-B14F-4D97-AF65-F5344CB8AC3E}">
        <p14:creationId xmlns:p14="http://schemas.microsoft.com/office/powerpoint/2010/main" val="237518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נמשיך בחיפוש</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14</a:t>
            </a:fld>
            <a:endParaRPr lang="en-US"/>
          </a:p>
        </p:txBody>
      </p:sp>
    </p:spTree>
    <p:extLst>
      <p:ext uri="{BB962C8B-B14F-4D97-AF65-F5344CB8AC3E}">
        <p14:creationId xmlns:p14="http://schemas.microsoft.com/office/powerpoint/2010/main" val="539172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נעדכן את פרומיסד ל10,</a:t>
            </a: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 </a:t>
            </a:r>
          </a:p>
          <a:p>
            <a:pPr marL="0" indent="0" algn="r">
              <a:buFont typeface="Arial" panose="020B0604020202020204" pitchFamily="34" charset="0"/>
              <a:buNone/>
            </a:pPr>
            <a:r>
              <a:rPr lang="he-IL" dirty="0"/>
              <a:t>שאכן קיים מהלך שמבטיח לשורש 10 נקודות.</a:t>
            </a:r>
          </a:p>
          <a:p>
            <a:pPr marL="0" indent="0" algn="r">
              <a:buFont typeface="Arial" panose="020B0604020202020204" pitchFamily="34" charset="0"/>
              <a:buNone/>
            </a:pPr>
            <a:endParaRPr lang="he-IL" dirty="0"/>
          </a:p>
          <a:p>
            <a:pPr marL="0" indent="0" algn="r">
              <a:buFont typeface="Arial" panose="020B0604020202020204" pitchFamily="34" charset="0"/>
              <a:buNone/>
            </a:pPr>
            <a:endParaRPr lang="en-US" dirty="0"/>
          </a:p>
          <a:p>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15</a:t>
            </a:fld>
            <a:endParaRPr lang="en-US"/>
          </a:p>
        </p:txBody>
      </p:sp>
    </p:spTree>
    <p:extLst>
      <p:ext uri="{BB962C8B-B14F-4D97-AF65-F5344CB8AC3E}">
        <p14:creationId xmlns:p14="http://schemas.microsoft.com/office/powerpoint/2010/main" val="2060248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נעצור את ריצת האלגוריתם שכן 10 קטן מהסכום המקסימלי בפחות מאפסילון.</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16</a:t>
            </a:fld>
            <a:endParaRPr lang="en-US"/>
          </a:p>
        </p:txBody>
      </p:sp>
    </p:spTree>
    <p:extLst>
      <p:ext uri="{BB962C8B-B14F-4D97-AF65-F5344CB8AC3E}">
        <p14:creationId xmlns:p14="http://schemas.microsoft.com/office/powerpoint/2010/main" val="67435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*קליק*</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17</a:t>
            </a:fld>
            <a:endParaRPr lang="en-US"/>
          </a:p>
        </p:txBody>
      </p:sp>
    </p:spTree>
    <p:extLst>
      <p:ext uri="{BB962C8B-B14F-4D97-AF65-F5344CB8AC3E}">
        <p14:creationId xmlns:p14="http://schemas.microsoft.com/office/powerpoint/2010/main" val="518059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18</a:t>
            </a:fld>
            <a:endParaRPr lang="en-US"/>
          </a:p>
        </p:txBody>
      </p:sp>
    </p:spTree>
    <p:extLst>
      <p:ext uri="{BB962C8B-B14F-4D97-AF65-F5344CB8AC3E}">
        <p14:creationId xmlns:p14="http://schemas.microsoft.com/office/powerpoint/2010/main" val="2927146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19</a:t>
            </a:fld>
            <a:endParaRPr lang="en-US"/>
          </a:p>
        </p:txBody>
      </p:sp>
    </p:spTree>
    <p:extLst>
      <p:ext uri="{BB962C8B-B14F-4D97-AF65-F5344CB8AC3E}">
        <p14:creationId xmlns:p14="http://schemas.microsoft.com/office/powerpoint/2010/main" val="105068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מחשב ממדל משחק לעץ החלטה, כך ששורש העץ מייצג את מצב המשחק בתורו של שחקן מסויים, ושאר הקודקודים תחתיו מייצגים את מרחב המצבים אליהם ניתן להגיע ממצב זה.</a:t>
            </a:r>
          </a:p>
          <a:p>
            <a:pPr algn="r"/>
            <a:r>
              <a:rPr lang="he-IL" dirty="0"/>
              <a:t>כל קשת מייצגת מהלך חוקי, וכל קומה מייצגת תור של שחקן.</a:t>
            </a:r>
          </a:p>
          <a:p>
            <a:pPr algn="r"/>
            <a:r>
              <a:rPr lang="he-IL" dirty="0"/>
              <a:t>*קליק של שחקן*</a:t>
            </a:r>
          </a:p>
          <a:p>
            <a:pPr algn="r"/>
            <a:r>
              <a:rPr lang="he-IL" dirty="0"/>
              <a:t>ניתן לראות שכבר במצב מספר שתיים האלגוריתם מצא פתרון אופטמלי (ניצח) ולכן אפשר לבצע גיזום – כלומר לא לחקור את כלל הקודקודים.</a:t>
            </a:r>
          </a:p>
          <a:p>
            <a:pPr marL="0" marR="0" lvl="0" indent="0" algn="r" defTabSz="914400" rtl="0" eaLnBrk="1" fontAlgn="auto" latinLnBrk="0" hangingPunct="1">
              <a:lnSpc>
                <a:spcPct val="100000"/>
              </a:lnSpc>
              <a:spcBef>
                <a:spcPts val="0"/>
              </a:spcBef>
              <a:spcAft>
                <a:spcPts val="0"/>
              </a:spcAft>
              <a:buClrTx/>
              <a:buSzTx/>
              <a:buFontTx/>
              <a:buNone/>
              <a:tabLst/>
              <a:defRPr/>
            </a:pPr>
            <a:r>
              <a:rPr lang="he-IL" dirty="0"/>
              <a:t>*קליק של פרונינג*</a:t>
            </a:r>
          </a:p>
          <a:p>
            <a:pPr algn="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2</a:t>
            </a:fld>
            <a:endParaRPr lang="en-US"/>
          </a:p>
        </p:txBody>
      </p:sp>
    </p:spTree>
    <p:extLst>
      <p:ext uri="{BB962C8B-B14F-4D97-AF65-F5344CB8AC3E}">
        <p14:creationId xmlns:p14="http://schemas.microsoft.com/office/powerpoint/2010/main" val="3249036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20</a:t>
            </a:fld>
            <a:endParaRPr lang="en-US"/>
          </a:p>
        </p:txBody>
      </p:sp>
    </p:spTree>
    <p:extLst>
      <p:ext uri="{BB962C8B-B14F-4D97-AF65-F5344CB8AC3E}">
        <p14:creationId xmlns:p14="http://schemas.microsoft.com/office/powerpoint/2010/main" val="3701787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21</a:t>
            </a:fld>
            <a:endParaRPr lang="en-US"/>
          </a:p>
        </p:txBody>
      </p:sp>
    </p:spTree>
    <p:extLst>
      <p:ext uri="{BB962C8B-B14F-4D97-AF65-F5344CB8AC3E}">
        <p14:creationId xmlns:p14="http://schemas.microsoft.com/office/powerpoint/2010/main" val="3842579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22</a:t>
            </a:fld>
            <a:endParaRPr lang="en-US"/>
          </a:p>
        </p:txBody>
      </p:sp>
    </p:spTree>
    <p:extLst>
      <p:ext uri="{BB962C8B-B14F-4D97-AF65-F5344CB8AC3E}">
        <p14:creationId xmlns:p14="http://schemas.microsoft.com/office/powerpoint/2010/main" val="315359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23</a:t>
            </a:fld>
            <a:endParaRPr lang="en-US"/>
          </a:p>
        </p:txBody>
      </p:sp>
    </p:spTree>
    <p:extLst>
      <p:ext uri="{BB962C8B-B14F-4D97-AF65-F5344CB8AC3E}">
        <p14:creationId xmlns:p14="http://schemas.microsoft.com/office/powerpoint/2010/main" val="51881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24</a:t>
            </a:fld>
            <a:endParaRPr lang="en-US"/>
          </a:p>
        </p:txBody>
      </p:sp>
    </p:spTree>
    <p:extLst>
      <p:ext uri="{BB962C8B-B14F-4D97-AF65-F5344CB8AC3E}">
        <p14:creationId xmlns:p14="http://schemas.microsoft.com/office/powerpoint/2010/main" val="227477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25</a:t>
            </a:fld>
            <a:endParaRPr lang="en-US"/>
          </a:p>
        </p:txBody>
      </p:sp>
    </p:spTree>
    <p:extLst>
      <p:ext uri="{BB962C8B-B14F-4D97-AF65-F5344CB8AC3E}">
        <p14:creationId xmlns:p14="http://schemas.microsoft.com/office/powerpoint/2010/main" val="2337546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26</a:t>
            </a:fld>
            <a:endParaRPr lang="en-US"/>
          </a:p>
        </p:txBody>
      </p:sp>
    </p:spTree>
    <p:extLst>
      <p:ext uri="{BB962C8B-B14F-4D97-AF65-F5344CB8AC3E}">
        <p14:creationId xmlns:p14="http://schemas.microsoft.com/office/powerpoint/2010/main" val="480655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27</a:t>
            </a:fld>
            <a:endParaRPr lang="en-US"/>
          </a:p>
        </p:txBody>
      </p:sp>
    </p:spTree>
    <p:extLst>
      <p:ext uri="{BB962C8B-B14F-4D97-AF65-F5344CB8AC3E}">
        <p14:creationId xmlns:p14="http://schemas.microsoft.com/office/powerpoint/2010/main" val="1359454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28</a:t>
            </a:fld>
            <a:endParaRPr lang="en-US"/>
          </a:p>
        </p:txBody>
      </p:sp>
    </p:spTree>
    <p:extLst>
      <p:ext uri="{BB962C8B-B14F-4D97-AF65-F5344CB8AC3E}">
        <p14:creationId xmlns:p14="http://schemas.microsoft.com/office/powerpoint/2010/main" val="391893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29</a:t>
            </a:fld>
            <a:endParaRPr lang="en-US"/>
          </a:p>
        </p:txBody>
      </p:sp>
    </p:spTree>
    <p:extLst>
      <p:ext uri="{BB962C8B-B14F-4D97-AF65-F5344CB8AC3E}">
        <p14:creationId xmlns:p14="http://schemas.microsoft.com/office/powerpoint/2010/main" val="214835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נחלק את אלגוריתמי החיפוש הקיימים לתתי קבוצות:</a:t>
            </a:r>
          </a:p>
          <a:p>
            <a:pPr algn="r"/>
            <a:r>
              <a:rPr lang="he-IL" dirty="0"/>
              <a:t>אופטימליים נאיבים –</a:t>
            </a:r>
          </a:p>
          <a:p>
            <a:pPr marL="0" marR="0" lvl="0" indent="0" algn="r" defTabSz="914400" rtl="0" eaLnBrk="1" fontAlgn="auto" latinLnBrk="0" hangingPunct="1">
              <a:lnSpc>
                <a:spcPct val="100000"/>
              </a:lnSpc>
              <a:spcBef>
                <a:spcPts val="0"/>
              </a:spcBef>
              <a:spcAft>
                <a:spcPts val="0"/>
              </a:spcAft>
              <a:buClrTx/>
              <a:buSzTx/>
              <a:buFontTx/>
              <a:buNone/>
              <a:tabLst/>
              <a:defRPr/>
            </a:pPr>
            <a:r>
              <a:rPr lang="he-IL" dirty="0"/>
              <a:t>*קליק*</a:t>
            </a:r>
          </a:p>
          <a:p>
            <a:pPr algn="r"/>
            <a:r>
              <a:rPr lang="he-IL" dirty="0"/>
              <a:t>חוקרים את כל קודקודי העץ ומחזירים פתרון אופטמלי.</a:t>
            </a:r>
          </a:p>
          <a:p>
            <a:pPr algn="r"/>
            <a:r>
              <a:rPr lang="he-IL" dirty="0"/>
              <a:t> אופטימליים המבצעים גיזום –</a:t>
            </a:r>
          </a:p>
          <a:p>
            <a:pPr marL="0" marR="0" lvl="0" indent="0" algn="r" defTabSz="914400" rtl="0" eaLnBrk="1" fontAlgn="auto" latinLnBrk="0" hangingPunct="1">
              <a:lnSpc>
                <a:spcPct val="100000"/>
              </a:lnSpc>
              <a:spcBef>
                <a:spcPts val="0"/>
              </a:spcBef>
              <a:spcAft>
                <a:spcPts val="0"/>
              </a:spcAft>
              <a:buClrTx/>
              <a:buSzTx/>
              <a:buFontTx/>
              <a:buNone/>
              <a:tabLst/>
              <a:defRPr/>
            </a:pPr>
            <a:r>
              <a:rPr lang="he-IL" dirty="0"/>
              <a:t>*קליק*</a:t>
            </a:r>
          </a:p>
          <a:p>
            <a:pPr algn="r"/>
            <a:r>
              <a:rPr lang="he-IL" dirty="0"/>
              <a:t>מחזירים פתרון אופטמלי, מבלי לחקור את כל קודקודי העץ.</a:t>
            </a:r>
          </a:p>
          <a:p>
            <a:pPr algn="r"/>
            <a:r>
              <a:rPr lang="he-IL" dirty="0"/>
              <a:t>תת-אופטימליים חסומים-</a:t>
            </a:r>
          </a:p>
          <a:p>
            <a:pPr algn="r"/>
            <a:r>
              <a:rPr lang="he-IL" dirty="0"/>
              <a:t>*קליק*</a:t>
            </a:r>
          </a:p>
          <a:p>
            <a:pPr algn="r"/>
            <a:r>
              <a:rPr lang="he-IL" dirty="0"/>
              <a:t>במטרה לבצע גיזומים רבים יותר, נגדיר קבוע אפסילון שישמש פרמטר לאלגוריתם, ויאפשר לו גמישות להחזיר תוצאה הרחוקה בעד אפסילון מהתוצאה האופטימלית. </a:t>
            </a:r>
          </a:p>
          <a:p>
            <a:pPr algn="r"/>
            <a:r>
              <a:rPr lang="he-IL" dirty="0"/>
              <a:t>בפרוייקט שלנו נציע לראשונה אלגוריתם כזה למשחקים מרובי משתתפים. </a:t>
            </a:r>
          </a:p>
          <a:p>
            <a:pPr algn="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a:t>
            </a:fld>
            <a:endParaRPr lang="en-US"/>
          </a:p>
        </p:txBody>
      </p:sp>
    </p:spTree>
    <p:extLst>
      <p:ext uri="{BB962C8B-B14F-4D97-AF65-F5344CB8AC3E}">
        <p14:creationId xmlns:p14="http://schemas.microsoft.com/office/powerpoint/2010/main" val="3127395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30</a:t>
            </a:fld>
            <a:endParaRPr lang="en-US"/>
          </a:p>
        </p:txBody>
      </p:sp>
    </p:spTree>
    <p:extLst>
      <p:ext uri="{BB962C8B-B14F-4D97-AF65-F5344CB8AC3E}">
        <p14:creationId xmlns:p14="http://schemas.microsoft.com/office/powerpoint/2010/main" val="2567356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31</a:t>
            </a:fld>
            <a:endParaRPr lang="en-US"/>
          </a:p>
        </p:txBody>
      </p:sp>
    </p:spTree>
    <p:extLst>
      <p:ext uri="{BB962C8B-B14F-4D97-AF65-F5344CB8AC3E}">
        <p14:creationId xmlns:p14="http://schemas.microsoft.com/office/powerpoint/2010/main" val="3653604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32</a:t>
            </a:fld>
            <a:endParaRPr lang="en-US"/>
          </a:p>
        </p:txBody>
      </p:sp>
    </p:spTree>
    <p:extLst>
      <p:ext uri="{BB962C8B-B14F-4D97-AF65-F5344CB8AC3E}">
        <p14:creationId xmlns:p14="http://schemas.microsoft.com/office/powerpoint/2010/main" val="2375560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33</a:t>
            </a:fld>
            <a:endParaRPr lang="en-US"/>
          </a:p>
        </p:txBody>
      </p:sp>
    </p:spTree>
    <p:extLst>
      <p:ext uri="{BB962C8B-B14F-4D97-AF65-F5344CB8AC3E}">
        <p14:creationId xmlns:p14="http://schemas.microsoft.com/office/powerpoint/2010/main" val="4270563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34</a:t>
            </a:fld>
            <a:endParaRPr lang="en-US"/>
          </a:p>
        </p:txBody>
      </p:sp>
    </p:spTree>
    <p:extLst>
      <p:ext uri="{BB962C8B-B14F-4D97-AF65-F5344CB8AC3E}">
        <p14:creationId xmlns:p14="http://schemas.microsoft.com/office/powerpoint/2010/main" val="3651133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35</a:t>
            </a:fld>
            <a:endParaRPr lang="en-US"/>
          </a:p>
        </p:txBody>
      </p:sp>
    </p:spTree>
    <p:extLst>
      <p:ext uri="{BB962C8B-B14F-4D97-AF65-F5344CB8AC3E}">
        <p14:creationId xmlns:p14="http://schemas.microsoft.com/office/powerpoint/2010/main" val="230662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36</a:t>
            </a:fld>
            <a:endParaRPr lang="en-US"/>
          </a:p>
        </p:txBody>
      </p:sp>
    </p:spTree>
    <p:extLst>
      <p:ext uri="{BB962C8B-B14F-4D97-AF65-F5344CB8AC3E}">
        <p14:creationId xmlns:p14="http://schemas.microsoft.com/office/powerpoint/2010/main" val="2987433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בניסוי האחרון קיימנו טורניר שמטרתו לבחון את יכולות האלגוריתמים שפיתחנו.</a:t>
            </a:r>
          </a:p>
          <a:p>
            <a:pPr marL="0" indent="0" algn="r" rtl="1">
              <a:buFont typeface="Arial" panose="020B0604020202020204" pitchFamily="34" charset="0"/>
              <a:buNone/>
            </a:pPr>
            <a:r>
              <a:rPr lang="he-IL" dirty="0"/>
              <a:t>*קליק*</a:t>
            </a:r>
          </a:p>
          <a:p>
            <a:pPr marL="0" indent="0" algn="r" rtl="1">
              <a:buFont typeface="Arial" panose="020B0604020202020204" pitchFamily="34" charset="0"/>
              <a:buNone/>
            </a:pPr>
            <a:r>
              <a:rPr lang="he-IL" dirty="0"/>
              <a:t>נבחן כיצד שינוי הרכב המשתתפים מולם מתמודד אלגוריתם מסויים, משפיע על הישגיו.</a:t>
            </a:r>
          </a:p>
          <a:p>
            <a:pPr marL="0" indent="0" algn="r" rtl="1">
              <a:buFont typeface="Arial" panose="020B0604020202020204" pitchFamily="34" charset="0"/>
              <a:buNone/>
            </a:pPr>
            <a:r>
              <a:rPr lang="he-IL" dirty="0"/>
              <a:t>*קליק*</a:t>
            </a:r>
          </a:p>
          <a:p>
            <a:pPr marL="0" indent="0" algn="r" rtl="1">
              <a:buFont typeface="Arial" panose="020B0604020202020204" pitchFamily="34" charset="0"/>
              <a:buNone/>
            </a:pPr>
            <a:r>
              <a:rPr lang="he-IL" dirty="0"/>
              <a:t>לבסוף נדרג את האלגוריתמים לפי מספר הנצחונות היחסי שהשיגו בטורניר.</a:t>
            </a:r>
          </a:p>
        </p:txBody>
      </p:sp>
      <p:sp>
        <p:nvSpPr>
          <p:cNvPr id="4" name="Slide Number Placeholder 3"/>
          <p:cNvSpPr>
            <a:spLocks noGrp="1"/>
          </p:cNvSpPr>
          <p:nvPr>
            <p:ph type="sldNum" sz="quarter" idx="10"/>
          </p:nvPr>
        </p:nvSpPr>
        <p:spPr/>
        <p:txBody>
          <a:bodyPr/>
          <a:lstStyle/>
          <a:p>
            <a:fld id="{3ED3FE90-1E6A-4F50-A9B3-FF9705109651}" type="slidenum">
              <a:rPr lang="en-US" smtClean="0"/>
              <a:t>37</a:t>
            </a:fld>
            <a:endParaRPr lang="en-US"/>
          </a:p>
        </p:txBody>
      </p:sp>
    </p:spTree>
    <p:extLst>
      <p:ext uri="{BB962C8B-B14F-4D97-AF65-F5344CB8AC3E}">
        <p14:creationId xmlns:p14="http://schemas.microsoft.com/office/powerpoint/2010/main" val="1708281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בניסוי, בחנו את מידת הצלחתם של שישה סוגי משתתפים שונים,</a:t>
            </a:r>
          </a:p>
          <a:p>
            <a:pPr marL="0" indent="0" algn="r" rtl="1">
              <a:buFont typeface="Arial" panose="020B0604020202020204" pitchFamily="34" charset="0"/>
              <a:buNone/>
            </a:pPr>
            <a:r>
              <a:rPr lang="he-IL" dirty="0"/>
              <a:t>*קליק*</a:t>
            </a:r>
          </a:p>
          <a:p>
            <a:pPr marL="0" indent="0" algn="r" rtl="1">
              <a:buFont typeface="Arial" panose="020B0604020202020204" pitchFamily="34" charset="0"/>
              <a:buNone/>
            </a:pPr>
            <a:r>
              <a:rPr lang="he-IL" dirty="0"/>
              <a:t>הגבלנו פעם נוספת את מספר הקודקודים שחקרנו בתור של שחקן ל20,000 במתכונת דומה לניסוי הקודם.</a:t>
            </a:r>
          </a:p>
          <a:p>
            <a:pPr marL="0" indent="0" algn="r" rtl="1">
              <a:buFont typeface="Arial" panose="020B0604020202020204" pitchFamily="34" charset="0"/>
              <a:buNone/>
            </a:pPr>
            <a:r>
              <a:rPr lang="he-IL" dirty="0"/>
              <a:t>*קליק*</a:t>
            </a:r>
          </a:p>
          <a:p>
            <a:pPr marL="0" indent="0" algn="r" rtl="1">
              <a:buFont typeface="Arial" panose="020B0604020202020204" pitchFamily="34" charset="0"/>
              <a:buNone/>
            </a:pPr>
            <a:r>
              <a:rPr lang="he-IL" dirty="0"/>
              <a:t>יצרנו תשעים ושישה לוחות משחק התחלתיים שונים, ומספר זהה של קומבינציות אקראיות של מתמודדים ואספנו נתונים.</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38</a:t>
            </a:fld>
            <a:endParaRPr lang="en-US"/>
          </a:p>
        </p:txBody>
      </p:sp>
    </p:spTree>
    <p:extLst>
      <p:ext uri="{BB962C8B-B14F-4D97-AF65-F5344CB8AC3E}">
        <p14:creationId xmlns:p14="http://schemas.microsoft.com/office/powerpoint/2010/main" val="3852078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39</a:t>
            </a:fld>
            <a:endParaRPr lang="en-US"/>
          </a:p>
        </p:txBody>
      </p:sp>
    </p:spTree>
    <p:extLst>
      <p:ext uri="{BB962C8B-B14F-4D97-AF65-F5344CB8AC3E}">
        <p14:creationId xmlns:p14="http://schemas.microsoft.com/office/powerpoint/2010/main" val="355540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המוטיבציה</a:t>
            </a:r>
          </a:p>
          <a:p>
            <a:pPr marL="0" indent="0" algn="r" rtl="1">
              <a:buFont typeface="Arial" panose="020B0604020202020204" pitchFamily="34" charset="0"/>
              <a:buNone/>
            </a:pPr>
            <a:r>
              <a:rPr lang="he-IL" dirty="0"/>
              <a:t>*קליק*</a:t>
            </a:r>
          </a:p>
          <a:p>
            <a:pPr marL="0" indent="0" algn="r" rtl="1">
              <a:buFont typeface="Arial" panose="020B0604020202020204" pitchFamily="34" charset="0"/>
              <a:buNone/>
            </a:pPr>
            <a:r>
              <a:rPr lang="he-IL" dirty="0"/>
              <a:t>לא יהיה ניתן להמשיך את החיפוש לנצח.</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endParaRPr lang="en-US" dirty="0"/>
          </a:p>
          <a:p>
            <a:pPr marL="0" indent="0" algn="r" rtl="1">
              <a:buFont typeface="Arial" panose="020B0604020202020204" pitchFamily="34" charset="0"/>
              <a:buNone/>
            </a:pPr>
            <a:r>
              <a:rPr lang="he-IL" dirty="0"/>
              <a:t>מאחר ועצי משחק מכילים כמות לא פיזיבילית של מצבים, נרצה לדלג על מצבים לא רלוונטיים ולנצל את הזמן לחקור אחרים שכן – דבר שאנו כבני אדם עושים בצורה אינטואיטיבית. </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p>
          <a:p>
            <a:pPr marL="0" indent="0" algn="r" rtl="1">
              <a:buFont typeface="Arial" panose="020B0604020202020204" pitchFamily="34" charset="0"/>
              <a:buNone/>
            </a:pPr>
            <a:r>
              <a:rPr lang="he-IL" dirty="0"/>
              <a:t>וזוהי בעצם מטרת הגיזום.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endParaRPr lang="en-US" dirty="0"/>
          </a:p>
          <a:p>
            <a:pPr marL="0" indent="0" algn="r" rtl="1">
              <a:buFont typeface="Arial" panose="020B0604020202020204" pitchFamily="34" charset="0"/>
              <a:buNone/>
            </a:pPr>
            <a:r>
              <a:rPr lang="he-IL" dirty="0"/>
              <a:t>ועדיין, נשארים מצבים רבים משאפשר לחקור.</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endParaRPr lang="en-US" dirty="0"/>
          </a:p>
          <a:p>
            <a:pPr marL="0" indent="0" algn="r" rtl="1">
              <a:buFont typeface="Arial" panose="020B0604020202020204" pitchFamily="34" charset="0"/>
              <a:buNone/>
            </a:pPr>
            <a:r>
              <a:rPr lang="he-IL" dirty="0"/>
              <a:t>כאשר אנו מגיעים למצב מסויים ניעזר בניחוש היוריסטי שיעזור לנו להעריך את מידת הצלחתנו במשחק בשלב זה. ניחוש זה יהיה מדוייק יותר ככל שהמצב שנחקור יהיה קרוב יותר למצב סופי. </a:t>
            </a:r>
          </a:p>
          <a:p>
            <a:pPr marL="0" indent="0" algn="r" rtl="1">
              <a:buFont typeface="Arial" panose="020B0604020202020204" pitchFamily="34" charset="0"/>
              <a:buNone/>
            </a:pPr>
            <a:r>
              <a:rPr lang="he-IL" dirty="0"/>
              <a:t>בפרוייקט, נבחן האם עדיף להתפשר על אופטימליות בדרך, מתוך אמונה שחקר מצבים מתקדמים יותר יוביל לניחוש מדוייק יותר – ומכאן לבחירה מושכלת יותר.</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a:t>
            </a:fld>
            <a:endParaRPr lang="en-US"/>
          </a:p>
        </p:txBody>
      </p:sp>
    </p:spTree>
    <p:extLst>
      <p:ext uri="{BB962C8B-B14F-4D97-AF65-F5344CB8AC3E}">
        <p14:creationId xmlns:p14="http://schemas.microsoft.com/office/powerpoint/2010/main" val="9154466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40</a:t>
            </a:fld>
            <a:endParaRPr lang="en-US"/>
          </a:p>
        </p:txBody>
      </p:sp>
    </p:spTree>
    <p:extLst>
      <p:ext uri="{BB962C8B-B14F-4D97-AF65-F5344CB8AC3E}">
        <p14:creationId xmlns:p14="http://schemas.microsoft.com/office/powerpoint/2010/main" val="793253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הגרף מציג את התוצאה הסופית הממוצעת שהשיג כל אחד מהאלגוריתמים. </a:t>
            </a:r>
          </a:p>
          <a:p>
            <a:pPr marL="0" indent="0" algn="r">
              <a:buFont typeface="Arial" panose="020B0604020202020204" pitchFamily="34" charset="0"/>
              <a:buNone/>
            </a:pPr>
            <a:r>
              <a:rPr lang="he-IL" dirty="0"/>
              <a:t>מניתוח התוצאות ובהשוואה לתוצאות הניסוי הקודם ניכר כי שינוי הרכב השחקנים לאחר קביעת ערכו של אפסילון מערערת את יציבות האלגוריתמים התת-אופטימליים. </a:t>
            </a:r>
          </a:p>
          <a:p>
            <a:pPr marL="0" indent="0" algn="r">
              <a:buFont typeface="Arial" panose="020B0604020202020204" pitchFamily="34" charset="0"/>
              <a:buNone/>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D3FE90-1E6A-4F50-A9B3-FF9705109651}" type="slidenum">
              <a:rPr lang="en-US" smtClean="0"/>
              <a:t>41</a:t>
            </a:fld>
            <a:endParaRPr lang="en-US"/>
          </a:p>
        </p:txBody>
      </p:sp>
    </p:spTree>
    <p:extLst>
      <p:ext uri="{BB962C8B-B14F-4D97-AF65-F5344CB8AC3E}">
        <p14:creationId xmlns:p14="http://schemas.microsoft.com/office/powerpoint/2010/main" val="3247695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מגמה דומה נראה גם שננתח את מספר הנצחונות היחסי שהשיג כל אלגוריתם.</a:t>
            </a:r>
          </a:p>
          <a:p>
            <a:pPr marL="0" indent="0" algn="r">
              <a:buFont typeface="Arial" panose="020B0604020202020204" pitchFamily="34" charset="0"/>
              <a:buNone/>
            </a:pPr>
            <a:r>
              <a:rPr lang="he-IL" dirty="0"/>
              <a:t>על כן, למחקר המשך נמליץ לפתח שיטה דינאמית לבחירה של אפסילון כפונקציה של מצב המשחק, תוך כדי המשחק. </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42</a:t>
            </a:fld>
            <a:endParaRPr lang="en-US"/>
          </a:p>
        </p:txBody>
      </p:sp>
    </p:spTree>
    <p:extLst>
      <p:ext uri="{BB962C8B-B14F-4D97-AF65-F5344CB8AC3E}">
        <p14:creationId xmlns:p14="http://schemas.microsoft.com/office/powerpoint/2010/main" val="472075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43</a:t>
            </a:fld>
            <a:endParaRPr lang="en-US"/>
          </a:p>
        </p:txBody>
      </p:sp>
    </p:spTree>
    <p:extLst>
      <p:ext uri="{BB962C8B-B14F-4D97-AF65-F5344CB8AC3E}">
        <p14:creationId xmlns:p14="http://schemas.microsoft.com/office/powerpoint/2010/main" val="2353971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44</a:t>
            </a:fld>
            <a:endParaRPr lang="en-US"/>
          </a:p>
        </p:txBody>
      </p:sp>
    </p:spTree>
    <p:extLst>
      <p:ext uri="{BB962C8B-B14F-4D97-AF65-F5344CB8AC3E}">
        <p14:creationId xmlns:p14="http://schemas.microsoft.com/office/powerpoint/2010/main" val="85082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מטרות הפרויקט</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נגדיר תנאים לביצוע גיזומים תת-אופטימליים חסומים למשחקים מרובי משתתפים.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נציע אלגוריתמים המקיימים את תנאים אלו. נעשה זאת ע"י כך שנכיל את אותם התנאים על אלגוריתמים אופטימלים מוכרים.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*קליק*</a:t>
            </a:r>
            <a:endParaRPr 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נבצע ניסויים במטרה לבחון את תוצאות האלגוריתמים החדשים.</a:t>
            </a:r>
            <a:endParaRPr 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3FE90-1E6A-4F50-A9B3-FF97051096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64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בפרוייקט אנו מציעים שני אלגוריתמים חדשים, המבוססים על אלגוריתמים אופטימליים מוכרים. האלגוריתמים מבטיחים פתרון תת-אופטימלי חסום כנדרש. </a:t>
            </a:r>
          </a:p>
          <a:p>
            <a:pPr marL="0" indent="0" algn="r" rtl="1">
              <a:buFont typeface="Arial" panose="020B0604020202020204" pitchFamily="34" charset="0"/>
              <a:buNone/>
            </a:pPr>
            <a:r>
              <a:rPr lang="he-IL" dirty="0"/>
              <a:t>נדגים כיצד אחד מהם פועל באמצעות אנימציה -</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6</a:t>
            </a:fld>
            <a:endParaRPr lang="en-US"/>
          </a:p>
        </p:txBody>
      </p:sp>
    </p:spTree>
    <p:extLst>
      <p:ext uri="{BB962C8B-B14F-4D97-AF65-F5344CB8AC3E}">
        <p14:creationId xmlns:p14="http://schemas.microsoft.com/office/powerpoint/2010/main" val="202238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להלן עץ משחק לשלושה משתתפים</a:t>
            </a:r>
          </a:p>
          <a:p>
            <a:pPr marL="0" indent="0" algn="r" rtl="1">
              <a:buFont typeface="Arial" panose="020B0604020202020204" pitchFamily="34" charset="0"/>
              <a:buNone/>
            </a:pPr>
            <a:r>
              <a:rPr lang="he-IL" dirty="0"/>
              <a:t>נזכיר, כל קומה בעץ מייצגת תור של משתתף,</a:t>
            </a:r>
          </a:p>
          <a:p>
            <a:pPr marL="0" indent="0" algn="r" rtl="1">
              <a:buFont typeface="Arial" panose="020B0604020202020204" pitchFamily="34" charset="0"/>
              <a:buNone/>
            </a:pPr>
            <a:r>
              <a:rPr lang="he-IL" dirty="0"/>
              <a:t>העלים בעץ מייצגים מצבים סופיים במשחק, </a:t>
            </a:r>
          </a:p>
          <a:p>
            <a:pPr marL="0" indent="0" algn="r" rtl="1">
              <a:buFont typeface="Arial" panose="020B0604020202020204" pitchFamily="34" charset="0"/>
              <a:buNone/>
            </a:pPr>
            <a:r>
              <a:rPr lang="he-IL" dirty="0"/>
              <a:t>כל עלה מכיל וקטור המייצג את הניקוד לאותו מצב סופי, </a:t>
            </a:r>
          </a:p>
          <a:p>
            <a:pPr marL="0" indent="0" algn="r" rtl="1">
              <a:buFont typeface="Arial" panose="020B0604020202020204" pitchFamily="34" charset="0"/>
              <a:buNone/>
            </a:pPr>
            <a:r>
              <a:rPr lang="he-IL" dirty="0"/>
              <a:t>וכל כניסה בוקטור מייצגת את הניקוד של השחקן המתאים - כניסה ראשונה היא הניקוד של השחקן הראשון וכן הלאה</a:t>
            </a:r>
          </a:p>
          <a:p>
            <a:pPr marL="0" indent="0" algn="r" rtl="1">
              <a:buFont typeface="Arial" panose="020B0604020202020204" pitchFamily="34" charset="0"/>
              <a:buNone/>
            </a:pPr>
            <a:r>
              <a:rPr lang="he-IL" dirty="0"/>
              <a:t>בדוגמה, </a:t>
            </a:r>
          </a:p>
          <a:p>
            <a:pPr marL="0" indent="0" algn="r" rtl="1">
              <a:buFont typeface="Arial" panose="020B0604020202020204" pitchFamily="34" charset="0"/>
              <a:buNone/>
            </a:pPr>
            <a:r>
              <a:rPr lang="he-IL" dirty="0"/>
              <a:t>נגדיר אפסילון שווה 3 – המרחק המקסימלי מהתוצאה האופטימלית, </a:t>
            </a:r>
          </a:p>
          <a:p>
            <a:pPr marL="0" indent="0" algn="r" rtl="1">
              <a:buFont typeface="Arial" panose="020B0604020202020204" pitchFamily="34" charset="0"/>
              <a:buNone/>
            </a:pPr>
            <a:r>
              <a:rPr lang="he-IL" dirty="0"/>
              <a:t>נאפס משתנה בשם </a:t>
            </a:r>
            <a:r>
              <a:rPr lang="en-US" dirty="0"/>
              <a:t>Promised</a:t>
            </a:r>
            <a:r>
              <a:rPr lang="he-IL" dirty="0"/>
              <a:t>, בו נשמור בהמשך את הערך הטוב ביותר ששחקן השורש הבטיח לעצמו עד כה.</a:t>
            </a:r>
          </a:p>
          <a:p>
            <a:pPr marL="0" indent="0" algn="r" rtl="1">
              <a:buFont typeface="Arial" panose="020B0604020202020204" pitchFamily="34" charset="0"/>
              <a:buNone/>
            </a:pPr>
            <a:r>
              <a:rPr lang="he-IL" dirty="0"/>
              <a:t>נניח שסכום כל וקטור קטן או שווה ל12 – סכום מקסימלי ידוע הוא תנאי הכרחי לחיפוש תת-אופטמלי חסום.</a:t>
            </a:r>
          </a:p>
          <a:p>
            <a:pPr marL="0" indent="0">
              <a:buFont typeface="Arial" panose="020B0604020202020204" pitchFamily="34" charset="0"/>
              <a:buChar char="•"/>
            </a:pPr>
            <a:endParaRPr lang="en-US" dirty="0"/>
          </a:p>
          <a:p>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7</a:t>
            </a:fld>
            <a:endParaRPr lang="en-US"/>
          </a:p>
        </p:txBody>
      </p:sp>
    </p:spTree>
    <p:extLst>
      <p:ext uri="{BB962C8B-B14F-4D97-AF65-F5344CB8AC3E}">
        <p14:creationId xmlns:p14="http://schemas.microsoft.com/office/powerpoint/2010/main" val="204697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a:p>
            <a:pPr algn="r"/>
            <a:r>
              <a:rPr lang="he-IL" dirty="0"/>
              <a:t>נחקור את העלה הראשון ונעדכן את השורש</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8</a:t>
            </a:fld>
            <a:endParaRPr lang="en-US"/>
          </a:p>
        </p:txBody>
      </p:sp>
    </p:spTree>
    <p:extLst>
      <p:ext uri="{BB962C8B-B14F-4D97-AF65-F5344CB8AC3E}">
        <p14:creationId xmlns:p14="http://schemas.microsoft.com/office/powerpoint/2010/main" val="358855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Font typeface="Arial" panose="020B0604020202020204" pitchFamily="34" charset="0"/>
              <a:buNone/>
            </a:pPr>
            <a:r>
              <a:rPr lang="he-IL" dirty="0"/>
              <a:t>כעת מובטח לשחקן השורש שאם יבחר במהלך הראשון, יוכל לסיים את המשחק עם 4 נקודות, ולכן נעדכן את פרומיסד.</a:t>
            </a:r>
            <a:endParaRPr lang="en-IL" dirty="0"/>
          </a:p>
        </p:txBody>
      </p:sp>
      <p:sp>
        <p:nvSpPr>
          <p:cNvPr id="4" name="Slide Number Placeholder 3"/>
          <p:cNvSpPr>
            <a:spLocks noGrp="1"/>
          </p:cNvSpPr>
          <p:nvPr>
            <p:ph type="sldNum" sz="quarter" idx="5"/>
          </p:nvPr>
        </p:nvSpPr>
        <p:spPr/>
        <p:txBody>
          <a:bodyPr/>
          <a:lstStyle/>
          <a:p>
            <a:fld id="{3ED3FE90-1E6A-4F50-A9B3-FF9705109651}" type="slidenum">
              <a:rPr lang="en-US" smtClean="0"/>
              <a:t>9</a:t>
            </a:fld>
            <a:endParaRPr lang="en-US"/>
          </a:p>
        </p:txBody>
      </p:sp>
    </p:spTree>
    <p:extLst>
      <p:ext uri="{BB962C8B-B14F-4D97-AF65-F5344CB8AC3E}">
        <p14:creationId xmlns:p14="http://schemas.microsoft.com/office/powerpoint/2010/main" val="300403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AD16B6-13A6-4F82-96B3-285C833463F4}"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6F1783CA-9390-49C9-AC80-E0703DB73D7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4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F1DB9-265C-4C5D-A9B3-DE10766734CD}"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9881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7583-D87E-4BEE-9054-91C950316524}"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7110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5FEE-B4C6-480D-BAAD-A18F2716DE95}"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6F1783CA-9390-49C9-AC80-E0703DB73D73}" type="slidenum">
              <a:rPr lang="en-US" smtClean="0"/>
              <a:pPr/>
              <a:t>‹#›</a:t>
            </a:fld>
            <a:endParaRPr lang="en-US" dirty="0"/>
          </a:p>
        </p:txBody>
      </p:sp>
    </p:spTree>
    <p:extLst>
      <p:ext uri="{BB962C8B-B14F-4D97-AF65-F5344CB8AC3E}">
        <p14:creationId xmlns:p14="http://schemas.microsoft.com/office/powerpoint/2010/main" val="349474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8B8C7-3A36-44E5-88DE-548A9D8DB3F4}"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88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32D20-4026-46CC-B893-CD5E5C2AF636}"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53284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3C089-90F0-46C1-97EE-60AC72EABB80}" type="datetime1">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95301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30477-2D77-4066-A2C7-BA5FCD66B407}" type="datetime1">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26641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BC329A-371F-47CB-823F-1A99547BEC4D}" type="datetime1">
              <a:rPr lang="en-US" smtClean="0"/>
              <a:t>6/9/2021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62979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53763-82D8-41E3-A3B3-4995105B1468}" type="datetime1">
              <a:rPr lang="en-US" smtClean="0"/>
              <a:t>6/9/2021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783CA-9390-49C9-AC80-E0703DB73D73}" type="slidenum">
              <a:rPr lang="en-US" smtClean="0"/>
              <a:t>‹#›</a:t>
            </a:fld>
            <a:endParaRPr lang="en-US"/>
          </a:p>
        </p:txBody>
      </p:sp>
    </p:spTree>
    <p:extLst>
      <p:ext uri="{BB962C8B-B14F-4D97-AF65-F5344CB8AC3E}">
        <p14:creationId xmlns:p14="http://schemas.microsoft.com/office/powerpoint/2010/main" val="83053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8A67C-C355-4594-8AC9-B37F044B59EA}"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5919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EB231C-2FBD-4759-B709-0E9C775F4613}" type="datetime1">
              <a:rPr lang="en-US" smtClean="0"/>
              <a:t>6/9/2021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783CA-9390-49C9-AC80-E0703DB73D7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0937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comments" Target="../comments/commen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png"/><Relationship Id="rId3" Type="http://schemas.openxmlformats.org/officeDocument/2006/relationships/image" Target="../media/image210.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comments" Target="../comments/comment1.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559" y="2088680"/>
            <a:ext cx="11107881" cy="1998428"/>
          </a:xfrm>
          <a:ln>
            <a:noFill/>
          </a:ln>
        </p:spPr>
        <p:txBody>
          <a:bodyPr>
            <a:noAutofit/>
          </a:bodyPr>
          <a:lstStyle/>
          <a:p>
            <a:pPr algn="ctr"/>
            <a:r>
              <a:rPr lang="en-US" sz="6600" b="1" i="1" dirty="0">
                <a:solidFill>
                  <a:schemeClr val="tx1"/>
                </a:solidFill>
                <a:cs typeface="+mn-cs"/>
              </a:rPr>
              <a:t>Bounded Suboptimal</a:t>
            </a:r>
            <a:br>
              <a:rPr lang="en-US" sz="6600" b="1" i="1" dirty="0">
                <a:solidFill>
                  <a:schemeClr val="tx1"/>
                </a:solidFill>
                <a:cs typeface="+mn-cs"/>
              </a:rPr>
            </a:br>
            <a:r>
              <a:rPr lang="en-US" sz="6600" b="1" i="1" dirty="0">
                <a:solidFill>
                  <a:schemeClr val="tx1"/>
                </a:solidFill>
                <a:cs typeface="+mn-cs"/>
              </a:rPr>
              <a:t>N-Player Game Tree Search</a:t>
            </a:r>
            <a:endParaRPr lang="en-US" sz="7200" b="1" i="1" dirty="0">
              <a:solidFill>
                <a:schemeClr val="tx1"/>
              </a:solidFill>
              <a:cs typeface="+mn-cs"/>
            </a:endParaRPr>
          </a:p>
        </p:txBody>
      </p:sp>
      <p:sp>
        <p:nvSpPr>
          <p:cNvPr id="4" name="TextBox 3"/>
          <p:cNvSpPr txBox="1"/>
          <p:nvPr/>
        </p:nvSpPr>
        <p:spPr>
          <a:xfrm>
            <a:off x="2284023" y="4420680"/>
            <a:ext cx="7708600" cy="1569660"/>
          </a:xfrm>
          <a:prstGeom prst="rect">
            <a:avLst/>
          </a:prstGeom>
          <a:noFill/>
          <a:ln>
            <a:noFill/>
          </a:ln>
        </p:spPr>
        <p:txBody>
          <a:bodyPr wrap="square" rtlCol="0">
            <a:spAutoFit/>
          </a:bodyPr>
          <a:lstStyle/>
          <a:p>
            <a:pPr algn="ctr"/>
            <a:r>
              <a:rPr lang="en-US" sz="2400" b="1" dirty="0"/>
              <a:t>Advisor: Dor Atzmon</a:t>
            </a:r>
            <a:endParaRPr lang="he-IL" sz="2400" b="1" dirty="0"/>
          </a:p>
          <a:p>
            <a:pPr algn="ctr"/>
            <a:endParaRPr lang="en-US" sz="2400" b="1" dirty="0"/>
          </a:p>
          <a:p>
            <a:pPr algn="ctr"/>
            <a:r>
              <a:rPr lang="en-US" sz="2400" b="1" dirty="0"/>
              <a:t>Asaf Zaks, Shachar Meretz, Peleg Biton, Omer Nagar</a:t>
            </a:r>
          </a:p>
          <a:p>
            <a:pPr algn="ctr"/>
            <a:endParaRPr lang="en-US" sz="2400" b="1" dirty="0"/>
          </a:p>
        </p:txBody>
      </p:sp>
      <p:pic>
        <p:nvPicPr>
          <p:cNvPr id="3" name="Picture 2" descr="Image result for board game carto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733491" y="228970"/>
            <a:ext cx="3458509" cy="2194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92623" y="154004"/>
            <a:ext cx="980177" cy="82777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1" name="Group 30">
            <a:extLst>
              <a:ext uri="{FF2B5EF4-FFF2-40B4-BE49-F238E27FC236}">
                <a16:creationId xmlns:a16="http://schemas.microsoft.com/office/drawing/2014/main" id="{55BB6758-70DE-4F74-9DE1-66F500CEEBB6}"/>
              </a:ext>
            </a:extLst>
          </p:cNvPr>
          <p:cNvGrpSpPr/>
          <p:nvPr/>
        </p:nvGrpSpPr>
        <p:grpSpPr>
          <a:xfrm>
            <a:off x="116958" y="137481"/>
            <a:ext cx="3253124" cy="1998428"/>
            <a:chOff x="68842" y="46325"/>
            <a:chExt cx="3509782" cy="1567360"/>
          </a:xfrm>
          <a:solidFill>
            <a:schemeClr val="accent2">
              <a:lumMod val="40000"/>
              <a:lumOff val="60000"/>
            </a:schemeClr>
          </a:solidFill>
        </p:grpSpPr>
        <p:cxnSp>
          <p:nvCxnSpPr>
            <p:cNvPr id="6" name="Straight Connector 5">
              <a:extLst>
                <a:ext uri="{FF2B5EF4-FFF2-40B4-BE49-F238E27FC236}">
                  <a16:creationId xmlns:a16="http://schemas.microsoft.com/office/drawing/2014/main" id="{3EFA16BD-534C-4499-9D51-7F81BA2B38AE}"/>
                </a:ext>
              </a:extLst>
            </p:cNvPr>
            <p:cNvCxnSpPr>
              <a:cxnSpLocks/>
              <a:stCxn id="7" idx="2"/>
              <a:endCxn id="13" idx="0"/>
            </p:cNvCxnSpPr>
            <p:nvPr/>
          </p:nvCxnSpPr>
          <p:spPr>
            <a:xfrm flipH="1">
              <a:off x="893370" y="411615"/>
              <a:ext cx="901354" cy="226945"/>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ounded Rectangle 23">
              <a:extLst>
                <a:ext uri="{FF2B5EF4-FFF2-40B4-BE49-F238E27FC236}">
                  <a16:creationId xmlns:a16="http://schemas.microsoft.com/office/drawing/2014/main" id="{F110FEE3-CDF4-4DB3-9104-24CF5574D2FB}"/>
                </a:ext>
              </a:extLst>
            </p:cNvPr>
            <p:cNvSpPr/>
            <p:nvPr/>
          </p:nvSpPr>
          <p:spPr>
            <a:xfrm flipH="1">
              <a:off x="1305425" y="46325"/>
              <a:ext cx="978598" cy="365290"/>
            </a:xfrm>
            <a:prstGeom prst="roundRect">
              <a:avLst/>
            </a:prstGeom>
            <a:grpFill/>
            <a:ln w="381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dirty="0">
                <a:solidFill>
                  <a:schemeClr val="tx1"/>
                </a:solidFill>
                <a:latin typeface="Cambria Math" panose="02040503050406030204" pitchFamily="18" charset="0"/>
              </a:endParaRPr>
            </a:p>
          </p:txBody>
        </p:sp>
        <p:cxnSp>
          <p:nvCxnSpPr>
            <p:cNvPr id="8" name="Straight Connector 7">
              <a:extLst>
                <a:ext uri="{FF2B5EF4-FFF2-40B4-BE49-F238E27FC236}">
                  <a16:creationId xmlns:a16="http://schemas.microsoft.com/office/drawing/2014/main" id="{085EBB77-12F4-402C-8335-CD795F9A7748}"/>
                </a:ext>
              </a:extLst>
            </p:cNvPr>
            <p:cNvCxnSpPr>
              <a:cxnSpLocks/>
              <a:stCxn id="7" idx="2"/>
              <a:endCxn id="12" idx="0"/>
            </p:cNvCxnSpPr>
            <p:nvPr/>
          </p:nvCxnSpPr>
          <p:spPr>
            <a:xfrm>
              <a:off x="1794724" y="411615"/>
              <a:ext cx="984096" cy="226944"/>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5942C8-E3DA-44C1-AFC0-B464B1AF4491}"/>
                </a:ext>
              </a:extLst>
            </p:cNvPr>
            <p:cNvCxnSpPr>
              <a:cxnSpLocks/>
              <a:stCxn id="13" idx="4"/>
              <a:endCxn id="14" idx="3"/>
            </p:cNvCxnSpPr>
            <p:nvPr/>
          </p:nvCxnSpPr>
          <p:spPr>
            <a:xfrm>
              <a:off x="893370" y="1021295"/>
              <a:ext cx="412055" cy="191367"/>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2C733F-A10A-4EA1-8423-56D23D487820}"/>
                </a:ext>
              </a:extLst>
            </p:cNvPr>
            <p:cNvCxnSpPr>
              <a:cxnSpLocks/>
              <a:stCxn id="13" idx="4"/>
              <a:endCxn id="15" idx="3"/>
            </p:cNvCxnSpPr>
            <p:nvPr/>
          </p:nvCxnSpPr>
          <p:spPr>
            <a:xfrm flipH="1">
              <a:off x="452030" y="1021295"/>
              <a:ext cx="441340" cy="191367"/>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5D4D401-096E-4651-8B79-5608B950F2A6}"/>
                </a:ext>
              </a:extLst>
            </p:cNvPr>
            <p:cNvSpPr/>
            <p:nvPr/>
          </p:nvSpPr>
          <p:spPr>
            <a:xfrm flipH="1">
              <a:off x="2330169" y="638559"/>
              <a:ext cx="897302" cy="382735"/>
            </a:xfrm>
            <a:prstGeom prst="ellipse">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CA9542C1-CCD7-4E4E-B5B2-F0E4AF7150F0}"/>
                </a:ext>
              </a:extLst>
            </p:cNvPr>
            <p:cNvSpPr/>
            <p:nvPr/>
          </p:nvSpPr>
          <p:spPr>
            <a:xfrm flipH="1">
              <a:off x="444719" y="638560"/>
              <a:ext cx="897303" cy="382735"/>
            </a:xfrm>
            <a:prstGeom prst="ellipse">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14" name="Rectangle: Top Corners Snipped 13">
              <a:extLst>
                <a:ext uri="{FF2B5EF4-FFF2-40B4-BE49-F238E27FC236}">
                  <a16:creationId xmlns:a16="http://schemas.microsoft.com/office/drawing/2014/main" id="{3FE0ABBE-1072-41C0-B1B1-8035C21AF6E7}"/>
                </a:ext>
              </a:extLst>
            </p:cNvPr>
            <p:cNvSpPr/>
            <p:nvPr/>
          </p:nvSpPr>
          <p:spPr>
            <a:xfrm flipH="1">
              <a:off x="922237" y="1212662"/>
              <a:ext cx="766377" cy="382735"/>
            </a:xfrm>
            <a:prstGeom prst="snip2SameRect">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15" name="Rectangle: Top Corners Snipped 14">
              <a:extLst>
                <a:ext uri="{FF2B5EF4-FFF2-40B4-BE49-F238E27FC236}">
                  <a16:creationId xmlns:a16="http://schemas.microsoft.com/office/drawing/2014/main" id="{0DB949C5-5932-4F4D-8C33-F06C73F3B047}"/>
                </a:ext>
              </a:extLst>
            </p:cNvPr>
            <p:cNvSpPr/>
            <p:nvPr/>
          </p:nvSpPr>
          <p:spPr>
            <a:xfrm flipH="1">
              <a:off x="68842" y="1212662"/>
              <a:ext cx="766377" cy="382735"/>
            </a:xfrm>
            <a:prstGeom prst="snip2SameRect">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cxnSp>
          <p:nvCxnSpPr>
            <p:cNvPr id="25" name="Straight Connector 24">
              <a:extLst>
                <a:ext uri="{FF2B5EF4-FFF2-40B4-BE49-F238E27FC236}">
                  <a16:creationId xmlns:a16="http://schemas.microsoft.com/office/drawing/2014/main" id="{97CDD57A-AA30-4CB2-A5E9-1EE8633D8B09}"/>
                </a:ext>
              </a:extLst>
            </p:cNvPr>
            <p:cNvCxnSpPr>
              <a:cxnSpLocks/>
              <a:endCxn id="27" idx="3"/>
            </p:cNvCxnSpPr>
            <p:nvPr/>
          </p:nvCxnSpPr>
          <p:spPr>
            <a:xfrm>
              <a:off x="2783380" y="1039583"/>
              <a:ext cx="412055" cy="191367"/>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7B5F16-A5D3-4409-A9C8-54C118746F89}"/>
                </a:ext>
              </a:extLst>
            </p:cNvPr>
            <p:cNvCxnSpPr>
              <a:cxnSpLocks/>
              <a:endCxn id="28" idx="3"/>
            </p:cNvCxnSpPr>
            <p:nvPr/>
          </p:nvCxnSpPr>
          <p:spPr>
            <a:xfrm flipH="1">
              <a:off x="2342040" y="1039583"/>
              <a:ext cx="441340" cy="191367"/>
            </a:xfrm>
            <a:prstGeom prst="line">
              <a:avLst/>
            </a:prstGeom>
            <a:grp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Top Corners Snipped 26">
              <a:extLst>
                <a:ext uri="{FF2B5EF4-FFF2-40B4-BE49-F238E27FC236}">
                  <a16:creationId xmlns:a16="http://schemas.microsoft.com/office/drawing/2014/main" id="{5D7BA13F-DA3B-4964-BE20-52DE4A0F70F0}"/>
                </a:ext>
              </a:extLst>
            </p:cNvPr>
            <p:cNvSpPr/>
            <p:nvPr/>
          </p:nvSpPr>
          <p:spPr>
            <a:xfrm flipH="1">
              <a:off x="2812247" y="1230950"/>
              <a:ext cx="766377" cy="382735"/>
            </a:xfrm>
            <a:prstGeom prst="snip2SameRect">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8" name="Rectangle: Top Corners Snipped 27">
              <a:extLst>
                <a:ext uri="{FF2B5EF4-FFF2-40B4-BE49-F238E27FC236}">
                  <a16:creationId xmlns:a16="http://schemas.microsoft.com/office/drawing/2014/main" id="{63BC7668-FCC5-4672-9805-9EAD0B342552}"/>
                </a:ext>
              </a:extLst>
            </p:cNvPr>
            <p:cNvSpPr/>
            <p:nvPr/>
          </p:nvSpPr>
          <p:spPr>
            <a:xfrm flipH="1">
              <a:off x="1958852" y="1230950"/>
              <a:ext cx="766377" cy="382735"/>
            </a:xfrm>
            <a:prstGeom prst="snip2SameRect">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grpSp>
    </p:spTree>
    <p:extLst>
      <p:ext uri="{BB962C8B-B14F-4D97-AF65-F5344CB8AC3E}">
        <p14:creationId xmlns:p14="http://schemas.microsoft.com/office/powerpoint/2010/main" val="73271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10</a:t>
            </a:fld>
            <a:endParaRPr lang="en-US" sz="2000" dirty="0">
              <a:solidFill>
                <a:schemeClr val="bg1"/>
              </a:solidFill>
            </a:endParaRPr>
          </a:p>
        </p:txBody>
      </p:sp>
      <p:sp>
        <p:nvSpPr>
          <p:cNvPr id="26" name="Arrow: Down 25">
            <a:extLst>
              <a:ext uri="{FF2B5EF4-FFF2-40B4-BE49-F238E27FC236}">
                <a16:creationId xmlns:a16="http://schemas.microsoft.com/office/drawing/2014/main" id="{C4D3419D-D514-4AA7-BE52-8641CAC3D7F0}"/>
              </a:ext>
            </a:extLst>
          </p:cNvPr>
          <p:cNvSpPr/>
          <p:nvPr/>
        </p:nvSpPr>
        <p:spPr>
          <a:xfrm>
            <a:off x="3292889" y="2146324"/>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4">
            <a:extLst>
              <a:ext uri="{FF2B5EF4-FFF2-40B4-BE49-F238E27FC236}">
                <a16:creationId xmlns:a16="http://schemas.microsoft.com/office/drawing/2014/main" id="{3BF0F727-6BAB-4AD7-9E54-26E373BC0E60}"/>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28" name="Rounded Rectangle 24">
            <a:extLst>
              <a:ext uri="{FF2B5EF4-FFF2-40B4-BE49-F238E27FC236}">
                <a16:creationId xmlns:a16="http://schemas.microsoft.com/office/drawing/2014/main" id="{9DCB079D-730C-4A5F-90F0-E06114ECB993}"/>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5336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11</a:t>
            </a:fld>
            <a:endParaRPr lang="en-US" sz="2000" dirty="0">
              <a:solidFill>
                <a:schemeClr val="bg1"/>
              </a:solidFill>
            </a:endParaRPr>
          </a:p>
        </p:txBody>
      </p:sp>
      <p:sp>
        <p:nvSpPr>
          <p:cNvPr id="26" name="Arrow: Down 25">
            <a:extLst>
              <a:ext uri="{FF2B5EF4-FFF2-40B4-BE49-F238E27FC236}">
                <a16:creationId xmlns:a16="http://schemas.microsoft.com/office/drawing/2014/main" id="{523E5D8D-BB53-4356-946E-4AB7EA53F00A}"/>
              </a:ext>
            </a:extLst>
          </p:cNvPr>
          <p:cNvSpPr/>
          <p:nvPr/>
        </p:nvSpPr>
        <p:spPr>
          <a:xfrm>
            <a:off x="2196313" y="311688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4">
            <a:extLst>
              <a:ext uri="{FF2B5EF4-FFF2-40B4-BE49-F238E27FC236}">
                <a16:creationId xmlns:a16="http://schemas.microsoft.com/office/drawing/2014/main" id="{C8B7054C-EDB2-4E0F-BD83-F2684974A111}"/>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28" name="Rounded Rectangle 24">
            <a:extLst>
              <a:ext uri="{FF2B5EF4-FFF2-40B4-BE49-F238E27FC236}">
                <a16:creationId xmlns:a16="http://schemas.microsoft.com/office/drawing/2014/main" id="{BD237D2C-22EE-4CF8-BD42-C5C307DDCD6C}"/>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93766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12</a:t>
            </a:fld>
            <a:endParaRPr lang="en-US" sz="2000" dirty="0">
              <a:solidFill>
                <a:schemeClr val="bg1"/>
              </a:solidFill>
            </a:endParaRPr>
          </a:p>
        </p:txBody>
      </p:sp>
      <p:sp>
        <p:nvSpPr>
          <p:cNvPr id="26" name="Rectangle: Rounded Corners 25">
            <a:extLst>
              <a:ext uri="{FF2B5EF4-FFF2-40B4-BE49-F238E27FC236}">
                <a16:creationId xmlns:a16="http://schemas.microsoft.com/office/drawing/2014/main" id="{69C00525-B3B2-4745-A626-89B84DE281FE}"/>
              </a:ext>
            </a:extLst>
          </p:cNvPr>
          <p:cNvSpPr/>
          <p:nvPr/>
        </p:nvSpPr>
        <p:spPr>
          <a:xfrm>
            <a:off x="6716728" y="3228455"/>
            <a:ext cx="5127812" cy="3142807"/>
          </a:xfrm>
          <a:prstGeom prst="roundRect">
            <a:avLst/>
          </a:prstGeom>
          <a:solidFill>
            <a:schemeClr val="accent4">
              <a:lumMod val="20000"/>
              <a:lumOff val="80000"/>
            </a:schemeClr>
          </a:solidFill>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L"/>
          </a:p>
        </p:txBody>
      </p:sp>
      <p:sp>
        <p:nvSpPr>
          <p:cNvPr id="27" name="Rectangle: Rounded Corners 26">
            <a:extLst>
              <a:ext uri="{FF2B5EF4-FFF2-40B4-BE49-F238E27FC236}">
                <a16:creationId xmlns:a16="http://schemas.microsoft.com/office/drawing/2014/main" id="{B5C9FF37-12E3-4FCC-837F-C6903333A818}"/>
              </a:ext>
            </a:extLst>
          </p:cNvPr>
          <p:cNvSpPr/>
          <p:nvPr/>
        </p:nvSpPr>
        <p:spPr>
          <a:xfrm>
            <a:off x="6863156" y="4827002"/>
            <a:ext cx="4834952"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Promised + ɛ = 4 + 3 ≥ 12 – 7 = Sum – Bbest[Player2]</a:t>
            </a:r>
          </a:p>
        </p:txBody>
      </p:sp>
      <p:sp>
        <p:nvSpPr>
          <p:cNvPr id="28" name="Arrow: Down 27">
            <a:extLst>
              <a:ext uri="{FF2B5EF4-FFF2-40B4-BE49-F238E27FC236}">
                <a16:creationId xmlns:a16="http://schemas.microsoft.com/office/drawing/2014/main" id="{99887E64-0179-46C2-8D80-A9D25B0002EC}"/>
              </a:ext>
            </a:extLst>
          </p:cNvPr>
          <p:cNvSpPr/>
          <p:nvPr/>
        </p:nvSpPr>
        <p:spPr>
          <a:xfrm>
            <a:off x="9066760" y="4378541"/>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29" name="Rectangle: Rounded Corners 28">
            <a:extLst>
              <a:ext uri="{FF2B5EF4-FFF2-40B4-BE49-F238E27FC236}">
                <a16:creationId xmlns:a16="http://schemas.microsoft.com/office/drawing/2014/main" id="{A588BB5E-82EB-4BA7-A42A-E50C9B24EA4F}"/>
              </a:ext>
            </a:extLst>
          </p:cNvPr>
          <p:cNvSpPr/>
          <p:nvPr/>
        </p:nvSpPr>
        <p:spPr>
          <a:xfrm>
            <a:off x="8197955" y="3315965"/>
            <a:ext cx="2165357" cy="1017743"/>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Player is Player2</a:t>
            </a:r>
          </a:p>
          <a:p>
            <a:pPr algn="ctr"/>
            <a:r>
              <a:rPr lang="en-US" sz="1600" dirty="0">
                <a:solidFill>
                  <a:schemeClr val="tx1"/>
                </a:solidFill>
              </a:rPr>
              <a:t>Promised = 4</a:t>
            </a:r>
          </a:p>
          <a:p>
            <a:pPr algn="ctr"/>
            <a:r>
              <a:rPr lang="en-US" sz="1600" dirty="0">
                <a:solidFill>
                  <a:schemeClr val="tx1"/>
                </a:solidFill>
              </a:rPr>
              <a:t>Bbest[Player2]= 7</a:t>
            </a:r>
          </a:p>
        </p:txBody>
      </p:sp>
      <p:sp>
        <p:nvSpPr>
          <p:cNvPr id="30" name="Arrow: Down 29">
            <a:extLst>
              <a:ext uri="{FF2B5EF4-FFF2-40B4-BE49-F238E27FC236}">
                <a16:creationId xmlns:a16="http://schemas.microsoft.com/office/drawing/2014/main" id="{4CEDCCFC-E70E-47DB-903C-DC21E1CDC36A}"/>
              </a:ext>
            </a:extLst>
          </p:cNvPr>
          <p:cNvSpPr/>
          <p:nvPr/>
        </p:nvSpPr>
        <p:spPr>
          <a:xfrm>
            <a:off x="9066759" y="5483430"/>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31" name="Rectangle 30">
            <a:extLst>
              <a:ext uri="{FF2B5EF4-FFF2-40B4-BE49-F238E27FC236}">
                <a16:creationId xmlns:a16="http://schemas.microsoft.com/office/drawing/2014/main" id="{B3F497B9-6BB0-4464-9DE5-C69BAFB1C585}"/>
              </a:ext>
            </a:extLst>
          </p:cNvPr>
          <p:cNvSpPr/>
          <p:nvPr/>
        </p:nvSpPr>
        <p:spPr>
          <a:xfrm>
            <a:off x="8617245" y="5888492"/>
            <a:ext cx="1326776" cy="461665"/>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27000">
                    <a:schemeClr val="accent4">
                      <a:lumMod val="75000"/>
                    </a:schemeClr>
                  </a:glow>
                </a:effectLst>
              </a:rPr>
              <a:t>Prune !</a:t>
            </a:r>
          </a:p>
        </p:txBody>
      </p:sp>
      <p:sp>
        <p:nvSpPr>
          <p:cNvPr id="32" name="Arrow: Down 31">
            <a:extLst>
              <a:ext uri="{FF2B5EF4-FFF2-40B4-BE49-F238E27FC236}">
                <a16:creationId xmlns:a16="http://schemas.microsoft.com/office/drawing/2014/main" id="{4FBC2B8E-FB08-41C3-A4C6-3E981C4FA1D1}"/>
              </a:ext>
            </a:extLst>
          </p:cNvPr>
          <p:cNvSpPr/>
          <p:nvPr/>
        </p:nvSpPr>
        <p:spPr>
          <a:xfrm>
            <a:off x="3292889" y="2146324"/>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24">
            <a:extLst>
              <a:ext uri="{FF2B5EF4-FFF2-40B4-BE49-F238E27FC236}">
                <a16:creationId xmlns:a16="http://schemas.microsoft.com/office/drawing/2014/main" id="{54E9758C-567B-4553-84AA-487E43D0C1EE}"/>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4" name="Rounded Rectangle 24">
            <a:extLst>
              <a:ext uri="{FF2B5EF4-FFF2-40B4-BE49-F238E27FC236}">
                <a16:creationId xmlns:a16="http://schemas.microsoft.com/office/drawing/2014/main" id="{F76CDE38-60AA-40F3-AEC2-7C646B67EBB5}"/>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
        <p:nvSpPr>
          <p:cNvPr id="35" name="Multiplication Sign 34">
            <a:extLst>
              <a:ext uri="{FF2B5EF4-FFF2-40B4-BE49-F238E27FC236}">
                <a16:creationId xmlns:a16="http://schemas.microsoft.com/office/drawing/2014/main" id="{050DB86E-D884-4A73-B895-226E757A2464}"/>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2">
            <a:extLst>
              <a:ext uri="{FF2B5EF4-FFF2-40B4-BE49-F238E27FC236}">
                <a16:creationId xmlns:a16="http://schemas.microsoft.com/office/drawing/2014/main" id="{7FDDFC7B-208F-4257-9251-E4C03B1A3E27}"/>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6209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anim calcmode="lin" valueType="num">
                                      <p:cBhvr>
                                        <p:cTn id="13" dur="500" fill="hold"/>
                                        <p:tgtEl>
                                          <p:spTgt spid="27"/>
                                        </p:tgtEl>
                                        <p:attrNameLst>
                                          <p:attrName>ppt_x</p:attrName>
                                        </p:attrNameLst>
                                      </p:cBhvr>
                                      <p:tavLst>
                                        <p:tav tm="0">
                                          <p:val>
                                            <p:strVal val="#ppt_x"/>
                                          </p:val>
                                        </p:tav>
                                        <p:tav tm="100000">
                                          <p:val>
                                            <p:strVal val="#ppt_x"/>
                                          </p:val>
                                        </p:tav>
                                      </p:tavLst>
                                    </p:anim>
                                    <p:anim calcmode="lin" valueType="num">
                                      <p:cBhvr>
                                        <p:cTn id="14" dur="500" fill="hold"/>
                                        <p:tgtEl>
                                          <p:spTgt spid="2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anim calcmode="lin" valueType="num">
                                      <p:cBhvr>
                                        <p:cTn id="19" dur="500" fill="hold"/>
                                        <p:tgtEl>
                                          <p:spTgt spid="30"/>
                                        </p:tgtEl>
                                        <p:attrNameLst>
                                          <p:attrName>ppt_x</p:attrName>
                                        </p:attrNameLst>
                                      </p:cBhvr>
                                      <p:tavLst>
                                        <p:tav tm="0">
                                          <p:val>
                                            <p:strVal val="#ppt_x"/>
                                          </p:val>
                                        </p:tav>
                                        <p:tav tm="100000">
                                          <p:val>
                                            <p:strVal val="#ppt_x"/>
                                          </p:val>
                                        </p:tav>
                                      </p:tavLst>
                                    </p:anim>
                                    <p:anim calcmode="lin" valueType="num">
                                      <p:cBhvr>
                                        <p:cTn id="20" dur="500" fill="hold"/>
                                        <p:tgtEl>
                                          <p:spTgt spid="3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7"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anim calcmode="lin" valueType="num">
                                      <p:cBhvr>
                                        <p:cTn id="25" dur="500" fill="hold"/>
                                        <p:tgtEl>
                                          <p:spTgt spid="31"/>
                                        </p:tgtEl>
                                        <p:attrNameLst>
                                          <p:attrName>ppt_x</p:attrName>
                                        </p:attrNameLst>
                                      </p:cBhvr>
                                      <p:tavLst>
                                        <p:tav tm="0">
                                          <p:val>
                                            <p:strVal val="#ppt_x"/>
                                          </p:val>
                                        </p:tav>
                                        <p:tav tm="100000">
                                          <p:val>
                                            <p:strVal val="#ppt_x"/>
                                          </p:val>
                                        </p:tav>
                                      </p:tavLst>
                                    </p:anim>
                                    <p:anim calcmode="lin" valueType="num">
                                      <p:cBhvr>
                                        <p:cTn id="26" dur="500" fill="hold"/>
                                        <p:tgtEl>
                                          <p:spTgt spid="3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p:bldP spid="35"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cxnSp>
        <p:nvCxnSpPr>
          <p:cNvPr id="16" name="Straight Arrow Connector 15">
            <a:extLst>
              <a:ext uri="{FF2B5EF4-FFF2-40B4-BE49-F238E27FC236}">
                <a16:creationId xmlns:a16="http://schemas.microsoft.com/office/drawing/2014/main" id="{7474CBE1-4CB3-4C37-A320-D820D66CA7FB}"/>
              </a:ext>
            </a:extLst>
          </p:cNvPr>
          <p:cNvCxnSpPr>
            <a:cxnSpLocks/>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13</a:t>
            </a:fld>
            <a:endParaRPr lang="en-US" sz="2000" dirty="0">
              <a:solidFill>
                <a:schemeClr val="bg1"/>
              </a:solidFill>
            </a:endParaRPr>
          </a:p>
        </p:txBody>
      </p:sp>
      <p:sp>
        <p:nvSpPr>
          <p:cNvPr id="26" name="Rectangle: Rounded Corners 25">
            <a:extLst>
              <a:ext uri="{FF2B5EF4-FFF2-40B4-BE49-F238E27FC236}">
                <a16:creationId xmlns:a16="http://schemas.microsoft.com/office/drawing/2014/main" id="{69C00525-B3B2-4745-A626-89B84DE281FE}"/>
              </a:ext>
            </a:extLst>
          </p:cNvPr>
          <p:cNvSpPr/>
          <p:nvPr/>
        </p:nvSpPr>
        <p:spPr>
          <a:xfrm>
            <a:off x="6716728" y="3228455"/>
            <a:ext cx="5127812" cy="3142807"/>
          </a:xfrm>
          <a:prstGeom prst="roundRect">
            <a:avLst/>
          </a:prstGeom>
          <a:solidFill>
            <a:schemeClr val="accent4">
              <a:lumMod val="20000"/>
              <a:lumOff val="80000"/>
            </a:schemeClr>
          </a:solidFill>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L"/>
          </a:p>
        </p:txBody>
      </p:sp>
      <p:sp>
        <p:nvSpPr>
          <p:cNvPr id="27" name="Rectangle: Rounded Corners 26">
            <a:extLst>
              <a:ext uri="{FF2B5EF4-FFF2-40B4-BE49-F238E27FC236}">
                <a16:creationId xmlns:a16="http://schemas.microsoft.com/office/drawing/2014/main" id="{B5C9FF37-12E3-4FCC-837F-C6903333A818}"/>
              </a:ext>
            </a:extLst>
          </p:cNvPr>
          <p:cNvSpPr/>
          <p:nvPr/>
        </p:nvSpPr>
        <p:spPr>
          <a:xfrm>
            <a:off x="6863156" y="4827002"/>
            <a:ext cx="4834952"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Promised + ɛ = 4 + 3 ≥ 12 – 7 = Sum – Bbest[Player2]</a:t>
            </a:r>
          </a:p>
        </p:txBody>
      </p:sp>
      <p:sp>
        <p:nvSpPr>
          <p:cNvPr id="28" name="Arrow: Down 27">
            <a:extLst>
              <a:ext uri="{FF2B5EF4-FFF2-40B4-BE49-F238E27FC236}">
                <a16:creationId xmlns:a16="http://schemas.microsoft.com/office/drawing/2014/main" id="{99887E64-0179-46C2-8D80-A9D25B0002EC}"/>
              </a:ext>
            </a:extLst>
          </p:cNvPr>
          <p:cNvSpPr/>
          <p:nvPr/>
        </p:nvSpPr>
        <p:spPr>
          <a:xfrm>
            <a:off x="9066760" y="4378541"/>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29" name="Rectangle: Rounded Corners 28">
            <a:extLst>
              <a:ext uri="{FF2B5EF4-FFF2-40B4-BE49-F238E27FC236}">
                <a16:creationId xmlns:a16="http://schemas.microsoft.com/office/drawing/2014/main" id="{A588BB5E-82EB-4BA7-A42A-E50C9B24EA4F}"/>
              </a:ext>
            </a:extLst>
          </p:cNvPr>
          <p:cNvSpPr/>
          <p:nvPr/>
        </p:nvSpPr>
        <p:spPr>
          <a:xfrm>
            <a:off x="8197955" y="3315965"/>
            <a:ext cx="2165357" cy="1017743"/>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Player is Player2</a:t>
            </a:r>
          </a:p>
          <a:p>
            <a:pPr algn="ctr"/>
            <a:r>
              <a:rPr lang="en-US" sz="1600" dirty="0">
                <a:solidFill>
                  <a:schemeClr val="tx1"/>
                </a:solidFill>
              </a:rPr>
              <a:t>Promised = 4</a:t>
            </a:r>
          </a:p>
          <a:p>
            <a:pPr algn="ctr"/>
            <a:r>
              <a:rPr lang="en-US" sz="1600" dirty="0">
                <a:solidFill>
                  <a:schemeClr val="tx1"/>
                </a:solidFill>
              </a:rPr>
              <a:t>Bbest[Player2]= 7</a:t>
            </a:r>
          </a:p>
        </p:txBody>
      </p:sp>
      <p:sp>
        <p:nvSpPr>
          <p:cNvPr id="30" name="Arrow: Down 29">
            <a:extLst>
              <a:ext uri="{FF2B5EF4-FFF2-40B4-BE49-F238E27FC236}">
                <a16:creationId xmlns:a16="http://schemas.microsoft.com/office/drawing/2014/main" id="{4CEDCCFC-E70E-47DB-903C-DC21E1CDC36A}"/>
              </a:ext>
            </a:extLst>
          </p:cNvPr>
          <p:cNvSpPr/>
          <p:nvPr/>
        </p:nvSpPr>
        <p:spPr>
          <a:xfrm>
            <a:off x="9066759" y="5483430"/>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31" name="Rectangle 30">
            <a:extLst>
              <a:ext uri="{FF2B5EF4-FFF2-40B4-BE49-F238E27FC236}">
                <a16:creationId xmlns:a16="http://schemas.microsoft.com/office/drawing/2014/main" id="{B3F497B9-6BB0-4464-9DE5-C69BAFB1C585}"/>
              </a:ext>
            </a:extLst>
          </p:cNvPr>
          <p:cNvSpPr/>
          <p:nvPr/>
        </p:nvSpPr>
        <p:spPr>
          <a:xfrm>
            <a:off x="8617245" y="5888492"/>
            <a:ext cx="1326776" cy="461665"/>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27000">
                    <a:schemeClr val="accent4">
                      <a:lumMod val="75000"/>
                    </a:schemeClr>
                  </a:glow>
                </a:effectLst>
              </a:rPr>
              <a:t>Prune !</a:t>
            </a:r>
          </a:p>
        </p:txBody>
      </p:sp>
      <p:sp>
        <p:nvSpPr>
          <p:cNvPr id="33" name="Multiplication Sign 32">
            <a:extLst>
              <a:ext uri="{FF2B5EF4-FFF2-40B4-BE49-F238E27FC236}">
                <a16:creationId xmlns:a16="http://schemas.microsoft.com/office/drawing/2014/main" id="{5E0C22B5-9537-4BA1-B429-282E3380BE06}"/>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2">
            <a:extLst>
              <a:ext uri="{FF2B5EF4-FFF2-40B4-BE49-F238E27FC236}">
                <a16:creationId xmlns:a16="http://schemas.microsoft.com/office/drawing/2014/main" id="{EED54EE9-61CC-446F-A0CF-B1FE7B2F6A6B}"/>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
        <p:nvSpPr>
          <p:cNvPr id="35" name="Arrow: Circular 34">
            <a:extLst>
              <a:ext uri="{FF2B5EF4-FFF2-40B4-BE49-F238E27FC236}">
                <a16:creationId xmlns:a16="http://schemas.microsoft.com/office/drawing/2014/main" id="{FCF0EB3A-7B1A-4099-A810-17001B272219}"/>
              </a:ext>
            </a:extLst>
          </p:cNvPr>
          <p:cNvSpPr/>
          <p:nvPr/>
        </p:nvSpPr>
        <p:spPr>
          <a:xfrm rot="6905913" flipH="1" flipV="1">
            <a:off x="2842809" y="1735127"/>
            <a:ext cx="1085774" cy="642770"/>
          </a:xfrm>
          <a:prstGeom prst="circularArrow">
            <a:avLst>
              <a:gd name="adj1" fmla="val 0"/>
              <a:gd name="adj2" fmla="val 1142319"/>
              <a:gd name="adj3" fmla="val 20251998"/>
              <a:gd name="adj4" fmla="val 1115238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6" name="Rounded Rectangle 24">
            <a:extLst>
              <a:ext uri="{FF2B5EF4-FFF2-40B4-BE49-F238E27FC236}">
                <a16:creationId xmlns:a16="http://schemas.microsoft.com/office/drawing/2014/main" id="{B65970C4-C4DD-4F1A-A647-6CA5FFE0E197}"/>
              </a:ext>
            </a:extLst>
          </p:cNvPr>
          <p:cNvSpPr/>
          <p:nvPr/>
        </p:nvSpPr>
        <p:spPr>
          <a:xfrm rot="17024685">
            <a:off x="2530908" y="1729751"/>
            <a:ext cx="778852" cy="331654"/>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400" dirty="0">
                <a:solidFill>
                  <a:schemeClr val="tx1"/>
                </a:solidFill>
              </a:rPr>
              <a:t>  -1 , 0 , 0</a:t>
            </a:r>
          </a:p>
        </p:txBody>
      </p:sp>
      <p:sp>
        <p:nvSpPr>
          <p:cNvPr id="38" name="Arrow: Down 37">
            <a:extLst>
              <a:ext uri="{FF2B5EF4-FFF2-40B4-BE49-F238E27FC236}">
                <a16:creationId xmlns:a16="http://schemas.microsoft.com/office/drawing/2014/main" id="{4256AA56-D44A-4142-9D01-062754D12C11}"/>
              </a:ext>
            </a:extLst>
          </p:cNvPr>
          <p:cNvSpPr/>
          <p:nvPr/>
        </p:nvSpPr>
        <p:spPr>
          <a:xfrm>
            <a:off x="4137613" y="1178069"/>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ounded Rectangle 24">
            <a:extLst>
              <a:ext uri="{FF2B5EF4-FFF2-40B4-BE49-F238E27FC236}">
                <a16:creationId xmlns:a16="http://schemas.microsoft.com/office/drawing/2014/main" id="{1409A91F-7B6D-4413-A161-5C3E177CEEE7}"/>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40" name="Rounded Rectangle 24">
            <a:extLst>
              <a:ext uri="{FF2B5EF4-FFF2-40B4-BE49-F238E27FC236}">
                <a16:creationId xmlns:a16="http://schemas.microsoft.com/office/drawing/2014/main" id="{D19561B3-C2E7-4475-A22E-7E46D4A29E43}"/>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41" name="Rounded Rectangle 24">
            <a:extLst>
              <a:ext uri="{FF2B5EF4-FFF2-40B4-BE49-F238E27FC236}">
                <a16:creationId xmlns:a16="http://schemas.microsoft.com/office/drawing/2014/main" id="{43DBF2F6-BB3C-44A9-8068-5E8CEB0EAC67}"/>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43329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cxnSp>
        <p:nvCxnSpPr>
          <p:cNvPr id="16" name="Straight Arrow Connector 15">
            <a:extLst>
              <a:ext uri="{FF2B5EF4-FFF2-40B4-BE49-F238E27FC236}">
                <a16:creationId xmlns:a16="http://schemas.microsoft.com/office/drawing/2014/main" id="{7474CBE1-4CB3-4C37-A320-D820D66CA7FB}"/>
              </a:ext>
            </a:extLst>
          </p:cNvPr>
          <p:cNvCxnSpPr>
            <a:cxnSpLocks/>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14</a:t>
            </a:fld>
            <a:endParaRPr lang="en-US" sz="2000" dirty="0">
              <a:solidFill>
                <a:schemeClr val="bg1"/>
              </a:solidFill>
            </a:endParaRPr>
          </a:p>
        </p:txBody>
      </p:sp>
      <p:sp>
        <p:nvSpPr>
          <p:cNvPr id="34" name="Multiplication Sign 33">
            <a:extLst>
              <a:ext uri="{FF2B5EF4-FFF2-40B4-BE49-F238E27FC236}">
                <a16:creationId xmlns:a16="http://schemas.microsoft.com/office/drawing/2014/main" id="{DFAEF3DC-6A64-4693-80BA-070C436F1CBB}"/>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2">
            <a:extLst>
              <a:ext uri="{FF2B5EF4-FFF2-40B4-BE49-F238E27FC236}">
                <a16:creationId xmlns:a16="http://schemas.microsoft.com/office/drawing/2014/main" id="{528A5528-102E-4077-942A-8FCACE46EEE0}"/>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
        <p:nvSpPr>
          <p:cNvPr id="28" name="Arrow: Down 27">
            <a:extLst>
              <a:ext uri="{FF2B5EF4-FFF2-40B4-BE49-F238E27FC236}">
                <a16:creationId xmlns:a16="http://schemas.microsoft.com/office/drawing/2014/main" id="{D70DDBF5-99AC-476F-B67F-A47E43199DCA}"/>
              </a:ext>
            </a:extLst>
          </p:cNvPr>
          <p:cNvSpPr/>
          <p:nvPr/>
        </p:nvSpPr>
        <p:spPr>
          <a:xfrm>
            <a:off x="5448218" y="216651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ounded Rectangle 24">
            <a:extLst>
              <a:ext uri="{FF2B5EF4-FFF2-40B4-BE49-F238E27FC236}">
                <a16:creationId xmlns:a16="http://schemas.microsoft.com/office/drawing/2014/main" id="{10BFE729-6755-4A8D-BFF9-268F6D484D40}"/>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0" name="Rounded Rectangle 24">
            <a:extLst>
              <a:ext uri="{FF2B5EF4-FFF2-40B4-BE49-F238E27FC236}">
                <a16:creationId xmlns:a16="http://schemas.microsoft.com/office/drawing/2014/main" id="{2132AD97-081B-4AF7-A5F5-E94348F78712}"/>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1" name="Rounded Rectangle 24">
            <a:extLst>
              <a:ext uri="{FF2B5EF4-FFF2-40B4-BE49-F238E27FC236}">
                <a16:creationId xmlns:a16="http://schemas.microsoft.com/office/drawing/2014/main" id="{2D86EAFC-18DE-406A-A249-E4ED49D34D03}"/>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407134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307965" cy="400111"/>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prstClr val="black"/>
                </a:solidFill>
              </a:rPr>
              <a:t> 10 , 1 , 1</a:t>
            </a: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6155"/>
            <a:ext cx="2385720" cy="80343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cxnSp>
        <p:nvCxnSpPr>
          <p:cNvPr id="16" name="Straight Arrow Connector 15">
            <a:extLst>
              <a:ext uri="{FF2B5EF4-FFF2-40B4-BE49-F238E27FC236}">
                <a16:creationId xmlns:a16="http://schemas.microsoft.com/office/drawing/2014/main" id="{7474CBE1-4CB3-4C37-A320-D820D66CA7FB}"/>
              </a:ext>
            </a:extLst>
          </p:cNvPr>
          <p:cNvCxnSpPr>
            <a:cxnSpLocks/>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p:cNvCxnSpPr>
          <p:nvPr/>
        </p:nvCxnSpPr>
        <p:spPr>
          <a:xfrm flipH="1">
            <a:off x="3389667" y="1696155"/>
            <a:ext cx="309492" cy="78725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highlight>
                  <a:srgbClr val="9ADBF8"/>
                </a:highlight>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highlight>
                  <a:srgbClr val="9ADBF8"/>
                </a:highlight>
                <a:uLnTx/>
                <a:uFillTx/>
                <a:latin typeface="Garamond" panose="02020404030301010803" pitchFamily="18" charset="0"/>
                <a:ea typeface="+mn-ea"/>
                <a:cs typeface="Arabic Typesetting" panose="03020402040406030203" pitchFamily="66" charset="-78"/>
              </a:rPr>
              <a:t> = 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5007124" y="1696155"/>
            <a:ext cx="2795188" cy="78725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5007124" y="1696155"/>
            <a:ext cx="545870" cy="78075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15</a:t>
            </a:fld>
            <a:endParaRPr lang="en-US" sz="2000" dirty="0">
              <a:solidFill>
                <a:schemeClr val="bg1"/>
              </a:solidFill>
            </a:endParaRPr>
          </a:p>
        </p:txBody>
      </p:sp>
      <p:sp>
        <p:nvSpPr>
          <p:cNvPr id="34" name="Multiplication Sign 33">
            <a:extLst>
              <a:ext uri="{FF2B5EF4-FFF2-40B4-BE49-F238E27FC236}">
                <a16:creationId xmlns:a16="http://schemas.microsoft.com/office/drawing/2014/main" id="{DFAEF3DC-6A64-4693-80BA-070C436F1CBB}"/>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2">
            <a:extLst>
              <a:ext uri="{FF2B5EF4-FFF2-40B4-BE49-F238E27FC236}">
                <a16:creationId xmlns:a16="http://schemas.microsoft.com/office/drawing/2014/main" id="{528A5528-102E-4077-942A-8FCACE46EEE0}"/>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
        <p:nvSpPr>
          <p:cNvPr id="28" name="Arrow: Down 27">
            <a:extLst>
              <a:ext uri="{FF2B5EF4-FFF2-40B4-BE49-F238E27FC236}">
                <a16:creationId xmlns:a16="http://schemas.microsoft.com/office/drawing/2014/main" id="{3A0CC822-A2B5-47D9-8CFB-3C6AB4C3BC99}"/>
              </a:ext>
            </a:extLst>
          </p:cNvPr>
          <p:cNvSpPr/>
          <p:nvPr/>
        </p:nvSpPr>
        <p:spPr>
          <a:xfrm>
            <a:off x="4286473" y="118870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ounded Rectangle 24">
            <a:extLst>
              <a:ext uri="{FF2B5EF4-FFF2-40B4-BE49-F238E27FC236}">
                <a16:creationId xmlns:a16="http://schemas.microsoft.com/office/drawing/2014/main" id="{00DB68CF-9F1C-41D5-B4EF-577E1CECF232}"/>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0" name="Rounded Rectangle 24">
            <a:extLst>
              <a:ext uri="{FF2B5EF4-FFF2-40B4-BE49-F238E27FC236}">
                <a16:creationId xmlns:a16="http://schemas.microsoft.com/office/drawing/2014/main" id="{9B087D93-2ABF-4FDE-A27E-A9962B600EB0}"/>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1" name="Rounded Rectangle 24">
            <a:extLst>
              <a:ext uri="{FF2B5EF4-FFF2-40B4-BE49-F238E27FC236}">
                <a16:creationId xmlns:a16="http://schemas.microsoft.com/office/drawing/2014/main" id="{AB24074C-CDC9-4EEA-B963-E9B10E81D720}"/>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
        <p:nvSpPr>
          <p:cNvPr id="32" name="Rectangle: Rounded Corners 31">
            <a:extLst>
              <a:ext uri="{FF2B5EF4-FFF2-40B4-BE49-F238E27FC236}">
                <a16:creationId xmlns:a16="http://schemas.microsoft.com/office/drawing/2014/main" id="{2506B02D-4862-4A3F-9F2E-5BADFCE81473}"/>
              </a:ext>
            </a:extLst>
          </p:cNvPr>
          <p:cNvSpPr/>
          <p:nvPr/>
        </p:nvSpPr>
        <p:spPr>
          <a:xfrm>
            <a:off x="6615954" y="3148526"/>
            <a:ext cx="5127812" cy="3142807"/>
          </a:xfrm>
          <a:prstGeom prst="roundRect">
            <a:avLst/>
          </a:prstGeom>
          <a:solidFill>
            <a:schemeClr val="accent4">
              <a:lumMod val="20000"/>
              <a:lumOff val="80000"/>
            </a:schemeClr>
          </a:solidFill>
          <a:ln w="28575">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Rounded Corners 32">
            <a:extLst>
              <a:ext uri="{FF2B5EF4-FFF2-40B4-BE49-F238E27FC236}">
                <a16:creationId xmlns:a16="http://schemas.microsoft.com/office/drawing/2014/main" id="{829BE7CC-C04D-4E83-B28B-4C0B2FA59937}"/>
              </a:ext>
            </a:extLst>
          </p:cNvPr>
          <p:cNvSpPr/>
          <p:nvPr/>
        </p:nvSpPr>
        <p:spPr>
          <a:xfrm>
            <a:off x="8289235" y="3804220"/>
            <a:ext cx="1898374"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Promised= 4</a:t>
            </a:r>
          </a:p>
          <a:p>
            <a:pPr algn="ctr"/>
            <a:r>
              <a:rPr lang="en-US" sz="1600" dirty="0">
                <a:solidFill>
                  <a:schemeClr val="tx1"/>
                </a:solidFill>
              </a:rPr>
              <a:t>Bbest[Player1]= 10</a:t>
            </a:r>
          </a:p>
        </p:txBody>
      </p:sp>
      <p:sp>
        <p:nvSpPr>
          <p:cNvPr id="36" name="Rectangle: Rounded Corners 35">
            <a:extLst>
              <a:ext uri="{FF2B5EF4-FFF2-40B4-BE49-F238E27FC236}">
                <a16:creationId xmlns:a16="http://schemas.microsoft.com/office/drawing/2014/main" id="{B98163B2-41A3-4B56-85A6-9827F3A25C14}"/>
              </a:ext>
            </a:extLst>
          </p:cNvPr>
          <p:cNvSpPr/>
          <p:nvPr/>
        </p:nvSpPr>
        <p:spPr>
          <a:xfrm>
            <a:off x="8364071" y="4990683"/>
            <a:ext cx="1748117"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Update Promised</a:t>
            </a:r>
          </a:p>
        </p:txBody>
      </p:sp>
      <p:sp>
        <p:nvSpPr>
          <p:cNvPr id="38" name="Arrow: Down 37">
            <a:extLst>
              <a:ext uri="{FF2B5EF4-FFF2-40B4-BE49-F238E27FC236}">
                <a16:creationId xmlns:a16="http://schemas.microsoft.com/office/drawing/2014/main" id="{63BBB6D6-CB28-4FF3-8A2F-829BB959C744}"/>
              </a:ext>
            </a:extLst>
          </p:cNvPr>
          <p:cNvSpPr/>
          <p:nvPr/>
        </p:nvSpPr>
        <p:spPr>
          <a:xfrm>
            <a:off x="9024256" y="4503975"/>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0451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307965" cy="400111"/>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prstClr val="black"/>
                </a:solidFill>
              </a:rPr>
              <a:t> 10 , 1 , 1</a:t>
            </a: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6155"/>
            <a:ext cx="2385720" cy="80343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cxnSp>
        <p:nvCxnSpPr>
          <p:cNvPr id="16" name="Straight Arrow Connector 15">
            <a:extLst>
              <a:ext uri="{FF2B5EF4-FFF2-40B4-BE49-F238E27FC236}">
                <a16:creationId xmlns:a16="http://schemas.microsoft.com/office/drawing/2014/main" id="{7474CBE1-4CB3-4C37-A320-D820D66CA7FB}"/>
              </a:ext>
            </a:extLst>
          </p:cNvPr>
          <p:cNvCxnSpPr>
            <a:cxnSpLocks/>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p:cNvCxnSpPr>
          <p:nvPr/>
        </p:nvCxnSpPr>
        <p:spPr>
          <a:xfrm flipH="1">
            <a:off x="3389667" y="1696155"/>
            <a:ext cx="309492" cy="78725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5007124" y="1696155"/>
            <a:ext cx="2795188" cy="78725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5007124" y="1696155"/>
            <a:ext cx="545870" cy="78075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16</a:t>
            </a:fld>
            <a:endParaRPr lang="en-US" sz="2000" dirty="0">
              <a:solidFill>
                <a:schemeClr val="bg1"/>
              </a:solidFill>
            </a:endParaRPr>
          </a:p>
        </p:txBody>
      </p:sp>
      <p:sp>
        <p:nvSpPr>
          <p:cNvPr id="34" name="Multiplication Sign 33">
            <a:extLst>
              <a:ext uri="{FF2B5EF4-FFF2-40B4-BE49-F238E27FC236}">
                <a16:creationId xmlns:a16="http://schemas.microsoft.com/office/drawing/2014/main" id="{DFAEF3DC-6A64-4693-80BA-070C436F1CBB}"/>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2">
            <a:extLst>
              <a:ext uri="{FF2B5EF4-FFF2-40B4-BE49-F238E27FC236}">
                <a16:creationId xmlns:a16="http://schemas.microsoft.com/office/drawing/2014/main" id="{528A5528-102E-4077-942A-8FCACE46EEE0}"/>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8C0C3CAF-4B40-4493-9824-5A19669455EB}"/>
              </a:ext>
            </a:extLst>
          </p:cNvPr>
          <p:cNvSpPr/>
          <p:nvPr/>
        </p:nvSpPr>
        <p:spPr>
          <a:xfrm>
            <a:off x="6626587" y="3201691"/>
            <a:ext cx="5127812" cy="3142807"/>
          </a:xfrm>
          <a:prstGeom prst="roundRect">
            <a:avLst/>
          </a:prstGeom>
          <a:solidFill>
            <a:schemeClr val="accent4">
              <a:lumMod val="20000"/>
              <a:lumOff val="80000"/>
            </a:schemeClr>
          </a:solidFill>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8" name="Rectangle: Rounded Corners 37">
            <a:extLst>
              <a:ext uri="{FF2B5EF4-FFF2-40B4-BE49-F238E27FC236}">
                <a16:creationId xmlns:a16="http://schemas.microsoft.com/office/drawing/2014/main" id="{123F5F16-ACC0-4772-9185-812391797677}"/>
              </a:ext>
            </a:extLst>
          </p:cNvPr>
          <p:cNvSpPr/>
          <p:nvPr/>
        </p:nvSpPr>
        <p:spPr>
          <a:xfrm>
            <a:off x="7712822" y="4800238"/>
            <a:ext cx="2955335"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Promised + ɛ = 10 + 3 ≥ 12 = Sum</a:t>
            </a:r>
          </a:p>
        </p:txBody>
      </p:sp>
      <p:sp>
        <p:nvSpPr>
          <p:cNvPr id="39" name="Arrow: Down 38">
            <a:extLst>
              <a:ext uri="{FF2B5EF4-FFF2-40B4-BE49-F238E27FC236}">
                <a16:creationId xmlns:a16="http://schemas.microsoft.com/office/drawing/2014/main" id="{F80F0376-ED92-4B08-B3C8-F2CB8089B80D}"/>
              </a:ext>
            </a:extLst>
          </p:cNvPr>
          <p:cNvSpPr/>
          <p:nvPr/>
        </p:nvSpPr>
        <p:spPr>
          <a:xfrm>
            <a:off x="8976619" y="4351777"/>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Rectangle: Rounded Corners 39">
            <a:extLst>
              <a:ext uri="{FF2B5EF4-FFF2-40B4-BE49-F238E27FC236}">
                <a16:creationId xmlns:a16="http://schemas.microsoft.com/office/drawing/2014/main" id="{D6CD8E13-52D5-4768-9146-92C746403602}"/>
              </a:ext>
            </a:extLst>
          </p:cNvPr>
          <p:cNvSpPr/>
          <p:nvPr/>
        </p:nvSpPr>
        <p:spPr>
          <a:xfrm>
            <a:off x="8107814" y="3289201"/>
            <a:ext cx="2165357" cy="1017743"/>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Promised = 10</a:t>
            </a:r>
          </a:p>
          <a:p>
            <a:pPr algn="ctr"/>
            <a:r>
              <a:rPr lang="en-US" sz="1600" b="1" dirty="0">
                <a:solidFill>
                  <a:prstClr val="black"/>
                </a:solidFill>
                <a:latin typeface="Garamond" panose="02020404030301010803" pitchFamily="18" charset="0"/>
                <a:cs typeface="Calibri" panose="020F0502020204030204" pitchFamily="34" charset="0"/>
              </a:rPr>
              <a:t>ɛ = 3</a:t>
            </a:r>
            <a:endParaRPr lang="en-US" sz="1600" dirty="0">
              <a:solidFill>
                <a:schemeClr val="tx1"/>
              </a:solidFill>
            </a:endParaRPr>
          </a:p>
        </p:txBody>
      </p:sp>
      <p:sp>
        <p:nvSpPr>
          <p:cNvPr id="41" name="Arrow: Down 40">
            <a:extLst>
              <a:ext uri="{FF2B5EF4-FFF2-40B4-BE49-F238E27FC236}">
                <a16:creationId xmlns:a16="http://schemas.microsoft.com/office/drawing/2014/main" id="{BDE06871-80B2-4CBC-A803-648203D089BC}"/>
              </a:ext>
            </a:extLst>
          </p:cNvPr>
          <p:cNvSpPr/>
          <p:nvPr/>
        </p:nvSpPr>
        <p:spPr>
          <a:xfrm>
            <a:off x="8976618" y="5505550"/>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Rectangle 42">
            <a:extLst>
              <a:ext uri="{FF2B5EF4-FFF2-40B4-BE49-F238E27FC236}">
                <a16:creationId xmlns:a16="http://schemas.microsoft.com/office/drawing/2014/main" id="{058A0918-DF48-44EE-B241-94EF9CC579AA}"/>
              </a:ext>
            </a:extLst>
          </p:cNvPr>
          <p:cNvSpPr/>
          <p:nvPr/>
        </p:nvSpPr>
        <p:spPr>
          <a:xfrm>
            <a:off x="8527104" y="5861728"/>
            <a:ext cx="1326776" cy="461665"/>
          </a:xfrm>
          <a:prstGeom prst="rect">
            <a:avLst/>
          </a:prstGeom>
          <a:noFill/>
        </p:spPr>
        <p:txBody>
          <a:bodyPr wrap="square" lIns="91440" tIns="45720" rIns="91440" bIns="45720">
            <a:spAutoFit/>
          </a:bodyPr>
          <a:lstStyle/>
          <a:p>
            <a:pPr algn="ctr"/>
            <a:r>
              <a:rPr 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27000">
                    <a:schemeClr val="accent4">
                      <a:lumMod val="75000"/>
                    </a:schemeClr>
                  </a:glow>
                </a:effectLst>
              </a:rPr>
              <a:t>Prune !</a:t>
            </a:r>
          </a:p>
        </p:txBody>
      </p:sp>
      <p:sp>
        <p:nvSpPr>
          <p:cNvPr id="44" name="Multiplication Sign 43">
            <a:extLst>
              <a:ext uri="{FF2B5EF4-FFF2-40B4-BE49-F238E27FC236}">
                <a16:creationId xmlns:a16="http://schemas.microsoft.com/office/drawing/2014/main" id="{7F42C5F3-7B84-4046-A150-2A364A063F93}"/>
              </a:ext>
            </a:extLst>
          </p:cNvPr>
          <p:cNvSpPr/>
          <p:nvPr/>
        </p:nvSpPr>
        <p:spPr>
          <a:xfrm>
            <a:off x="6070608" y="1764009"/>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A7DD392-DCFD-495D-8EFF-B5CD3AB41F95}"/>
              </a:ext>
            </a:extLst>
          </p:cNvPr>
          <p:cNvSpPr txBox="1"/>
          <p:nvPr/>
        </p:nvSpPr>
        <p:spPr>
          <a:xfrm>
            <a:off x="5818965" y="1580778"/>
            <a:ext cx="1307965" cy="307777"/>
          </a:xfrm>
          <a:prstGeom prst="rect">
            <a:avLst/>
          </a:prstGeom>
          <a:noFill/>
        </p:spPr>
        <p:txBody>
          <a:bodyPr wrap="square" rtlCol="0">
            <a:spAutoFit/>
          </a:bodyPr>
          <a:lstStyle/>
          <a:p>
            <a:r>
              <a:rPr lang="en-US" sz="1400" dirty="0">
                <a:solidFill>
                  <a:srgbClr val="FF0000"/>
                </a:solidFill>
                <a:latin typeface="Arial Black" panose="020B0A04020102020204" pitchFamily="34" charset="0"/>
              </a:rPr>
              <a:t>Immediate</a:t>
            </a:r>
            <a:endParaRPr lang="en-IL" sz="1400" dirty="0">
              <a:solidFill>
                <a:srgbClr val="FF0000"/>
              </a:solidFill>
              <a:latin typeface="Arial Black" panose="020B0A04020102020204" pitchFamily="34" charset="0"/>
            </a:endParaRPr>
          </a:p>
        </p:txBody>
      </p:sp>
      <p:sp>
        <p:nvSpPr>
          <p:cNvPr id="47" name="Arrow: Down 46">
            <a:extLst>
              <a:ext uri="{FF2B5EF4-FFF2-40B4-BE49-F238E27FC236}">
                <a16:creationId xmlns:a16="http://schemas.microsoft.com/office/drawing/2014/main" id="{AA1C735C-BE1C-4F06-A25B-9B9A3CE34F0C}"/>
              </a:ext>
            </a:extLst>
          </p:cNvPr>
          <p:cNvSpPr/>
          <p:nvPr/>
        </p:nvSpPr>
        <p:spPr>
          <a:xfrm>
            <a:off x="4286473" y="118870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ounded Rectangle 24">
            <a:extLst>
              <a:ext uri="{FF2B5EF4-FFF2-40B4-BE49-F238E27FC236}">
                <a16:creationId xmlns:a16="http://schemas.microsoft.com/office/drawing/2014/main" id="{B0D43C70-4D0E-4785-8D7D-8694057926F9}"/>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51" name="Rounded Rectangle 24">
            <a:extLst>
              <a:ext uri="{FF2B5EF4-FFF2-40B4-BE49-F238E27FC236}">
                <a16:creationId xmlns:a16="http://schemas.microsoft.com/office/drawing/2014/main" id="{C77B5D56-E842-4D6C-B9D9-2B76F3DCAF75}"/>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52" name="Rounded Rectangle 24">
            <a:extLst>
              <a:ext uri="{FF2B5EF4-FFF2-40B4-BE49-F238E27FC236}">
                <a16:creationId xmlns:a16="http://schemas.microsoft.com/office/drawing/2014/main" id="{AB50741F-46C9-4B37-8C8C-372AD019942A}"/>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363443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anim calcmode="lin" valueType="num">
                                      <p:cBhvr>
                                        <p:cTn id="14" dur="500" fill="hold"/>
                                        <p:tgtEl>
                                          <p:spTgt spid="38"/>
                                        </p:tgtEl>
                                        <p:attrNameLst>
                                          <p:attrName>ppt_x</p:attrName>
                                        </p:attrNameLst>
                                      </p:cBhvr>
                                      <p:tavLst>
                                        <p:tav tm="0">
                                          <p:val>
                                            <p:strVal val="#ppt_x"/>
                                          </p:val>
                                        </p:tav>
                                        <p:tav tm="100000">
                                          <p:val>
                                            <p:strVal val="#ppt_x"/>
                                          </p:val>
                                        </p:tav>
                                      </p:tavLst>
                                    </p:anim>
                                    <p:anim calcmode="lin" valueType="num">
                                      <p:cBhvr>
                                        <p:cTn id="15" dur="5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anim calcmode="lin" valueType="num">
                                      <p:cBhvr>
                                        <p:cTn id="20" dur="500" fill="hold"/>
                                        <p:tgtEl>
                                          <p:spTgt spid="41"/>
                                        </p:tgtEl>
                                        <p:attrNameLst>
                                          <p:attrName>ppt_x</p:attrName>
                                        </p:attrNameLst>
                                      </p:cBhvr>
                                      <p:tavLst>
                                        <p:tav tm="0">
                                          <p:val>
                                            <p:strVal val="#ppt_x"/>
                                          </p:val>
                                        </p:tav>
                                        <p:tav tm="100000">
                                          <p:val>
                                            <p:strVal val="#ppt_x"/>
                                          </p:val>
                                        </p:tav>
                                      </p:tavLst>
                                    </p:anim>
                                    <p:anim calcmode="lin" valueType="num">
                                      <p:cBhvr>
                                        <p:cTn id="21" dur="500" fill="hold"/>
                                        <p:tgtEl>
                                          <p:spTgt spid="4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animBg="1"/>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307965" cy="400111"/>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prstClr val="black"/>
                </a:solidFill>
              </a:rPr>
              <a:t> 10 , 1 , 1</a:t>
            </a: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6155"/>
            <a:ext cx="2385720" cy="80343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cxnSp>
        <p:nvCxnSpPr>
          <p:cNvPr id="16" name="Straight Arrow Connector 15">
            <a:extLst>
              <a:ext uri="{FF2B5EF4-FFF2-40B4-BE49-F238E27FC236}">
                <a16:creationId xmlns:a16="http://schemas.microsoft.com/office/drawing/2014/main" id="{7474CBE1-4CB3-4C37-A320-D820D66CA7FB}"/>
              </a:ext>
            </a:extLst>
          </p:cNvPr>
          <p:cNvCxnSpPr>
            <a:cxnSpLocks/>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p:cNvCxnSpPr>
          <p:nvPr/>
        </p:nvCxnSpPr>
        <p:spPr>
          <a:xfrm flipH="1">
            <a:off x="3389667" y="1696155"/>
            <a:ext cx="309492" cy="78725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5007124" y="1696155"/>
            <a:ext cx="2795188" cy="78725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5007124" y="1696155"/>
            <a:ext cx="545870" cy="78075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17</a:t>
            </a:fld>
            <a:endParaRPr lang="en-US" sz="2000" dirty="0">
              <a:solidFill>
                <a:schemeClr val="bg1"/>
              </a:solidFill>
            </a:endParaRPr>
          </a:p>
        </p:txBody>
      </p:sp>
      <p:sp>
        <p:nvSpPr>
          <p:cNvPr id="34" name="Multiplication Sign 33">
            <a:extLst>
              <a:ext uri="{FF2B5EF4-FFF2-40B4-BE49-F238E27FC236}">
                <a16:creationId xmlns:a16="http://schemas.microsoft.com/office/drawing/2014/main" id="{DFAEF3DC-6A64-4693-80BA-070C436F1CBB}"/>
              </a:ext>
            </a:extLst>
          </p:cNvPr>
          <p:cNvSpPr/>
          <p:nvPr/>
        </p:nvSpPr>
        <p:spPr>
          <a:xfrm>
            <a:off x="3893284" y="2816771"/>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2">
            <a:extLst>
              <a:ext uri="{FF2B5EF4-FFF2-40B4-BE49-F238E27FC236}">
                <a16:creationId xmlns:a16="http://schemas.microsoft.com/office/drawing/2014/main" id="{528A5528-102E-4077-942A-8FCACE46EEE0}"/>
              </a:ext>
            </a:extLst>
          </p:cNvPr>
          <p:cNvSpPr txBox="1"/>
          <p:nvPr/>
        </p:nvSpPr>
        <p:spPr>
          <a:xfrm>
            <a:off x="3876780" y="2570135"/>
            <a:ext cx="990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latin typeface="Arial Black" panose="020B0A04020102020204" pitchFamily="34" charset="0"/>
              </a:rPr>
              <a:t>Shallow</a:t>
            </a:r>
            <a:endParaRPr lang="en-IL" sz="1400" dirty="0">
              <a:solidFill>
                <a:srgbClr val="FF0000"/>
              </a:solidFill>
              <a:latin typeface="Arial Black" panose="020B0A04020102020204" pitchFamily="34" charset="0"/>
            </a:endParaRPr>
          </a:p>
        </p:txBody>
      </p:sp>
      <p:sp>
        <p:nvSpPr>
          <p:cNvPr id="44" name="Multiplication Sign 43">
            <a:extLst>
              <a:ext uri="{FF2B5EF4-FFF2-40B4-BE49-F238E27FC236}">
                <a16:creationId xmlns:a16="http://schemas.microsoft.com/office/drawing/2014/main" id="{7F42C5F3-7B84-4046-A150-2A364A063F93}"/>
              </a:ext>
            </a:extLst>
          </p:cNvPr>
          <p:cNvSpPr/>
          <p:nvPr/>
        </p:nvSpPr>
        <p:spPr>
          <a:xfrm>
            <a:off x="6070608" y="1764009"/>
            <a:ext cx="671920" cy="631182"/>
          </a:xfrm>
          <a:prstGeom prst="mathMultiply">
            <a:avLst/>
          </a:prstGeom>
          <a:solidFill>
            <a:srgbClr val="FF0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A7DD392-DCFD-495D-8EFF-B5CD3AB41F95}"/>
              </a:ext>
            </a:extLst>
          </p:cNvPr>
          <p:cNvSpPr txBox="1"/>
          <p:nvPr/>
        </p:nvSpPr>
        <p:spPr>
          <a:xfrm>
            <a:off x="5818965" y="1580778"/>
            <a:ext cx="1307965" cy="307777"/>
          </a:xfrm>
          <a:prstGeom prst="rect">
            <a:avLst/>
          </a:prstGeom>
          <a:noFill/>
        </p:spPr>
        <p:txBody>
          <a:bodyPr wrap="square" rtlCol="0">
            <a:spAutoFit/>
          </a:bodyPr>
          <a:lstStyle/>
          <a:p>
            <a:r>
              <a:rPr lang="en-US" sz="1400" dirty="0">
                <a:solidFill>
                  <a:srgbClr val="FF0000"/>
                </a:solidFill>
                <a:latin typeface="Arial Black" panose="020B0A04020102020204" pitchFamily="34" charset="0"/>
              </a:rPr>
              <a:t>Immediate</a:t>
            </a:r>
            <a:endParaRPr lang="en-IL" sz="1400" dirty="0">
              <a:solidFill>
                <a:srgbClr val="FF0000"/>
              </a:solidFill>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2F9AED4-A9F2-4B42-8410-A0BEE09981B5}"/>
              </a:ext>
            </a:extLst>
          </p:cNvPr>
          <p:cNvSpPr/>
          <p:nvPr/>
        </p:nvSpPr>
        <p:spPr>
          <a:xfrm>
            <a:off x="3041881" y="4192642"/>
            <a:ext cx="5918073" cy="2553510"/>
          </a:xfrm>
          <a:prstGeom prst="roundRect">
            <a:avLst/>
          </a:prstGeom>
          <a:solidFill>
            <a:schemeClr val="accent4">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Root Player Value = 10</a:t>
            </a:r>
          </a:p>
          <a:p>
            <a:pPr algn="ctr"/>
            <a:r>
              <a:rPr lang="en-US" dirty="0">
                <a:solidFill>
                  <a:schemeClr val="tx1"/>
                </a:solidFill>
              </a:rPr>
              <a:t>ɛ = 3</a:t>
            </a:r>
          </a:p>
          <a:p>
            <a:pPr algn="ctr"/>
            <a:r>
              <a:rPr lang="en-US" dirty="0">
                <a:solidFill>
                  <a:schemeClr val="tx1"/>
                </a:solidFill>
              </a:rPr>
              <a:t>Root Player Optimal Value = 11</a:t>
            </a:r>
          </a:p>
          <a:p>
            <a:pPr algn="ctr"/>
            <a:endParaRPr lang="en-US" dirty="0">
              <a:solidFill>
                <a:schemeClr val="tx1"/>
              </a:solidFill>
            </a:endParaRPr>
          </a:p>
          <a:p>
            <a:pPr algn="ctr"/>
            <a:r>
              <a:rPr lang="en-US" dirty="0">
                <a:solidFill>
                  <a:schemeClr val="tx1"/>
                </a:solidFill>
              </a:rPr>
              <a:t>10 + 3 &gt; 11</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8" name="Rectangle 47">
            <a:extLst>
              <a:ext uri="{FF2B5EF4-FFF2-40B4-BE49-F238E27FC236}">
                <a16:creationId xmlns:a16="http://schemas.microsoft.com/office/drawing/2014/main" id="{6FB14CA9-958A-4AE4-ADBB-072095CEB641}"/>
              </a:ext>
            </a:extLst>
          </p:cNvPr>
          <p:cNvSpPr/>
          <p:nvPr/>
        </p:nvSpPr>
        <p:spPr>
          <a:xfrm>
            <a:off x="4706331" y="5687019"/>
            <a:ext cx="2589171" cy="923330"/>
          </a:xfrm>
          <a:prstGeom prst="rect">
            <a:avLst/>
          </a:prstGeom>
          <a:noFill/>
        </p:spPr>
        <p:txBody>
          <a:bodyPr wrap="none" lIns="91440" tIns="45720" rIns="91440" bIns="45720">
            <a:spAutoFit/>
          </a:bodyPr>
          <a:lstStyle/>
          <a:p>
            <a:pPr algn="ctr"/>
            <a:r>
              <a:rPr lang="en-US" sz="5400" b="1" cap="none" spc="0" dirty="0">
                <a:ln w="12700" cmpd="sng">
                  <a:solidFill>
                    <a:schemeClr val="accent6"/>
                  </a:solidFill>
                  <a:prstDash val="solid"/>
                </a:ln>
                <a:solidFill>
                  <a:schemeClr val="accent6">
                    <a:lumMod val="40000"/>
                    <a:lumOff val="60000"/>
                  </a:schemeClr>
                </a:solidFill>
                <a:effectLst/>
              </a:rPr>
              <a:t>Success!</a:t>
            </a:r>
          </a:p>
        </p:txBody>
      </p:sp>
      <p:sp>
        <p:nvSpPr>
          <p:cNvPr id="32" name="Arrow: Down 31">
            <a:extLst>
              <a:ext uri="{FF2B5EF4-FFF2-40B4-BE49-F238E27FC236}">
                <a16:creationId xmlns:a16="http://schemas.microsoft.com/office/drawing/2014/main" id="{52C7E874-A504-418E-B7E5-1D08F04E50B2}"/>
              </a:ext>
            </a:extLst>
          </p:cNvPr>
          <p:cNvSpPr/>
          <p:nvPr/>
        </p:nvSpPr>
        <p:spPr>
          <a:xfrm>
            <a:off x="4286473" y="118870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24">
            <a:extLst>
              <a:ext uri="{FF2B5EF4-FFF2-40B4-BE49-F238E27FC236}">
                <a16:creationId xmlns:a16="http://schemas.microsoft.com/office/drawing/2014/main" id="{A0698D2D-C921-4910-B6BD-1E81BBA4D0E9}"/>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6" name="Rounded Rectangle 24">
            <a:extLst>
              <a:ext uri="{FF2B5EF4-FFF2-40B4-BE49-F238E27FC236}">
                <a16:creationId xmlns:a16="http://schemas.microsoft.com/office/drawing/2014/main" id="{BA1197A5-825C-4757-9984-328B0F93ED13}"/>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8" name="Rounded Rectangle 24">
            <a:extLst>
              <a:ext uri="{FF2B5EF4-FFF2-40B4-BE49-F238E27FC236}">
                <a16:creationId xmlns:a16="http://schemas.microsoft.com/office/drawing/2014/main" id="{7770B152-FDD5-43B7-B936-AFC480BD7391}"/>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390364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1" name="Rectangle 22">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356" y="2384450"/>
            <a:ext cx="3612261" cy="2089100"/>
          </a:xfrm>
        </p:spPr>
        <p:txBody>
          <a:bodyPr anchor="ctr">
            <a:normAutofit/>
          </a:bodyPr>
          <a:lstStyle/>
          <a:p>
            <a:pPr algn="ctr"/>
            <a:r>
              <a:rPr lang="en-US" sz="5400" b="1">
                <a:solidFill>
                  <a:srgbClr val="FFFFFF"/>
                </a:solidFill>
              </a:rPr>
              <a:t>Experiments</a:t>
            </a:r>
            <a:endParaRPr lang="en-US" sz="5400" dirty="0">
              <a:solidFill>
                <a:srgbClr val="FFFFFF"/>
              </a:solidFill>
            </a:endParaRPr>
          </a:p>
        </p:txBody>
      </p:sp>
      <p:sp>
        <p:nvSpPr>
          <p:cNvPr id="74" name="Rectangle 24">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4">
            <a:extLst>
              <a:ext uri="{FF2B5EF4-FFF2-40B4-BE49-F238E27FC236}">
                <a16:creationId xmlns:a16="http://schemas.microsoft.com/office/drawing/2014/main" id="{9B8CB3DE-1AA1-421F-A03E-391E4536381C}"/>
              </a:ext>
            </a:extLst>
          </p:cNvPr>
          <p:cNvSpPr>
            <a:spLocks noGrp="1"/>
          </p:cNvSpPr>
          <p:nvPr>
            <p:ph idx="1"/>
          </p:nvPr>
        </p:nvSpPr>
        <p:spPr>
          <a:xfrm>
            <a:off x="5188001" y="958029"/>
            <a:ext cx="6104288" cy="5571065"/>
          </a:xfrm>
        </p:spPr>
        <p:txBody>
          <a:bodyPr anchor="ctr">
            <a:normAutofit/>
          </a:bodyPr>
          <a:lstStyle/>
          <a:p>
            <a:pPr marL="0" indent="0">
              <a:buNone/>
            </a:pPr>
            <a:r>
              <a:rPr lang="en-US" sz="1800" b="1" dirty="0">
                <a:solidFill>
                  <a:srgbClr val="FFFFFF"/>
                </a:solidFill>
              </a:rPr>
              <a:t>In order to </a:t>
            </a:r>
            <a:r>
              <a:rPr lang="en-US" sz="1800" dirty="0"/>
              <a:t>evaluate the proposed algorithms efficiency</a:t>
            </a:r>
            <a:r>
              <a:rPr lang="en-US" sz="1800" b="1" dirty="0">
                <a:solidFill>
                  <a:srgbClr val="FFFFFF"/>
                </a:solidFill>
              </a:rPr>
              <a:t>,</a:t>
            </a:r>
          </a:p>
          <a:p>
            <a:pPr marL="0" indent="0">
              <a:buNone/>
            </a:pPr>
            <a:r>
              <a:rPr lang="en-US" sz="1800" b="1" dirty="0">
                <a:solidFill>
                  <a:srgbClr val="FFFFFF"/>
                </a:solidFill>
              </a:rPr>
              <a:t>We planned 3 experiments:</a:t>
            </a:r>
          </a:p>
          <a:p>
            <a:pPr marL="0" indent="0">
              <a:buNone/>
            </a:pPr>
            <a:endParaRPr lang="en-US" sz="1800" b="1" dirty="0">
              <a:solidFill>
                <a:srgbClr val="FFFFFF"/>
              </a:solidFill>
            </a:endParaRPr>
          </a:p>
          <a:p>
            <a:pPr lvl="3">
              <a:buClr>
                <a:schemeClr val="accent2">
                  <a:lumMod val="40000"/>
                  <a:lumOff val="60000"/>
                </a:schemeClr>
              </a:buClr>
              <a:buFont typeface="Wingdings" panose="05000000000000000000" pitchFamily="2" charset="2"/>
              <a:buChar char="v"/>
            </a:pPr>
            <a:r>
              <a:rPr lang="en-US" sz="1800" b="1" u="sng" dirty="0">
                <a:solidFill>
                  <a:srgbClr val="FFFFFF"/>
                </a:solidFill>
              </a:rPr>
              <a:t>Random trees</a:t>
            </a:r>
            <a:r>
              <a:rPr lang="en-US" sz="1800" b="1" dirty="0">
                <a:solidFill>
                  <a:srgbClr val="FFFFFF"/>
                </a:solidFill>
              </a:rPr>
              <a:t> – </a:t>
            </a:r>
            <a:r>
              <a:rPr lang="en-US" sz="1800" dirty="0">
                <a:solidFill>
                  <a:srgbClr val="FFFFFF"/>
                </a:solidFill>
              </a:rPr>
              <a:t>Examines Expansion Rate in relation to Epsilon change. </a:t>
            </a:r>
          </a:p>
          <a:p>
            <a:pPr lvl="3">
              <a:buClr>
                <a:schemeClr val="accent2">
                  <a:lumMod val="40000"/>
                  <a:lumOff val="60000"/>
                </a:schemeClr>
              </a:buClr>
              <a:buFont typeface="Wingdings" panose="05000000000000000000" pitchFamily="2" charset="2"/>
              <a:buChar char="v"/>
            </a:pPr>
            <a:endParaRPr lang="en-US" sz="1800" b="1" dirty="0">
              <a:solidFill>
                <a:srgbClr val="FFFFFF"/>
              </a:solidFill>
            </a:endParaRPr>
          </a:p>
          <a:p>
            <a:pPr lvl="3">
              <a:buClr>
                <a:schemeClr val="accent2">
                  <a:lumMod val="40000"/>
                  <a:lumOff val="60000"/>
                </a:schemeClr>
              </a:buClr>
              <a:buFont typeface="Wingdings" panose="05000000000000000000" pitchFamily="2" charset="2"/>
              <a:buChar char="v"/>
            </a:pPr>
            <a:r>
              <a:rPr lang="en-US" sz="1800" b="1" u="sng" dirty="0">
                <a:solidFill>
                  <a:srgbClr val="FFFFFF"/>
                </a:solidFill>
              </a:rPr>
              <a:t>Epsilon optimization </a:t>
            </a:r>
            <a:r>
              <a:rPr lang="en-US" sz="1800" b="1" dirty="0">
                <a:solidFill>
                  <a:srgbClr val="FFFFFF"/>
                </a:solidFill>
              </a:rPr>
              <a:t>– </a:t>
            </a:r>
            <a:r>
              <a:rPr lang="en-US" sz="1800" dirty="0">
                <a:solidFill>
                  <a:srgbClr val="FFFFFF"/>
                </a:solidFill>
              </a:rPr>
              <a:t>Finds optimal Epsilon for Bounded Suboptimal &amp; Bounded Paranoid in the game of Rolit. </a:t>
            </a:r>
          </a:p>
          <a:p>
            <a:pPr marL="566928" lvl="3" indent="0">
              <a:buClr>
                <a:schemeClr val="accent2">
                  <a:lumMod val="40000"/>
                  <a:lumOff val="60000"/>
                </a:schemeClr>
              </a:buClr>
              <a:buNone/>
            </a:pPr>
            <a:endParaRPr lang="en-US" sz="1800" b="1" dirty="0">
              <a:solidFill>
                <a:srgbClr val="FFFFFF"/>
              </a:solidFill>
            </a:endParaRPr>
          </a:p>
          <a:p>
            <a:pPr lvl="3">
              <a:buClr>
                <a:schemeClr val="accent2">
                  <a:lumMod val="40000"/>
                  <a:lumOff val="60000"/>
                </a:schemeClr>
              </a:buClr>
              <a:buFont typeface="Wingdings" panose="05000000000000000000" pitchFamily="2" charset="2"/>
              <a:buChar char="v"/>
            </a:pPr>
            <a:r>
              <a:rPr lang="en-US" sz="1800" b="1" u="sng" dirty="0">
                <a:solidFill>
                  <a:srgbClr val="FFFFFF"/>
                </a:solidFill>
              </a:rPr>
              <a:t>Performance Tournament</a:t>
            </a:r>
            <a:r>
              <a:rPr lang="en-US" sz="1800" b="1" dirty="0">
                <a:solidFill>
                  <a:srgbClr val="FFFFFF"/>
                </a:solidFill>
              </a:rPr>
              <a:t> - </a:t>
            </a:r>
            <a:r>
              <a:rPr lang="en-US" sz="1800" dirty="0">
                <a:solidFill>
                  <a:srgbClr val="FFFFFF"/>
                </a:solidFill>
              </a:rPr>
              <a:t>Tests Bounded Suboptimal &amp; Bounded Paranoid against different algorithms.</a:t>
            </a:r>
          </a:p>
          <a:p>
            <a:pPr marL="0" indent="0">
              <a:buNone/>
            </a:pPr>
            <a:endParaRPr lang="en-US" sz="1800" dirty="0">
              <a:solidFill>
                <a:srgbClr val="FFFFFF"/>
              </a:solidFill>
            </a:endParaRPr>
          </a:p>
        </p:txBody>
      </p:sp>
      <p:sp>
        <p:nvSpPr>
          <p:cNvPr id="5" name="Slide Number Placeholder 4"/>
          <p:cNvSpPr>
            <a:spLocks noGrp="1"/>
          </p:cNvSpPr>
          <p:nvPr>
            <p:ph type="sldNum" sz="quarter" idx="12"/>
          </p:nvPr>
        </p:nvSpPr>
        <p:spPr>
          <a:xfrm>
            <a:off x="10455966" y="6459785"/>
            <a:ext cx="756517" cy="365125"/>
          </a:xfrm>
        </p:spPr>
        <p:txBody>
          <a:bodyPr>
            <a:normAutofit/>
          </a:bodyPr>
          <a:lstStyle/>
          <a:p>
            <a:pPr>
              <a:lnSpc>
                <a:spcPct val="90000"/>
              </a:lnSpc>
              <a:spcAft>
                <a:spcPts val="600"/>
              </a:spcAft>
            </a:pPr>
            <a:fld id="{6F1783CA-9390-49C9-AC80-E0703DB73D73}" type="slidenum">
              <a:rPr lang="en-US" sz="1900" smtClean="0"/>
              <a:pPr>
                <a:lnSpc>
                  <a:spcPct val="90000"/>
                </a:lnSpc>
                <a:spcAft>
                  <a:spcPts val="600"/>
                </a:spcAft>
              </a:pPr>
              <a:t>18</a:t>
            </a:fld>
            <a:endParaRPr lang="en-US" sz="1900"/>
          </a:p>
        </p:txBody>
      </p:sp>
    </p:spTree>
    <p:extLst>
      <p:ext uri="{BB962C8B-B14F-4D97-AF65-F5344CB8AC3E}">
        <p14:creationId xmlns:p14="http://schemas.microsoft.com/office/powerpoint/2010/main" val="10136337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fade">
                                      <p:cBhvr>
                                        <p:cTn id="16" dur="500"/>
                                        <p:tgtEl>
                                          <p:spTgt spid="1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xEl>
                                              <p:pRg st="5" end="5"/>
                                            </p:txEl>
                                          </p:spTgt>
                                        </p:tgtEl>
                                        <p:attrNameLst>
                                          <p:attrName>style.visibility</p:attrName>
                                        </p:attrNameLst>
                                      </p:cBhvr>
                                      <p:to>
                                        <p:strVal val="visible"/>
                                      </p:to>
                                    </p:set>
                                    <p:animEffect transition="in" filter="fade">
                                      <p:cBhvr>
                                        <p:cTn id="21" dur="500"/>
                                        <p:tgtEl>
                                          <p:spTgt spid="1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xEl>
                                              <p:pRg st="7" end="7"/>
                                            </p:txEl>
                                          </p:spTgt>
                                        </p:tgtEl>
                                        <p:attrNameLst>
                                          <p:attrName>style.visibility</p:attrName>
                                        </p:attrNameLst>
                                      </p:cBhvr>
                                      <p:to>
                                        <p:strVal val="visible"/>
                                      </p:to>
                                    </p:set>
                                    <p:animEffect transition="in" filter="fade">
                                      <p:cBhvr>
                                        <p:cTn id="26"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Random Trees</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21865" y="451761"/>
            <a:ext cx="6492240" cy="5257800"/>
          </a:xfrm>
        </p:spPr>
        <p:txBody>
          <a:bodyPr>
            <a:normAutofit/>
          </a:bodyPr>
          <a:lstStyle/>
          <a:p>
            <a:endParaRPr lang="en-US" b="1" dirty="0"/>
          </a:p>
          <a:p>
            <a:endParaRPr lang="en-US" b="1" dirty="0"/>
          </a:p>
          <a:p>
            <a:endParaRPr lang="en-US" b="1" dirty="0"/>
          </a:p>
          <a:p>
            <a:r>
              <a:rPr lang="en-US" b="1" dirty="0"/>
              <a:t>Examine Expansion Rate in relation to Epsilon change:</a:t>
            </a:r>
          </a:p>
          <a:p>
            <a:endParaRPr lang="en-US" b="1" dirty="0"/>
          </a:p>
          <a:p>
            <a:pPr lvl="3">
              <a:buFont typeface="Wingdings" panose="05000000000000000000" pitchFamily="2" charset="2"/>
              <a:buChar char="v"/>
            </a:pPr>
            <a:r>
              <a:rPr lang="en-US" sz="1800" b="1" dirty="0"/>
              <a:t>Compare </a:t>
            </a:r>
            <a:r>
              <a:rPr lang="en-US" sz="1800" b="1" u="sng" dirty="0"/>
              <a:t>Bounded Suboptimal</a:t>
            </a:r>
            <a:r>
              <a:rPr lang="en-US" sz="1800" b="1" dirty="0"/>
              <a:t> algorithm’s Expansion Rate with </a:t>
            </a:r>
            <a:r>
              <a:rPr lang="en-US" sz="1800" b="1" u="sng" dirty="0"/>
              <a:t>Shallow</a:t>
            </a:r>
            <a:r>
              <a:rPr lang="en-US" sz="1800" b="1" dirty="0"/>
              <a:t> algorithm (optimal), in relation to </a:t>
            </a:r>
            <a:r>
              <a:rPr lang="en-US" sz="1800" b="1" u="sng" dirty="0"/>
              <a:t>Epsilon</a:t>
            </a:r>
            <a:r>
              <a:rPr lang="en-US" sz="1800" b="1" dirty="0"/>
              <a:t> change, looking at </a:t>
            </a:r>
            <a:r>
              <a:rPr lang="en-US" sz="1800" b="1" u="sng" dirty="0"/>
              <a:t>different depths</a:t>
            </a:r>
            <a:r>
              <a:rPr lang="en-US" sz="1800" b="1" dirty="0"/>
              <a:t>. </a:t>
            </a:r>
          </a:p>
          <a:p>
            <a:pPr marL="566928" lvl="3" indent="0">
              <a:buNone/>
            </a:pPr>
            <a:endParaRPr lang="en-US" sz="1800" b="1" dirty="0"/>
          </a:p>
          <a:p>
            <a:pPr lvl="3">
              <a:buFont typeface="Wingdings" panose="05000000000000000000" pitchFamily="2" charset="2"/>
              <a:buChar char="v"/>
            </a:pPr>
            <a:r>
              <a:rPr lang="en-US" sz="1800" b="1" dirty="0"/>
              <a:t>Compare </a:t>
            </a:r>
            <a:r>
              <a:rPr lang="en-US" sz="1800" b="1" u="sng" dirty="0"/>
              <a:t>final score difference</a:t>
            </a:r>
            <a:r>
              <a:rPr lang="en-US" sz="1800" b="1" dirty="0"/>
              <a:t> between the algorithms in order to examine the </a:t>
            </a:r>
            <a:r>
              <a:rPr lang="en-US" sz="1800" b="1" u="sng" dirty="0"/>
              <a:t>actual distance from optimal score</a:t>
            </a:r>
            <a:r>
              <a:rPr lang="en-US" sz="1800" b="1" dirty="0"/>
              <a:t>.</a:t>
            </a:r>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Purpose</a:t>
            </a:r>
          </a:p>
          <a:p>
            <a:endParaRPr lang="en-IL" sz="1100" dirty="0"/>
          </a:p>
        </p:txBody>
      </p:sp>
      <p:sp>
        <p:nvSpPr>
          <p:cNvPr id="28" name="Slide Number Placeholder 5">
            <a:extLst>
              <a:ext uri="{FF2B5EF4-FFF2-40B4-BE49-F238E27FC236}">
                <a16:creationId xmlns:a16="http://schemas.microsoft.com/office/drawing/2014/main" id="{764D2126-5367-40E3-AB32-C05AB62F0CB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19</a:t>
            </a:fld>
            <a:endParaRPr lang="en-US" sz="2000" dirty="0">
              <a:solidFill>
                <a:schemeClr val="tx1"/>
              </a:solidFill>
            </a:endParaRPr>
          </a:p>
        </p:txBody>
      </p:sp>
      <p:pic>
        <p:nvPicPr>
          <p:cNvPr id="6" name="Picture 5">
            <a:extLst>
              <a:ext uri="{FF2B5EF4-FFF2-40B4-BE49-F238E27FC236}">
                <a16:creationId xmlns:a16="http://schemas.microsoft.com/office/drawing/2014/main" id="{FB84A56E-CA55-48D7-BE67-448482AE116B}"/>
              </a:ext>
            </a:extLst>
          </p:cNvPr>
          <p:cNvPicPr>
            <a:picLocks noChangeAspect="1"/>
          </p:cNvPicPr>
          <p:nvPr/>
        </p:nvPicPr>
        <p:blipFill>
          <a:blip r:embed="rId3">
            <a:alphaModFix amt="8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36889" y="3914835"/>
            <a:ext cx="2274212" cy="3036190"/>
          </a:xfrm>
          <a:prstGeom prst="rect">
            <a:avLst/>
          </a:prstGeom>
          <a:noFill/>
        </p:spPr>
      </p:pic>
    </p:spTree>
    <p:extLst>
      <p:ext uri="{BB962C8B-B14F-4D97-AF65-F5344CB8AC3E}">
        <p14:creationId xmlns:p14="http://schemas.microsoft.com/office/powerpoint/2010/main" val="35139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386174-2C5E-4877-82C2-35F42CEED6A4}"/>
              </a:ext>
            </a:extLst>
          </p:cNvPr>
          <p:cNvPicPr>
            <a:picLocks noChangeAspect="1"/>
          </p:cNvPicPr>
          <p:nvPr/>
        </p:nvPicPr>
        <p:blipFill>
          <a:blip r:embed="rId3"/>
          <a:stretch>
            <a:fillRect/>
          </a:stretch>
        </p:blipFill>
        <p:spPr>
          <a:xfrm>
            <a:off x="2090414" y="0"/>
            <a:ext cx="8041652" cy="6314247"/>
          </a:xfrm>
          <a:prstGeom prst="rect">
            <a:avLst/>
          </a:prstGeom>
        </p:spPr>
      </p:pic>
      <p:sp>
        <p:nvSpPr>
          <p:cNvPr id="4" name="Slide Number Placeholder 3">
            <a:extLst>
              <a:ext uri="{FF2B5EF4-FFF2-40B4-BE49-F238E27FC236}">
                <a16:creationId xmlns:a16="http://schemas.microsoft.com/office/drawing/2014/main" id="{1FAE0EB0-EE90-4682-B1B6-7359D00EABAA}"/>
              </a:ext>
            </a:extLst>
          </p:cNvPr>
          <p:cNvSpPr>
            <a:spLocks noGrp="1"/>
          </p:cNvSpPr>
          <p:nvPr>
            <p:ph type="sldNum" sz="quarter" idx="12"/>
          </p:nvPr>
        </p:nvSpPr>
        <p:spPr/>
        <p:txBody>
          <a:bodyPr/>
          <a:lstStyle/>
          <a:p>
            <a:fld id="{6F1783CA-9390-49C9-AC80-E0703DB73D73}" type="slidenum">
              <a:rPr lang="en-US" smtClean="0"/>
              <a:pPr/>
              <a:t>2</a:t>
            </a:fld>
            <a:endParaRPr lang="en-US" dirty="0"/>
          </a:p>
        </p:txBody>
      </p:sp>
      <p:sp>
        <p:nvSpPr>
          <p:cNvPr id="8" name="Freeform: Shape 7">
            <a:extLst>
              <a:ext uri="{FF2B5EF4-FFF2-40B4-BE49-F238E27FC236}">
                <a16:creationId xmlns:a16="http://schemas.microsoft.com/office/drawing/2014/main" id="{D7E1649F-DA36-434A-841F-C5E73EAD274B}"/>
              </a:ext>
            </a:extLst>
          </p:cNvPr>
          <p:cNvSpPr/>
          <p:nvPr/>
        </p:nvSpPr>
        <p:spPr>
          <a:xfrm>
            <a:off x="2710815" y="1285875"/>
            <a:ext cx="2724150" cy="2276475"/>
          </a:xfrm>
          <a:custGeom>
            <a:avLst/>
            <a:gdLst>
              <a:gd name="connsiteX0" fmla="*/ 47625 w 2724150"/>
              <a:gd name="connsiteY0" fmla="*/ 1038225 h 2276475"/>
              <a:gd name="connsiteX1" fmla="*/ 47625 w 2724150"/>
              <a:gd name="connsiteY1" fmla="*/ 1038225 h 2276475"/>
              <a:gd name="connsiteX2" fmla="*/ 57150 w 2724150"/>
              <a:gd name="connsiteY2" fmla="*/ 942975 h 2276475"/>
              <a:gd name="connsiteX3" fmla="*/ 66675 w 2724150"/>
              <a:gd name="connsiteY3" fmla="*/ 904875 h 2276475"/>
              <a:gd name="connsiteX4" fmla="*/ 76200 w 2724150"/>
              <a:gd name="connsiteY4" fmla="*/ 800100 h 2276475"/>
              <a:gd name="connsiteX5" fmla="*/ 123825 w 2724150"/>
              <a:gd name="connsiteY5" fmla="*/ 733425 h 2276475"/>
              <a:gd name="connsiteX6" fmla="*/ 142875 w 2724150"/>
              <a:gd name="connsiteY6" fmla="*/ 704850 h 2276475"/>
              <a:gd name="connsiteX7" fmla="*/ 171450 w 2724150"/>
              <a:gd name="connsiteY7" fmla="*/ 676275 h 2276475"/>
              <a:gd name="connsiteX8" fmla="*/ 200025 w 2724150"/>
              <a:gd name="connsiteY8" fmla="*/ 638175 h 2276475"/>
              <a:gd name="connsiteX9" fmla="*/ 219075 w 2724150"/>
              <a:gd name="connsiteY9" fmla="*/ 609600 h 2276475"/>
              <a:gd name="connsiteX10" fmla="*/ 304800 w 2724150"/>
              <a:gd name="connsiteY10" fmla="*/ 552450 h 2276475"/>
              <a:gd name="connsiteX11" fmla="*/ 342900 w 2724150"/>
              <a:gd name="connsiteY11" fmla="*/ 523875 h 2276475"/>
              <a:gd name="connsiteX12" fmla="*/ 409575 w 2724150"/>
              <a:gd name="connsiteY12" fmla="*/ 495300 h 2276475"/>
              <a:gd name="connsiteX13" fmla="*/ 466725 w 2724150"/>
              <a:gd name="connsiteY13" fmla="*/ 457200 h 2276475"/>
              <a:gd name="connsiteX14" fmla="*/ 533400 w 2724150"/>
              <a:gd name="connsiteY14" fmla="*/ 438150 h 2276475"/>
              <a:gd name="connsiteX15" fmla="*/ 590550 w 2724150"/>
              <a:gd name="connsiteY15" fmla="*/ 419100 h 2276475"/>
              <a:gd name="connsiteX16" fmla="*/ 619125 w 2724150"/>
              <a:gd name="connsiteY16" fmla="*/ 409575 h 2276475"/>
              <a:gd name="connsiteX17" fmla="*/ 647700 w 2724150"/>
              <a:gd name="connsiteY17" fmla="*/ 400050 h 2276475"/>
              <a:gd name="connsiteX18" fmla="*/ 704850 w 2724150"/>
              <a:gd name="connsiteY18" fmla="*/ 390525 h 2276475"/>
              <a:gd name="connsiteX19" fmla="*/ 762000 w 2724150"/>
              <a:gd name="connsiteY19" fmla="*/ 371475 h 2276475"/>
              <a:gd name="connsiteX20" fmla="*/ 800100 w 2724150"/>
              <a:gd name="connsiteY20" fmla="*/ 361950 h 2276475"/>
              <a:gd name="connsiteX21" fmla="*/ 876300 w 2724150"/>
              <a:gd name="connsiteY21" fmla="*/ 333375 h 2276475"/>
              <a:gd name="connsiteX22" fmla="*/ 904875 w 2724150"/>
              <a:gd name="connsiteY22" fmla="*/ 323850 h 2276475"/>
              <a:gd name="connsiteX23" fmla="*/ 1076325 w 2724150"/>
              <a:gd name="connsiteY23" fmla="*/ 285750 h 2276475"/>
              <a:gd name="connsiteX24" fmla="*/ 1133475 w 2724150"/>
              <a:gd name="connsiteY24" fmla="*/ 276225 h 2276475"/>
              <a:gd name="connsiteX25" fmla="*/ 1181100 w 2724150"/>
              <a:gd name="connsiteY25" fmla="*/ 266700 h 2276475"/>
              <a:gd name="connsiteX26" fmla="*/ 1257300 w 2724150"/>
              <a:gd name="connsiteY26" fmla="*/ 257175 h 2276475"/>
              <a:gd name="connsiteX27" fmla="*/ 1390650 w 2724150"/>
              <a:gd name="connsiteY27" fmla="*/ 238125 h 2276475"/>
              <a:gd name="connsiteX28" fmla="*/ 1457325 w 2724150"/>
              <a:gd name="connsiteY28" fmla="*/ 228600 h 2276475"/>
              <a:gd name="connsiteX29" fmla="*/ 1581150 w 2724150"/>
              <a:gd name="connsiteY29" fmla="*/ 209550 h 2276475"/>
              <a:gd name="connsiteX30" fmla="*/ 1609725 w 2724150"/>
              <a:gd name="connsiteY30" fmla="*/ 200025 h 2276475"/>
              <a:gd name="connsiteX31" fmla="*/ 1695450 w 2724150"/>
              <a:gd name="connsiteY31" fmla="*/ 180975 h 2276475"/>
              <a:gd name="connsiteX32" fmla="*/ 1752600 w 2724150"/>
              <a:gd name="connsiteY32" fmla="*/ 161925 h 2276475"/>
              <a:gd name="connsiteX33" fmla="*/ 1781175 w 2724150"/>
              <a:gd name="connsiteY33" fmla="*/ 152400 h 2276475"/>
              <a:gd name="connsiteX34" fmla="*/ 1838325 w 2724150"/>
              <a:gd name="connsiteY34" fmla="*/ 142875 h 2276475"/>
              <a:gd name="connsiteX35" fmla="*/ 1866900 w 2724150"/>
              <a:gd name="connsiteY35" fmla="*/ 133350 h 2276475"/>
              <a:gd name="connsiteX36" fmla="*/ 1962150 w 2724150"/>
              <a:gd name="connsiteY36" fmla="*/ 114300 h 2276475"/>
              <a:gd name="connsiteX37" fmla="*/ 2038350 w 2724150"/>
              <a:gd name="connsiteY37" fmla="*/ 95250 h 2276475"/>
              <a:gd name="connsiteX38" fmla="*/ 2133600 w 2724150"/>
              <a:gd name="connsiteY38" fmla="*/ 85725 h 2276475"/>
              <a:gd name="connsiteX39" fmla="*/ 2219325 w 2724150"/>
              <a:gd name="connsiteY39" fmla="*/ 76200 h 2276475"/>
              <a:gd name="connsiteX40" fmla="*/ 2276475 w 2724150"/>
              <a:gd name="connsiteY40" fmla="*/ 66675 h 2276475"/>
              <a:gd name="connsiteX41" fmla="*/ 2447925 w 2724150"/>
              <a:gd name="connsiteY41" fmla="*/ 47625 h 2276475"/>
              <a:gd name="connsiteX42" fmla="*/ 2505075 w 2724150"/>
              <a:gd name="connsiteY42" fmla="*/ 19050 h 2276475"/>
              <a:gd name="connsiteX43" fmla="*/ 2571750 w 2724150"/>
              <a:gd name="connsiteY43" fmla="*/ 0 h 2276475"/>
              <a:gd name="connsiteX44" fmla="*/ 2714625 w 2724150"/>
              <a:gd name="connsiteY44" fmla="*/ 9525 h 2276475"/>
              <a:gd name="connsiteX45" fmla="*/ 2724150 w 2724150"/>
              <a:gd name="connsiteY45" fmla="*/ 38100 h 2276475"/>
              <a:gd name="connsiteX46" fmla="*/ 2705100 w 2724150"/>
              <a:gd name="connsiteY46" fmla="*/ 171450 h 2276475"/>
              <a:gd name="connsiteX47" fmla="*/ 2686050 w 2724150"/>
              <a:gd name="connsiteY47" fmla="*/ 200025 h 2276475"/>
              <a:gd name="connsiteX48" fmla="*/ 2657475 w 2724150"/>
              <a:gd name="connsiteY48" fmla="*/ 219075 h 2276475"/>
              <a:gd name="connsiteX49" fmla="*/ 2638425 w 2724150"/>
              <a:gd name="connsiteY49" fmla="*/ 247650 h 2276475"/>
              <a:gd name="connsiteX50" fmla="*/ 2581275 w 2724150"/>
              <a:gd name="connsiteY50" fmla="*/ 276225 h 2276475"/>
              <a:gd name="connsiteX51" fmla="*/ 2552700 w 2724150"/>
              <a:gd name="connsiteY51" fmla="*/ 295275 h 2276475"/>
              <a:gd name="connsiteX52" fmla="*/ 2524125 w 2724150"/>
              <a:gd name="connsiteY52" fmla="*/ 323850 h 2276475"/>
              <a:gd name="connsiteX53" fmla="*/ 2457450 w 2724150"/>
              <a:gd name="connsiteY53" fmla="*/ 361950 h 2276475"/>
              <a:gd name="connsiteX54" fmla="*/ 2390775 w 2724150"/>
              <a:gd name="connsiteY54" fmla="*/ 400050 h 2276475"/>
              <a:gd name="connsiteX55" fmla="*/ 2362200 w 2724150"/>
              <a:gd name="connsiteY55" fmla="*/ 428625 h 2276475"/>
              <a:gd name="connsiteX56" fmla="*/ 2314575 w 2724150"/>
              <a:gd name="connsiteY56" fmla="*/ 457200 h 2276475"/>
              <a:gd name="connsiteX57" fmla="*/ 2286000 w 2724150"/>
              <a:gd name="connsiteY57" fmla="*/ 476250 h 2276475"/>
              <a:gd name="connsiteX58" fmla="*/ 2266950 w 2724150"/>
              <a:gd name="connsiteY58" fmla="*/ 504825 h 2276475"/>
              <a:gd name="connsiteX59" fmla="*/ 2238375 w 2724150"/>
              <a:gd name="connsiteY59" fmla="*/ 514350 h 2276475"/>
              <a:gd name="connsiteX60" fmla="*/ 2181225 w 2724150"/>
              <a:gd name="connsiteY60" fmla="*/ 552450 h 2276475"/>
              <a:gd name="connsiteX61" fmla="*/ 2152650 w 2724150"/>
              <a:gd name="connsiteY61" fmla="*/ 571500 h 2276475"/>
              <a:gd name="connsiteX62" fmla="*/ 2105025 w 2724150"/>
              <a:gd name="connsiteY62" fmla="*/ 609600 h 2276475"/>
              <a:gd name="connsiteX63" fmla="*/ 2085975 w 2724150"/>
              <a:gd name="connsiteY63" fmla="*/ 638175 h 2276475"/>
              <a:gd name="connsiteX64" fmla="*/ 2028825 w 2724150"/>
              <a:gd name="connsiteY64" fmla="*/ 695325 h 2276475"/>
              <a:gd name="connsiteX65" fmla="*/ 1962150 w 2724150"/>
              <a:gd name="connsiteY65" fmla="*/ 781050 h 2276475"/>
              <a:gd name="connsiteX66" fmla="*/ 1933575 w 2724150"/>
              <a:gd name="connsiteY66" fmla="*/ 800100 h 2276475"/>
              <a:gd name="connsiteX67" fmla="*/ 1895475 w 2724150"/>
              <a:gd name="connsiteY67" fmla="*/ 828675 h 2276475"/>
              <a:gd name="connsiteX68" fmla="*/ 1866900 w 2724150"/>
              <a:gd name="connsiteY68" fmla="*/ 857250 h 2276475"/>
              <a:gd name="connsiteX69" fmla="*/ 1809750 w 2724150"/>
              <a:gd name="connsiteY69" fmla="*/ 895350 h 2276475"/>
              <a:gd name="connsiteX70" fmla="*/ 1762125 w 2724150"/>
              <a:gd name="connsiteY70" fmla="*/ 942975 h 2276475"/>
              <a:gd name="connsiteX71" fmla="*/ 1704975 w 2724150"/>
              <a:gd name="connsiteY71" fmla="*/ 1000125 h 2276475"/>
              <a:gd name="connsiteX72" fmla="*/ 1647825 w 2724150"/>
              <a:gd name="connsiteY72" fmla="*/ 1038225 h 2276475"/>
              <a:gd name="connsiteX73" fmla="*/ 1619250 w 2724150"/>
              <a:gd name="connsiteY73" fmla="*/ 1066800 h 2276475"/>
              <a:gd name="connsiteX74" fmla="*/ 1590675 w 2724150"/>
              <a:gd name="connsiteY74" fmla="*/ 1085850 h 2276475"/>
              <a:gd name="connsiteX75" fmla="*/ 1533525 w 2724150"/>
              <a:gd name="connsiteY75" fmla="*/ 1143000 h 2276475"/>
              <a:gd name="connsiteX76" fmla="*/ 1504950 w 2724150"/>
              <a:gd name="connsiteY76" fmla="*/ 1171575 h 2276475"/>
              <a:gd name="connsiteX77" fmla="*/ 1476375 w 2724150"/>
              <a:gd name="connsiteY77" fmla="*/ 1200150 h 2276475"/>
              <a:gd name="connsiteX78" fmla="*/ 1438275 w 2724150"/>
              <a:gd name="connsiteY78" fmla="*/ 1257300 h 2276475"/>
              <a:gd name="connsiteX79" fmla="*/ 1390650 w 2724150"/>
              <a:gd name="connsiteY79" fmla="*/ 1314450 h 2276475"/>
              <a:gd name="connsiteX80" fmla="*/ 1381125 w 2724150"/>
              <a:gd name="connsiteY80" fmla="*/ 1343025 h 2276475"/>
              <a:gd name="connsiteX81" fmla="*/ 1343025 w 2724150"/>
              <a:gd name="connsiteY81" fmla="*/ 1400175 h 2276475"/>
              <a:gd name="connsiteX82" fmla="*/ 1314450 w 2724150"/>
              <a:gd name="connsiteY82" fmla="*/ 1466850 h 2276475"/>
              <a:gd name="connsiteX83" fmla="*/ 1304925 w 2724150"/>
              <a:gd name="connsiteY83" fmla="*/ 1504950 h 2276475"/>
              <a:gd name="connsiteX84" fmla="*/ 1295400 w 2724150"/>
              <a:gd name="connsiteY84" fmla="*/ 1533525 h 2276475"/>
              <a:gd name="connsiteX85" fmla="*/ 1285875 w 2724150"/>
              <a:gd name="connsiteY85" fmla="*/ 1581150 h 2276475"/>
              <a:gd name="connsiteX86" fmla="*/ 1266825 w 2724150"/>
              <a:gd name="connsiteY86" fmla="*/ 1657350 h 2276475"/>
              <a:gd name="connsiteX87" fmla="*/ 1247775 w 2724150"/>
              <a:gd name="connsiteY87" fmla="*/ 1800225 h 2276475"/>
              <a:gd name="connsiteX88" fmla="*/ 1238250 w 2724150"/>
              <a:gd name="connsiteY88" fmla="*/ 1847850 h 2276475"/>
              <a:gd name="connsiteX89" fmla="*/ 1228725 w 2724150"/>
              <a:gd name="connsiteY89" fmla="*/ 1905000 h 2276475"/>
              <a:gd name="connsiteX90" fmla="*/ 1200150 w 2724150"/>
              <a:gd name="connsiteY90" fmla="*/ 1990725 h 2276475"/>
              <a:gd name="connsiteX91" fmla="*/ 1190625 w 2724150"/>
              <a:gd name="connsiteY91" fmla="*/ 2019300 h 2276475"/>
              <a:gd name="connsiteX92" fmla="*/ 1181100 w 2724150"/>
              <a:gd name="connsiteY92" fmla="*/ 2047875 h 2276475"/>
              <a:gd name="connsiteX93" fmla="*/ 1162050 w 2724150"/>
              <a:gd name="connsiteY93" fmla="*/ 2085975 h 2276475"/>
              <a:gd name="connsiteX94" fmla="*/ 1143000 w 2724150"/>
              <a:gd name="connsiteY94" fmla="*/ 2114550 h 2276475"/>
              <a:gd name="connsiteX95" fmla="*/ 1114425 w 2724150"/>
              <a:gd name="connsiteY95" fmla="*/ 2133600 h 2276475"/>
              <a:gd name="connsiteX96" fmla="*/ 1076325 w 2724150"/>
              <a:gd name="connsiteY96" fmla="*/ 2190750 h 2276475"/>
              <a:gd name="connsiteX97" fmla="*/ 1047750 w 2724150"/>
              <a:gd name="connsiteY97" fmla="*/ 2200275 h 2276475"/>
              <a:gd name="connsiteX98" fmla="*/ 990600 w 2724150"/>
              <a:gd name="connsiteY98" fmla="*/ 2238375 h 2276475"/>
              <a:gd name="connsiteX99" fmla="*/ 885825 w 2724150"/>
              <a:gd name="connsiteY99" fmla="*/ 2266950 h 2276475"/>
              <a:gd name="connsiteX100" fmla="*/ 590550 w 2724150"/>
              <a:gd name="connsiteY100" fmla="*/ 2276475 h 2276475"/>
              <a:gd name="connsiteX101" fmla="*/ 285750 w 2724150"/>
              <a:gd name="connsiteY101" fmla="*/ 2266950 h 2276475"/>
              <a:gd name="connsiteX102" fmla="*/ 228600 w 2724150"/>
              <a:gd name="connsiteY102" fmla="*/ 2247900 h 2276475"/>
              <a:gd name="connsiteX103" fmla="*/ 171450 w 2724150"/>
              <a:gd name="connsiteY103" fmla="*/ 2190750 h 2276475"/>
              <a:gd name="connsiteX104" fmla="*/ 104775 w 2724150"/>
              <a:gd name="connsiteY104" fmla="*/ 2105025 h 2276475"/>
              <a:gd name="connsiteX105" fmla="*/ 76200 w 2724150"/>
              <a:gd name="connsiteY105" fmla="*/ 2047875 h 2276475"/>
              <a:gd name="connsiteX106" fmla="*/ 57150 w 2724150"/>
              <a:gd name="connsiteY106" fmla="*/ 1990725 h 2276475"/>
              <a:gd name="connsiteX107" fmla="*/ 47625 w 2724150"/>
              <a:gd name="connsiteY107" fmla="*/ 1962150 h 2276475"/>
              <a:gd name="connsiteX108" fmla="*/ 38100 w 2724150"/>
              <a:gd name="connsiteY108" fmla="*/ 1933575 h 2276475"/>
              <a:gd name="connsiteX109" fmla="*/ 28575 w 2724150"/>
              <a:gd name="connsiteY109" fmla="*/ 1895475 h 2276475"/>
              <a:gd name="connsiteX110" fmla="*/ 19050 w 2724150"/>
              <a:gd name="connsiteY110" fmla="*/ 1866900 h 2276475"/>
              <a:gd name="connsiteX111" fmla="*/ 0 w 2724150"/>
              <a:gd name="connsiteY111" fmla="*/ 1743075 h 2276475"/>
              <a:gd name="connsiteX112" fmla="*/ 9525 w 2724150"/>
              <a:gd name="connsiteY112" fmla="*/ 1133475 h 2276475"/>
              <a:gd name="connsiteX113" fmla="*/ 19050 w 2724150"/>
              <a:gd name="connsiteY113" fmla="*/ 1104900 h 2276475"/>
              <a:gd name="connsiteX114" fmla="*/ 47625 w 2724150"/>
              <a:gd name="connsiteY114" fmla="*/ 1038225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724150" h="2276475">
                <a:moveTo>
                  <a:pt x="47625" y="1038225"/>
                </a:moveTo>
                <a:lnTo>
                  <a:pt x="47625" y="1038225"/>
                </a:lnTo>
                <a:cubicBezTo>
                  <a:pt x="50800" y="1006475"/>
                  <a:pt x="52637" y="974563"/>
                  <a:pt x="57150" y="942975"/>
                </a:cubicBezTo>
                <a:cubicBezTo>
                  <a:pt x="59001" y="930016"/>
                  <a:pt x="64945" y="917851"/>
                  <a:pt x="66675" y="904875"/>
                </a:cubicBezTo>
                <a:cubicBezTo>
                  <a:pt x="71310" y="870114"/>
                  <a:pt x="69322" y="834488"/>
                  <a:pt x="76200" y="800100"/>
                </a:cubicBezTo>
                <a:cubicBezTo>
                  <a:pt x="83621" y="762995"/>
                  <a:pt x="101957" y="759667"/>
                  <a:pt x="123825" y="733425"/>
                </a:cubicBezTo>
                <a:cubicBezTo>
                  <a:pt x="131154" y="724631"/>
                  <a:pt x="135546" y="713644"/>
                  <a:pt x="142875" y="704850"/>
                </a:cubicBezTo>
                <a:cubicBezTo>
                  <a:pt x="151499" y="694502"/>
                  <a:pt x="162684" y="686502"/>
                  <a:pt x="171450" y="676275"/>
                </a:cubicBezTo>
                <a:cubicBezTo>
                  <a:pt x="181781" y="664222"/>
                  <a:pt x="190798" y="651093"/>
                  <a:pt x="200025" y="638175"/>
                </a:cubicBezTo>
                <a:cubicBezTo>
                  <a:pt x="206679" y="628860"/>
                  <a:pt x="210215" y="616849"/>
                  <a:pt x="219075" y="609600"/>
                </a:cubicBezTo>
                <a:cubicBezTo>
                  <a:pt x="245655" y="587853"/>
                  <a:pt x="277326" y="573056"/>
                  <a:pt x="304800" y="552450"/>
                </a:cubicBezTo>
                <a:cubicBezTo>
                  <a:pt x="317500" y="542925"/>
                  <a:pt x="328963" y="531477"/>
                  <a:pt x="342900" y="523875"/>
                </a:cubicBezTo>
                <a:cubicBezTo>
                  <a:pt x="364128" y="512296"/>
                  <a:pt x="388285" y="506764"/>
                  <a:pt x="409575" y="495300"/>
                </a:cubicBezTo>
                <a:cubicBezTo>
                  <a:pt x="429734" y="484445"/>
                  <a:pt x="445005" y="464440"/>
                  <a:pt x="466725" y="457200"/>
                </a:cubicBezTo>
                <a:cubicBezTo>
                  <a:pt x="562757" y="425189"/>
                  <a:pt x="413799" y="474030"/>
                  <a:pt x="533400" y="438150"/>
                </a:cubicBezTo>
                <a:cubicBezTo>
                  <a:pt x="552634" y="432380"/>
                  <a:pt x="571500" y="425450"/>
                  <a:pt x="590550" y="419100"/>
                </a:cubicBezTo>
                <a:lnTo>
                  <a:pt x="619125" y="409575"/>
                </a:lnTo>
                <a:cubicBezTo>
                  <a:pt x="628650" y="406400"/>
                  <a:pt x="637796" y="401701"/>
                  <a:pt x="647700" y="400050"/>
                </a:cubicBezTo>
                <a:cubicBezTo>
                  <a:pt x="666750" y="396875"/>
                  <a:pt x="686114" y="395209"/>
                  <a:pt x="704850" y="390525"/>
                </a:cubicBezTo>
                <a:cubicBezTo>
                  <a:pt x="724331" y="385655"/>
                  <a:pt x="742519" y="376345"/>
                  <a:pt x="762000" y="371475"/>
                </a:cubicBezTo>
                <a:lnTo>
                  <a:pt x="800100" y="361950"/>
                </a:lnTo>
                <a:cubicBezTo>
                  <a:pt x="847139" y="330591"/>
                  <a:pt x="810388" y="349853"/>
                  <a:pt x="876300" y="333375"/>
                </a:cubicBezTo>
                <a:cubicBezTo>
                  <a:pt x="886040" y="330940"/>
                  <a:pt x="895189" y="326492"/>
                  <a:pt x="904875" y="323850"/>
                </a:cubicBezTo>
                <a:cubicBezTo>
                  <a:pt x="958697" y="309171"/>
                  <a:pt x="1021924" y="294817"/>
                  <a:pt x="1076325" y="285750"/>
                </a:cubicBezTo>
                <a:lnTo>
                  <a:pt x="1133475" y="276225"/>
                </a:lnTo>
                <a:cubicBezTo>
                  <a:pt x="1149403" y="273329"/>
                  <a:pt x="1165099" y="269162"/>
                  <a:pt x="1181100" y="266700"/>
                </a:cubicBezTo>
                <a:cubicBezTo>
                  <a:pt x="1206400" y="262808"/>
                  <a:pt x="1231937" y="260634"/>
                  <a:pt x="1257300" y="257175"/>
                </a:cubicBezTo>
                <a:lnTo>
                  <a:pt x="1390650" y="238125"/>
                </a:lnTo>
                <a:cubicBezTo>
                  <a:pt x="1412875" y="234950"/>
                  <a:pt x="1435180" y="232291"/>
                  <a:pt x="1457325" y="228600"/>
                </a:cubicBezTo>
                <a:cubicBezTo>
                  <a:pt x="1536620" y="215384"/>
                  <a:pt x="1495356" y="221806"/>
                  <a:pt x="1581150" y="209550"/>
                </a:cubicBezTo>
                <a:cubicBezTo>
                  <a:pt x="1590675" y="206375"/>
                  <a:pt x="1599985" y="202460"/>
                  <a:pt x="1609725" y="200025"/>
                </a:cubicBezTo>
                <a:cubicBezTo>
                  <a:pt x="1664107" y="186430"/>
                  <a:pt x="1646560" y="195642"/>
                  <a:pt x="1695450" y="180975"/>
                </a:cubicBezTo>
                <a:cubicBezTo>
                  <a:pt x="1714684" y="175205"/>
                  <a:pt x="1733550" y="168275"/>
                  <a:pt x="1752600" y="161925"/>
                </a:cubicBezTo>
                <a:cubicBezTo>
                  <a:pt x="1762125" y="158750"/>
                  <a:pt x="1771271" y="154051"/>
                  <a:pt x="1781175" y="152400"/>
                </a:cubicBezTo>
                <a:cubicBezTo>
                  <a:pt x="1800225" y="149225"/>
                  <a:pt x="1819472" y="147065"/>
                  <a:pt x="1838325" y="142875"/>
                </a:cubicBezTo>
                <a:cubicBezTo>
                  <a:pt x="1848126" y="140697"/>
                  <a:pt x="1857117" y="135608"/>
                  <a:pt x="1866900" y="133350"/>
                </a:cubicBezTo>
                <a:cubicBezTo>
                  <a:pt x="1898450" y="126069"/>
                  <a:pt x="1931433" y="124539"/>
                  <a:pt x="1962150" y="114300"/>
                </a:cubicBezTo>
                <a:cubicBezTo>
                  <a:pt x="1994203" y="103616"/>
                  <a:pt x="2000036" y="100358"/>
                  <a:pt x="2038350" y="95250"/>
                </a:cubicBezTo>
                <a:cubicBezTo>
                  <a:pt x="2069978" y="91033"/>
                  <a:pt x="2101867" y="89065"/>
                  <a:pt x="2133600" y="85725"/>
                </a:cubicBezTo>
                <a:cubicBezTo>
                  <a:pt x="2162193" y="82715"/>
                  <a:pt x="2190826" y="80000"/>
                  <a:pt x="2219325" y="76200"/>
                </a:cubicBezTo>
                <a:cubicBezTo>
                  <a:pt x="2238468" y="73648"/>
                  <a:pt x="2257311" y="69070"/>
                  <a:pt x="2276475" y="66675"/>
                </a:cubicBezTo>
                <a:cubicBezTo>
                  <a:pt x="2333533" y="59543"/>
                  <a:pt x="2447925" y="47625"/>
                  <a:pt x="2447925" y="47625"/>
                </a:cubicBezTo>
                <a:cubicBezTo>
                  <a:pt x="2519749" y="23684"/>
                  <a:pt x="2431217" y="55979"/>
                  <a:pt x="2505075" y="19050"/>
                </a:cubicBezTo>
                <a:cubicBezTo>
                  <a:pt x="2518740" y="12218"/>
                  <a:pt x="2559543" y="3052"/>
                  <a:pt x="2571750" y="0"/>
                </a:cubicBezTo>
                <a:cubicBezTo>
                  <a:pt x="2619375" y="3175"/>
                  <a:pt x="2668319" y="-2051"/>
                  <a:pt x="2714625" y="9525"/>
                </a:cubicBezTo>
                <a:cubicBezTo>
                  <a:pt x="2724365" y="11960"/>
                  <a:pt x="2724150" y="28060"/>
                  <a:pt x="2724150" y="38100"/>
                </a:cubicBezTo>
                <a:cubicBezTo>
                  <a:pt x="2724150" y="60002"/>
                  <a:pt x="2722728" y="136195"/>
                  <a:pt x="2705100" y="171450"/>
                </a:cubicBezTo>
                <a:cubicBezTo>
                  <a:pt x="2699980" y="181689"/>
                  <a:pt x="2694145" y="191930"/>
                  <a:pt x="2686050" y="200025"/>
                </a:cubicBezTo>
                <a:cubicBezTo>
                  <a:pt x="2677955" y="208120"/>
                  <a:pt x="2667000" y="212725"/>
                  <a:pt x="2657475" y="219075"/>
                </a:cubicBezTo>
                <a:cubicBezTo>
                  <a:pt x="2651125" y="228600"/>
                  <a:pt x="2646520" y="239555"/>
                  <a:pt x="2638425" y="247650"/>
                </a:cubicBezTo>
                <a:cubicBezTo>
                  <a:pt x="2611128" y="274947"/>
                  <a:pt x="2612263" y="260731"/>
                  <a:pt x="2581275" y="276225"/>
                </a:cubicBezTo>
                <a:cubicBezTo>
                  <a:pt x="2571036" y="281345"/>
                  <a:pt x="2561494" y="287946"/>
                  <a:pt x="2552700" y="295275"/>
                </a:cubicBezTo>
                <a:cubicBezTo>
                  <a:pt x="2542352" y="303899"/>
                  <a:pt x="2535086" y="316020"/>
                  <a:pt x="2524125" y="323850"/>
                </a:cubicBezTo>
                <a:cubicBezTo>
                  <a:pt x="2458911" y="370431"/>
                  <a:pt x="2511444" y="316955"/>
                  <a:pt x="2457450" y="361950"/>
                </a:cubicBezTo>
                <a:cubicBezTo>
                  <a:pt x="2408809" y="402484"/>
                  <a:pt x="2452448" y="384632"/>
                  <a:pt x="2390775" y="400050"/>
                </a:cubicBezTo>
                <a:cubicBezTo>
                  <a:pt x="2381250" y="409575"/>
                  <a:pt x="2372976" y="420543"/>
                  <a:pt x="2362200" y="428625"/>
                </a:cubicBezTo>
                <a:cubicBezTo>
                  <a:pt x="2347389" y="439733"/>
                  <a:pt x="2330274" y="447388"/>
                  <a:pt x="2314575" y="457200"/>
                </a:cubicBezTo>
                <a:cubicBezTo>
                  <a:pt x="2304867" y="463267"/>
                  <a:pt x="2295525" y="469900"/>
                  <a:pt x="2286000" y="476250"/>
                </a:cubicBezTo>
                <a:cubicBezTo>
                  <a:pt x="2279650" y="485775"/>
                  <a:pt x="2275889" y="497674"/>
                  <a:pt x="2266950" y="504825"/>
                </a:cubicBezTo>
                <a:cubicBezTo>
                  <a:pt x="2259110" y="511097"/>
                  <a:pt x="2247152" y="509474"/>
                  <a:pt x="2238375" y="514350"/>
                </a:cubicBezTo>
                <a:cubicBezTo>
                  <a:pt x="2218361" y="525469"/>
                  <a:pt x="2200275" y="539750"/>
                  <a:pt x="2181225" y="552450"/>
                </a:cubicBezTo>
                <a:lnTo>
                  <a:pt x="2152650" y="571500"/>
                </a:lnTo>
                <a:cubicBezTo>
                  <a:pt x="2098055" y="653392"/>
                  <a:pt x="2170750" y="557020"/>
                  <a:pt x="2105025" y="609600"/>
                </a:cubicBezTo>
                <a:cubicBezTo>
                  <a:pt x="2096086" y="616751"/>
                  <a:pt x="2093580" y="629619"/>
                  <a:pt x="2085975" y="638175"/>
                </a:cubicBezTo>
                <a:cubicBezTo>
                  <a:pt x="2068077" y="658311"/>
                  <a:pt x="2043769" y="672909"/>
                  <a:pt x="2028825" y="695325"/>
                </a:cubicBezTo>
                <a:cubicBezTo>
                  <a:pt x="2002274" y="735151"/>
                  <a:pt x="1995723" y="753072"/>
                  <a:pt x="1962150" y="781050"/>
                </a:cubicBezTo>
                <a:cubicBezTo>
                  <a:pt x="1953356" y="788379"/>
                  <a:pt x="1942890" y="793446"/>
                  <a:pt x="1933575" y="800100"/>
                </a:cubicBezTo>
                <a:cubicBezTo>
                  <a:pt x="1920657" y="809327"/>
                  <a:pt x="1907528" y="818344"/>
                  <a:pt x="1895475" y="828675"/>
                </a:cubicBezTo>
                <a:cubicBezTo>
                  <a:pt x="1885248" y="837441"/>
                  <a:pt x="1877533" y="848980"/>
                  <a:pt x="1866900" y="857250"/>
                </a:cubicBezTo>
                <a:cubicBezTo>
                  <a:pt x="1848828" y="871306"/>
                  <a:pt x="1809750" y="895350"/>
                  <a:pt x="1809750" y="895350"/>
                </a:cubicBezTo>
                <a:cubicBezTo>
                  <a:pt x="1770495" y="954232"/>
                  <a:pt x="1814080" y="896793"/>
                  <a:pt x="1762125" y="942975"/>
                </a:cubicBezTo>
                <a:cubicBezTo>
                  <a:pt x="1741989" y="960873"/>
                  <a:pt x="1724025" y="981075"/>
                  <a:pt x="1704975" y="1000125"/>
                </a:cubicBezTo>
                <a:cubicBezTo>
                  <a:pt x="1688786" y="1016314"/>
                  <a:pt x="1665897" y="1024169"/>
                  <a:pt x="1647825" y="1038225"/>
                </a:cubicBezTo>
                <a:cubicBezTo>
                  <a:pt x="1637192" y="1046495"/>
                  <a:pt x="1629598" y="1058176"/>
                  <a:pt x="1619250" y="1066800"/>
                </a:cubicBezTo>
                <a:cubicBezTo>
                  <a:pt x="1610456" y="1074129"/>
                  <a:pt x="1599231" y="1078245"/>
                  <a:pt x="1590675" y="1085850"/>
                </a:cubicBezTo>
                <a:cubicBezTo>
                  <a:pt x="1570539" y="1103748"/>
                  <a:pt x="1552575" y="1123950"/>
                  <a:pt x="1533525" y="1143000"/>
                </a:cubicBezTo>
                <a:lnTo>
                  <a:pt x="1504950" y="1171575"/>
                </a:lnTo>
                <a:cubicBezTo>
                  <a:pt x="1495425" y="1181100"/>
                  <a:pt x="1483847" y="1188942"/>
                  <a:pt x="1476375" y="1200150"/>
                </a:cubicBezTo>
                <a:cubicBezTo>
                  <a:pt x="1463675" y="1219200"/>
                  <a:pt x="1454464" y="1241111"/>
                  <a:pt x="1438275" y="1257300"/>
                </a:cubicBezTo>
                <a:cubicBezTo>
                  <a:pt x="1417209" y="1278366"/>
                  <a:pt x="1403911" y="1287928"/>
                  <a:pt x="1390650" y="1314450"/>
                </a:cubicBezTo>
                <a:cubicBezTo>
                  <a:pt x="1386160" y="1323430"/>
                  <a:pt x="1386001" y="1334248"/>
                  <a:pt x="1381125" y="1343025"/>
                </a:cubicBezTo>
                <a:cubicBezTo>
                  <a:pt x="1370006" y="1363039"/>
                  <a:pt x="1343025" y="1400175"/>
                  <a:pt x="1343025" y="1400175"/>
                </a:cubicBezTo>
                <a:cubicBezTo>
                  <a:pt x="1315679" y="1509558"/>
                  <a:pt x="1353917" y="1374760"/>
                  <a:pt x="1314450" y="1466850"/>
                </a:cubicBezTo>
                <a:cubicBezTo>
                  <a:pt x="1309293" y="1478882"/>
                  <a:pt x="1308521" y="1492363"/>
                  <a:pt x="1304925" y="1504950"/>
                </a:cubicBezTo>
                <a:cubicBezTo>
                  <a:pt x="1302167" y="1514604"/>
                  <a:pt x="1297835" y="1523785"/>
                  <a:pt x="1295400" y="1533525"/>
                </a:cubicBezTo>
                <a:cubicBezTo>
                  <a:pt x="1291473" y="1549231"/>
                  <a:pt x="1289802" y="1565444"/>
                  <a:pt x="1285875" y="1581150"/>
                </a:cubicBezTo>
                <a:cubicBezTo>
                  <a:pt x="1269650" y="1646051"/>
                  <a:pt x="1280868" y="1566070"/>
                  <a:pt x="1266825" y="1657350"/>
                </a:cubicBezTo>
                <a:cubicBezTo>
                  <a:pt x="1247562" y="1782561"/>
                  <a:pt x="1267019" y="1684762"/>
                  <a:pt x="1247775" y="1800225"/>
                </a:cubicBezTo>
                <a:cubicBezTo>
                  <a:pt x="1245113" y="1816194"/>
                  <a:pt x="1241146" y="1831922"/>
                  <a:pt x="1238250" y="1847850"/>
                </a:cubicBezTo>
                <a:cubicBezTo>
                  <a:pt x="1234795" y="1866851"/>
                  <a:pt x="1233409" y="1886264"/>
                  <a:pt x="1228725" y="1905000"/>
                </a:cubicBezTo>
                <a:lnTo>
                  <a:pt x="1200150" y="1990725"/>
                </a:lnTo>
                <a:lnTo>
                  <a:pt x="1190625" y="2019300"/>
                </a:lnTo>
                <a:cubicBezTo>
                  <a:pt x="1187450" y="2028825"/>
                  <a:pt x="1185590" y="2038895"/>
                  <a:pt x="1181100" y="2047875"/>
                </a:cubicBezTo>
                <a:cubicBezTo>
                  <a:pt x="1174750" y="2060575"/>
                  <a:pt x="1169095" y="2073647"/>
                  <a:pt x="1162050" y="2085975"/>
                </a:cubicBezTo>
                <a:cubicBezTo>
                  <a:pt x="1156370" y="2095914"/>
                  <a:pt x="1151095" y="2106455"/>
                  <a:pt x="1143000" y="2114550"/>
                </a:cubicBezTo>
                <a:cubicBezTo>
                  <a:pt x="1134905" y="2122645"/>
                  <a:pt x="1123950" y="2127250"/>
                  <a:pt x="1114425" y="2133600"/>
                </a:cubicBezTo>
                <a:cubicBezTo>
                  <a:pt x="1101725" y="2152650"/>
                  <a:pt x="1098045" y="2183510"/>
                  <a:pt x="1076325" y="2190750"/>
                </a:cubicBezTo>
                <a:cubicBezTo>
                  <a:pt x="1066800" y="2193925"/>
                  <a:pt x="1056527" y="2195399"/>
                  <a:pt x="1047750" y="2200275"/>
                </a:cubicBezTo>
                <a:cubicBezTo>
                  <a:pt x="1027736" y="2211394"/>
                  <a:pt x="1012320" y="2231135"/>
                  <a:pt x="990600" y="2238375"/>
                </a:cubicBezTo>
                <a:cubicBezTo>
                  <a:pt x="961509" y="2248072"/>
                  <a:pt x="918136" y="2265155"/>
                  <a:pt x="885825" y="2266950"/>
                </a:cubicBezTo>
                <a:cubicBezTo>
                  <a:pt x="787500" y="2272412"/>
                  <a:pt x="688975" y="2273300"/>
                  <a:pt x="590550" y="2276475"/>
                </a:cubicBezTo>
                <a:cubicBezTo>
                  <a:pt x="488950" y="2273300"/>
                  <a:pt x="387084" y="2274950"/>
                  <a:pt x="285750" y="2266950"/>
                </a:cubicBezTo>
                <a:cubicBezTo>
                  <a:pt x="265732" y="2265370"/>
                  <a:pt x="228600" y="2247900"/>
                  <a:pt x="228600" y="2247900"/>
                </a:cubicBezTo>
                <a:cubicBezTo>
                  <a:pt x="209550" y="2228850"/>
                  <a:pt x="186394" y="2213166"/>
                  <a:pt x="171450" y="2190750"/>
                </a:cubicBezTo>
                <a:cubicBezTo>
                  <a:pt x="125878" y="2122392"/>
                  <a:pt x="149539" y="2149789"/>
                  <a:pt x="104775" y="2105025"/>
                </a:cubicBezTo>
                <a:cubicBezTo>
                  <a:pt x="70037" y="2000812"/>
                  <a:pt x="125439" y="2158662"/>
                  <a:pt x="76200" y="2047875"/>
                </a:cubicBezTo>
                <a:cubicBezTo>
                  <a:pt x="68045" y="2029525"/>
                  <a:pt x="63500" y="2009775"/>
                  <a:pt x="57150" y="1990725"/>
                </a:cubicBezTo>
                <a:lnTo>
                  <a:pt x="47625" y="1962150"/>
                </a:lnTo>
                <a:cubicBezTo>
                  <a:pt x="44450" y="1952625"/>
                  <a:pt x="40535" y="1943315"/>
                  <a:pt x="38100" y="1933575"/>
                </a:cubicBezTo>
                <a:cubicBezTo>
                  <a:pt x="34925" y="1920875"/>
                  <a:pt x="32171" y="1908062"/>
                  <a:pt x="28575" y="1895475"/>
                </a:cubicBezTo>
                <a:cubicBezTo>
                  <a:pt x="25817" y="1885821"/>
                  <a:pt x="21228" y="1876701"/>
                  <a:pt x="19050" y="1866900"/>
                </a:cubicBezTo>
                <a:cubicBezTo>
                  <a:pt x="13764" y="1843111"/>
                  <a:pt x="3038" y="1764344"/>
                  <a:pt x="0" y="1743075"/>
                </a:cubicBezTo>
                <a:cubicBezTo>
                  <a:pt x="3175" y="1539875"/>
                  <a:pt x="3461" y="1336609"/>
                  <a:pt x="9525" y="1133475"/>
                </a:cubicBezTo>
                <a:cubicBezTo>
                  <a:pt x="9825" y="1123439"/>
                  <a:pt x="16615" y="1114640"/>
                  <a:pt x="19050" y="1104900"/>
                </a:cubicBezTo>
                <a:cubicBezTo>
                  <a:pt x="31066" y="1056837"/>
                  <a:pt x="42863" y="1049337"/>
                  <a:pt x="47625" y="10382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Freeform: Shape 9">
            <a:extLst>
              <a:ext uri="{FF2B5EF4-FFF2-40B4-BE49-F238E27FC236}">
                <a16:creationId xmlns:a16="http://schemas.microsoft.com/office/drawing/2014/main" id="{CA830AAE-FCF3-48F2-85F6-7AAA3D99E0E5}"/>
              </a:ext>
            </a:extLst>
          </p:cNvPr>
          <p:cNvSpPr/>
          <p:nvPr/>
        </p:nvSpPr>
        <p:spPr>
          <a:xfrm>
            <a:off x="4768215" y="1333500"/>
            <a:ext cx="1409700" cy="1771650"/>
          </a:xfrm>
          <a:custGeom>
            <a:avLst/>
            <a:gdLst>
              <a:gd name="connsiteX0" fmla="*/ 1019175 w 1409700"/>
              <a:gd name="connsiteY0" fmla="*/ 38100 h 1771650"/>
              <a:gd name="connsiteX1" fmla="*/ 1019175 w 1409700"/>
              <a:gd name="connsiteY1" fmla="*/ 38100 h 1771650"/>
              <a:gd name="connsiteX2" fmla="*/ 1104900 w 1409700"/>
              <a:gd name="connsiteY2" fmla="*/ 28575 h 1771650"/>
              <a:gd name="connsiteX3" fmla="*/ 1133475 w 1409700"/>
              <a:gd name="connsiteY3" fmla="*/ 19050 h 1771650"/>
              <a:gd name="connsiteX4" fmla="*/ 1200150 w 1409700"/>
              <a:gd name="connsiteY4" fmla="*/ 0 h 1771650"/>
              <a:gd name="connsiteX5" fmla="*/ 1314450 w 1409700"/>
              <a:gd name="connsiteY5" fmla="*/ 9525 h 1771650"/>
              <a:gd name="connsiteX6" fmla="*/ 1333500 w 1409700"/>
              <a:gd name="connsiteY6" fmla="*/ 47625 h 1771650"/>
              <a:gd name="connsiteX7" fmla="*/ 1362075 w 1409700"/>
              <a:gd name="connsiteY7" fmla="*/ 76200 h 1771650"/>
              <a:gd name="connsiteX8" fmla="*/ 1371600 w 1409700"/>
              <a:gd name="connsiteY8" fmla="*/ 104775 h 1771650"/>
              <a:gd name="connsiteX9" fmla="*/ 1390650 w 1409700"/>
              <a:gd name="connsiteY9" fmla="*/ 133350 h 1771650"/>
              <a:gd name="connsiteX10" fmla="*/ 1409700 w 1409700"/>
              <a:gd name="connsiteY10" fmla="*/ 190500 h 1771650"/>
              <a:gd name="connsiteX11" fmla="*/ 1390650 w 1409700"/>
              <a:gd name="connsiteY11" fmla="*/ 314325 h 1771650"/>
              <a:gd name="connsiteX12" fmla="*/ 1333500 w 1409700"/>
              <a:gd name="connsiteY12" fmla="*/ 409575 h 1771650"/>
              <a:gd name="connsiteX13" fmla="*/ 1314450 w 1409700"/>
              <a:gd name="connsiteY13" fmla="*/ 438150 h 1771650"/>
              <a:gd name="connsiteX14" fmla="*/ 1276350 w 1409700"/>
              <a:gd name="connsiteY14" fmla="*/ 495300 h 1771650"/>
              <a:gd name="connsiteX15" fmla="*/ 1238250 w 1409700"/>
              <a:gd name="connsiteY15" fmla="*/ 600075 h 1771650"/>
              <a:gd name="connsiteX16" fmla="*/ 1219200 w 1409700"/>
              <a:gd name="connsiteY16" fmla="*/ 638175 h 1771650"/>
              <a:gd name="connsiteX17" fmla="*/ 1219200 w 1409700"/>
              <a:gd name="connsiteY17" fmla="*/ 971550 h 1771650"/>
              <a:gd name="connsiteX18" fmla="*/ 1228725 w 1409700"/>
              <a:gd name="connsiteY18" fmla="*/ 1038225 h 1771650"/>
              <a:gd name="connsiteX19" fmla="*/ 1247775 w 1409700"/>
              <a:gd name="connsiteY19" fmla="*/ 1123950 h 1771650"/>
              <a:gd name="connsiteX20" fmla="*/ 1266825 w 1409700"/>
              <a:gd name="connsiteY20" fmla="*/ 1152525 h 1771650"/>
              <a:gd name="connsiteX21" fmla="*/ 1276350 w 1409700"/>
              <a:gd name="connsiteY21" fmla="*/ 1200150 h 1771650"/>
              <a:gd name="connsiteX22" fmla="*/ 1285875 w 1409700"/>
              <a:gd name="connsiteY22" fmla="*/ 1228725 h 1771650"/>
              <a:gd name="connsiteX23" fmla="*/ 1257300 w 1409700"/>
              <a:gd name="connsiteY23" fmla="*/ 1466850 h 1771650"/>
              <a:gd name="connsiteX24" fmla="*/ 1228725 w 1409700"/>
              <a:gd name="connsiteY24" fmla="*/ 1562100 h 1771650"/>
              <a:gd name="connsiteX25" fmla="*/ 1209675 w 1409700"/>
              <a:gd name="connsiteY25" fmla="*/ 1590675 h 1771650"/>
              <a:gd name="connsiteX26" fmla="*/ 1200150 w 1409700"/>
              <a:gd name="connsiteY26" fmla="*/ 1628775 h 1771650"/>
              <a:gd name="connsiteX27" fmla="*/ 1133475 w 1409700"/>
              <a:gd name="connsiteY27" fmla="*/ 1714500 h 1771650"/>
              <a:gd name="connsiteX28" fmla="*/ 1076325 w 1409700"/>
              <a:gd name="connsiteY28" fmla="*/ 1752600 h 1771650"/>
              <a:gd name="connsiteX29" fmla="*/ 990600 w 1409700"/>
              <a:gd name="connsiteY29" fmla="*/ 1771650 h 1771650"/>
              <a:gd name="connsiteX30" fmla="*/ 647700 w 1409700"/>
              <a:gd name="connsiteY30" fmla="*/ 1762125 h 1771650"/>
              <a:gd name="connsiteX31" fmla="*/ 542925 w 1409700"/>
              <a:gd name="connsiteY31" fmla="*/ 1733550 h 1771650"/>
              <a:gd name="connsiteX32" fmla="*/ 485775 w 1409700"/>
              <a:gd name="connsiteY32" fmla="*/ 1724025 h 1771650"/>
              <a:gd name="connsiteX33" fmla="*/ 447675 w 1409700"/>
              <a:gd name="connsiteY33" fmla="*/ 1714500 h 1771650"/>
              <a:gd name="connsiteX34" fmla="*/ 323850 w 1409700"/>
              <a:gd name="connsiteY34" fmla="*/ 1695450 h 1771650"/>
              <a:gd name="connsiteX35" fmla="*/ 295275 w 1409700"/>
              <a:gd name="connsiteY35" fmla="*/ 1685925 h 1771650"/>
              <a:gd name="connsiteX36" fmla="*/ 219075 w 1409700"/>
              <a:gd name="connsiteY36" fmla="*/ 1666875 h 1771650"/>
              <a:gd name="connsiteX37" fmla="*/ 133350 w 1409700"/>
              <a:gd name="connsiteY37" fmla="*/ 1647825 h 1771650"/>
              <a:gd name="connsiteX38" fmla="*/ 104775 w 1409700"/>
              <a:gd name="connsiteY38" fmla="*/ 1619250 h 1771650"/>
              <a:gd name="connsiteX39" fmla="*/ 47625 w 1409700"/>
              <a:gd name="connsiteY39" fmla="*/ 1581150 h 1771650"/>
              <a:gd name="connsiteX40" fmla="*/ 19050 w 1409700"/>
              <a:gd name="connsiteY40" fmla="*/ 1524000 h 1771650"/>
              <a:gd name="connsiteX41" fmla="*/ 0 w 1409700"/>
              <a:gd name="connsiteY41" fmla="*/ 1457325 h 1771650"/>
              <a:gd name="connsiteX42" fmla="*/ 9525 w 1409700"/>
              <a:gd name="connsiteY42" fmla="*/ 1257300 h 1771650"/>
              <a:gd name="connsiteX43" fmla="*/ 28575 w 1409700"/>
              <a:gd name="connsiteY43" fmla="*/ 1200150 h 1771650"/>
              <a:gd name="connsiteX44" fmla="*/ 38100 w 1409700"/>
              <a:gd name="connsiteY44" fmla="*/ 1171575 h 1771650"/>
              <a:gd name="connsiteX45" fmla="*/ 57150 w 1409700"/>
              <a:gd name="connsiteY45" fmla="*/ 1104900 h 1771650"/>
              <a:gd name="connsiteX46" fmla="*/ 76200 w 1409700"/>
              <a:gd name="connsiteY46" fmla="*/ 1076325 h 1771650"/>
              <a:gd name="connsiteX47" fmla="*/ 85725 w 1409700"/>
              <a:gd name="connsiteY47" fmla="*/ 1047750 h 1771650"/>
              <a:gd name="connsiteX48" fmla="*/ 104775 w 1409700"/>
              <a:gd name="connsiteY48" fmla="*/ 1019175 h 1771650"/>
              <a:gd name="connsiteX49" fmla="*/ 114300 w 1409700"/>
              <a:gd name="connsiteY49" fmla="*/ 990600 h 1771650"/>
              <a:gd name="connsiteX50" fmla="*/ 133350 w 1409700"/>
              <a:gd name="connsiteY50" fmla="*/ 962025 h 1771650"/>
              <a:gd name="connsiteX51" fmla="*/ 152400 w 1409700"/>
              <a:gd name="connsiteY51" fmla="*/ 904875 h 1771650"/>
              <a:gd name="connsiteX52" fmla="*/ 161925 w 1409700"/>
              <a:gd name="connsiteY52" fmla="*/ 876300 h 1771650"/>
              <a:gd name="connsiteX53" fmla="*/ 171450 w 1409700"/>
              <a:gd name="connsiteY53" fmla="*/ 781050 h 1771650"/>
              <a:gd name="connsiteX54" fmla="*/ 190500 w 1409700"/>
              <a:gd name="connsiteY54" fmla="*/ 600075 h 1771650"/>
              <a:gd name="connsiteX55" fmla="*/ 219075 w 1409700"/>
              <a:gd name="connsiteY55" fmla="*/ 542925 h 1771650"/>
              <a:gd name="connsiteX56" fmla="*/ 276225 w 1409700"/>
              <a:gd name="connsiteY56" fmla="*/ 504825 h 1771650"/>
              <a:gd name="connsiteX57" fmla="*/ 314325 w 1409700"/>
              <a:gd name="connsiteY57" fmla="*/ 485775 h 1771650"/>
              <a:gd name="connsiteX58" fmla="*/ 371475 w 1409700"/>
              <a:gd name="connsiteY58" fmla="*/ 447675 h 1771650"/>
              <a:gd name="connsiteX59" fmla="*/ 466725 w 1409700"/>
              <a:gd name="connsiteY59" fmla="*/ 409575 h 1771650"/>
              <a:gd name="connsiteX60" fmla="*/ 495300 w 1409700"/>
              <a:gd name="connsiteY60" fmla="*/ 400050 h 1771650"/>
              <a:gd name="connsiteX61" fmla="*/ 628650 w 1409700"/>
              <a:gd name="connsiteY61" fmla="*/ 361950 h 1771650"/>
              <a:gd name="connsiteX62" fmla="*/ 657225 w 1409700"/>
              <a:gd name="connsiteY62" fmla="*/ 352425 h 1771650"/>
              <a:gd name="connsiteX63" fmla="*/ 685800 w 1409700"/>
              <a:gd name="connsiteY63" fmla="*/ 323850 h 1771650"/>
              <a:gd name="connsiteX64" fmla="*/ 742950 w 1409700"/>
              <a:gd name="connsiteY64" fmla="*/ 276225 h 1771650"/>
              <a:gd name="connsiteX65" fmla="*/ 762000 w 1409700"/>
              <a:gd name="connsiteY65" fmla="*/ 247650 h 1771650"/>
              <a:gd name="connsiteX66" fmla="*/ 790575 w 1409700"/>
              <a:gd name="connsiteY66" fmla="*/ 209550 h 1771650"/>
              <a:gd name="connsiteX67" fmla="*/ 828675 w 1409700"/>
              <a:gd name="connsiteY67" fmla="*/ 152400 h 1771650"/>
              <a:gd name="connsiteX68" fmla="*/ 857250 w 1409700"/>
              <a:gd name="connsiteY68" fmla="*/ 123825 h 1771650"/>
              <a:gd name="connsiteX69" fmla="*/ 866775 w 1409700"/>
              <a:gd name="connsiteY69" fmla="*/ 95250 h 1771650"/>
              <a:gd name="connsiteX70" fmla="*/ 971550 w 1409700"/>
              <a:gd name="connsiteY70" fmla="*/ 47625 h 1771650"/>
              <a:gd name="connsiteX71" fmla="*/ 1019175 w 1409700"/>
              <a:gd name="connsiteY71" fmla="*/ 3810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409700" h="1771650">
                <a:moveTo>
                  <a:pt x="1019175" y="38100"/>
                </a:moveTo>
                <a:lnTo>
                  <a:pt x="1019175" y="38100"/>
                </a:lnTo>
                <a:cubicBezTo>
                  <a:pt x="1047750" y="34925"/>
                  <a:pt x="1076540" y="33302"/>
                  <a:pt x="1104900" y="28575"/>
                </a:cubicBezTo>
                <a:cubicBezTo>
                  <a:pt x="1114804" y="26924"/>
                  <a:pt x="1123821" y="21808"/>
                  <a:pt x="1133475" y="19050"/>
                </a:cubicBezTo>
                <a:cubicBezTo>
                  <a:pt x="1217196" y="-4870"/>
                  <a:pt x="1131637" y="22838"/>
                  <a:pt x="1200150" y="0"/>
                </a:cubicBezTo>
                <a:cubicBezTo>
                  <a:pt x="1238250" y="3175"/>
                  <a:pt x="1278445" y="-3334"/>
                  <a:pt x="1314450" y="9525"/>
                </a:cubicBezTo>
                <a:cubicBezTo>
                  <a:pt x="1327822" y="14301"/>
                  <a:pt x="1325247" y="36071"/>
                  <a:pt x="1333500" y="47625"/>
                </a:cubicBezTo>
                <a:cubicBezTo>
                  <a:pt x="1341330" y="58586"/>
                  <a:pt x="1352550" y="66675"/>
                  <a:pt x="1362075" y="76200"/>
                </a:cubicBezTo>
                <a:cubicBezTo>
                  <a:pt x="1365250" y="85725"/>
                  <a:pt x="1367110" y="95795"/>
                  <a:pt x="1371600" y="104775"/>
                </a:cubicBezTo>
                <a:cubicBezTo>
                  <a:pt x="1376720" y="115014"/>
                  <a:pt x="1386001" y="122889"/>
                  <a:pt x="1390650" y="133350"/>
                </a:cubicBezTo>
                <a:cubicBezTo>
                  <a:pt x="1398805" y="151700"/>
                  <a:pt x="1409700" y="190500"/>
                  <a:pt x="1409700" y="190500"/>
                </a:cubicBezTo>
                <a:cubicBezTo>
                  <a:pt x="1406358" y="220582"/>
                  <a:pt x="1403675" y="279592"/>
                  <a:pt x="1390650" y="314325"/>
                </a:cubicBezTo>
                <a:cubicBezTo>
                  <a:pt x="1378098" y="347798"/>
                  <a:pt x="1352489" y="381091"/>
                  <a:pt x="1333500" y="409575"/>
                </a:cubicBezTo>
                <a:cubicBezTo>
                  <a:pt x="1327150" y="419100"/>
                  <a:pt x="1318070" y="427290"/>
                  <a:pt x="1314450" y="438150"/>
                </a:cubicBezTo>
                <a:cubicBezTo>
                  <a:pt x="1300665" y="479504"/>
                  <a:pt x="1312025" y="459625"/>
                  <a:pt x="1276350" y="495300"/>
                </a:cubicBezTo>
                <a:cubicBezTo>
                  <a:pt x="1262270" y="537539"/>
                  <a:pt x="1255922" y="560313"/>
                  <a:pt x="1238250" y="600075"/>
                </a:cubicBezTo>
                <a:cubicBezTo>
                  <a:pt x="1232483" y="613050"/>
                  <a:pt x="1225550" y="625475"/>
                  <a:pt x="1219200" y="638175"/>
                </a:cubicBezTo>
                <a:cubicBezTo>
                  <a:pt x="1195508" y="780327"/>
                  <a:pt x="1204339" y="704048"/>
                  <a:pt x="1219200" y="971550"/>
                </a:cubicBezTo>
                <a:cubicBezTo>
                  <a:pt x="1220445" y="993966"/>
                  <a:pt x="1225311" y="1016035"/>
                  <a:pt x="1228725" y="1038225"/>
                </a:cubicBezTo>
                <a:cubicBezTo>
                  <a:pt x="1231977" y="1059362"/>
                  <a:pt x="1236262" y="1100924"/>
                  <a:pt x="1247775" y="1123950"/>
                </a:cubicBezTo>
                <a:cubicBezTo>
                  <a:pt x="1252895" y="1134189"/>
                  <a:pt x="1260475" y="1143000"/>
                  <a:pt x="1266825" y="1152525"/>
                </a:cubicBezTo>
                <a:cubicBezTo>
                  <a:pt x="1270000" y="1168400"/>
                  <a:pt x="1272423" y="1184444"/>
                  <a:pt x="1276350" y="1200150"/>
                </a:cubicBezTo>
                <a:cubicBezTo>
                  <a:pt x="1278785" y="1209890"/>
                  <a:pt x="1285875" y="1218685"/>
                  <a:pt x="1285875" y="1228725"/>
                </a:cubicBezTo>
                <a:cubicBezTo>
                  <a:pt x="1285875" y="1397980"/>
                  <a:pt x="1287710" y="1355346"/>
                  <a:pt x="1257300" y="1466850"/>
                </a:cubicBezTo>
                <a:cubicBezTo>
                  <a:pt x="1251156" y="1489377"/>
                  <a:pt x="1239257" y="1546301"/>
                  <a:pt x="1228725" y="1562100"/>
                </a:cubicBezTo>
                <a:lnTo>
                  <a:pt x="1209675" y="1590675"/>
                </a:lnTo>
                <a:cubicBezTo>
                  <a:pt x="1206500" y="1603375"/>
                  <a:pt x="1206004" y="1617066"/>
                  <a:pt x="1200150" y="1628775"/>
                </a:cubicBezTo>
                <a:cubicBezTo>
                  <a:pt x="1187055" y="1654966"/>
                  <a:pt x="1159132" y="1694545"/>
                  <a:pt x="1133475" y="1714500"/>
                </a:cubicBezTo>
                <a:cubicBezTo>
                  <a:pt x="1115403" y="1728556"/>
                  <a:pt x="1098045" y="1745360"/>
                  <a:pt x="1076325" y="1752600"/>
                </a:cubicBezTo>
                <a:cubicBezTo>
                  <a:pt x="1029428" y="1768232"/>
                  <a:pt x="1057654" y="1760474"/>
                  <a:pt x="990600" y="1771650"/>
                </a:cubicBezTo>
                <a:cubicBezTo>
                  <a:pt x="876300" y="1768475"/>
                  <a:pt x="761908" y="1767696"/>
                  <a:pt x="647700" y="1762125"/>
                </a:cubicBezTo>
                <a:cubicBezTo>
                  <a:pt x="584086" y="1759022"/>
                  <a:pt x="610842" y="1744870"/>
                  <a:pt x="542925" y="1733550"/>
                </a:cubicBezTo>
                <a:cubicBezTo>
                  <a:pt x="523875" y="1730375"/>
                  <a:pt x="504713" y="1727813"/>
                  <a:pt x="485775" y="1724025"/>
                </a:cubicBezTo>
                <a:cubicBezTo>
                  <a:pt x="472938" y="1721458"/>
                  <a:pt x="460588" y="1716652"/>
                  <a:pt x="447675" y="1714500"/>
                </a:cubicBezTo>
                <a:cubicBezTo>
                  <a:pt x="378272" y="1702933"/>
                  <a:pt x="382117" y="1710017"/>
                  <a:pt x="323850" y="1695450"/>
                </a:cubicBezTo>
                <a:cubicBezTo>
                  <a:pt x="314110" y="1693015"/>
                  <a:pt x="304961" y="1688567"/>
                  <a:pt x="295275" y="1685925"/>
                </a:cubicBezTo>
                <a:cubicBezTo>
                  <a:pt x="270016" y="1679036"/>
                  <a:pt x="244748" y="1672010"/>
                  <a:pt x="219075" y="1666875"/>
                </a:cubicBezTo>
                <a:cubicBezTo>
                  <a:pt x="158613" y="1654783"/>
                  <a:pt x="187156" y="1661277"/>
                  <a:pt x="133350" y="1647825"/>
                </a:cubicBezTo>
                <a:cubicBezTo>
                  <a:pt x="123825" y="1638300"/>
                  <a:pt x="115983" y="1626722"/>
                  <a:pt x="104775" y="1619250"/>
                </a:cubicBezTo>
                <a:cubicBezTo>
                  <a:pt x="22067" y="1564111"/>
                  <a:pt x="138782" y="1672307"/>
                  <a:pt x="47625" y="1581150"/>
                </a:cubicBezTo>
                <a:cubicBezTo>
                  <a:pt x="23684" y="1509326"/>
                  <a:pt x="55979" y="1597858"/>
                  <a:pt x="19050" y="1524000"/>
                </a:cubicBezTo>
                <a:cubicBezTo>
                  <a:pt x="12218" y="1510335"/>
                  <a:pt x="3052" y="1469532"/>
                  <a:pt x="0" y="1457325"/>
                </a:cubicBezTo>
                <a:cubicBezTo>
                  <a:pt x="3175" y="1390650"/>
                  <a:pt x="2154" y="1323642"/>
                  <a:pt x="9525" y="1257300"/>
                </a:cubicBezTo>
                <a:cubicBezTo>
                  <a:pt x="11743" y="1237342"/>
                  <a:pt x="22225" y="1219200"/>
                  <a:pt x="28575" y="1200150"/>
                </a:cubicBezTo>
                <a:cubicBezTo>
                  <a:pt x="31750" y="1190625"/>
                  <a:pt x="35665" y="1181315"/>
                  <a:pt x="38100" y="1171575"/>
                </a:cubicBezTo>
                <a:cubicBezTo>
                  <a:pt x="41152" y="1159368"/>
                  <a:pt x="50318" y="1118565"/>
                  <a:pt x="57150" y="1104900"/>
                </a:cubicBezTo>
                <a:cubicBezTo>
                  <a:pt x="62270" y="1094661"/>
                  <a:pt x="71080" y="1086564"/>
                  <a:pt x="76200" y="1076325"/>
                </a:cubicBezTo>
                <a:cubicBezTo>
                  <a:pt x="80690" y="1067345"/>
                  <a:pt x="81235" y="1056730"/>
                  <a:pt x="85725" y="1047750"/>
                </a:cubicBezTo>
                <a:cubicBezTo>
                  <a:pt x="90845" y="1037511"/>
                  <a:pt x="99655" y="1029414"/>
                  <a:pt x="104775" y="1019175"/>
                </a:cubicBezTo>
                <a:cubicBezTo>
                  <a:pt x="109265" y="1010195"/>
                  <a:pt x="109810" y="999580"/>
                  <a:pt x="114300" y="990600"/>
                </a:cubicBezTo>
                <a:cubicBezTo>
                  <a:pt x="119420" y="980361"/>
                  <a:pt x="128701" y="972486"/>
                  <a:pt x="133350" y="962025"/>
                </a:cubicBezTo>
                <a:cubicBezTo>
                  <a:pt x="141505" y="943675"/>
                  <a:pt x="146050" y="923925"/>
                  <a:pt x="152400" y="904875"/>
                </a:cubicBezTo>
                <a:lnTo>
                  <a:pt x="161925" y="876300"/>
                </a:lnTo>
                <a:cubicBezTo>
                  <a:pt x="165100" y="844550"/>
                  <a:pt x="168905" y="812857"/>
                  <a:pt x="171450" y="781050"/>
                </a:cubicBezTo>
                <a:cubicBezTo>
                  <a:pt x="180459" y="668435"/>
                  <a:pt x="169779" y="672599"/>
                  <a:pt x="190500" y="600075"/>
                </a:cubicBezTo>
                <a:cubicBezTo>
                  <a:pt x="196000" y="580824"/>
                  <a:pt x="203172" y="556840"/>
                  <a:pt x="219075" y="542925"/>
                </a:cubicBezTo>
                <a:cubicBezTo>
                  <a:pt x="236305" y="527848"/>
                  <a:pt x="255747" y="515064"/>
                  <a:pt x="276225" y="504825"/>
                </a:cubicBezTo>
                <a:cubicBezTo>
                  <a:pt x="288925" y="498475"/>
                  <a:pt x="302149" y="493080"/>
                  <a:pt x="314325" y="485775"/>
                </a:cubicBezTo>
                <a:cubicBezTo>
                  <a:pt x="333958" y="473995"/>
                  <a:pt x="350997" y="457914"/>
                  <a:pt x="371475" y="447675"/>
                </a:cubicBezTo>
                <a:cubicBezTo>
                  <a:pt x="427536" y="419645"/>
                  <a:pt x="396105" y="433115"/>
                  <a:pt x="466725" y="409575"/>
                </a:cubicBezTo>
                <a:cubicBezTo>
                  <a:pt x="476250" y="406400"/>
                  <a:pt x="485560" y="402485"/>
                  <a:pt x="495300" y="400050"/>
                </a:cubicBezTo>
                <a:cubicBezTo>
                  <a:pt x="590981" y="376130"/>
                  <a:pt x="546662" y="389279"/>
                  <a:pt x="628650" y="361950"/>
                </a:cubicBezTo>
                <a:lnTo>
                  <a:pt x="657225" y="352425"/>
                </a:lnTo>
                <a:cubicBezTo>
                  <a:pt x="666750" y="342900"/>
                  <a:pt x="675452" y="332474"/>
                  <a:pt x="685800" y="323850"/>
                </a:cubicBezTo>
                <a:cubicBezTo>
                  <a:pt x="726668" y="289793"/>
                  <a:pt x="705004" y="321761"/>
                  <a:pt x="742950" y="276225"/>
                </a:cubicBezTo>
                <a:cubicBezTo>
                  <a:pt x="750279" y="267431"/>
                  <a:pt x="755346" y="256965"/>
                  <a:pt x="762000" y="247650"/>
                </a:cubicBezTo>
                <a:cubicBezTo>
                  <a:pt x="771227" y="234732"/>
                  <a:pt x="781471" y="222555"/>
                  <a:pt x="790575" y="209550"/>
                </a:cubicBezTo>
                <a:cubicBezTo>
                  <a:pt x="803705" y="190793"/>
                  <a:pt x="812486" y="168589"/>
                  <a:pt x="828675" y="152400"/>
                </a:cubicBezTo>
                <a:lnTo>
                  <a:pt x="857250" y="123825"/>
                </a:lnTo>
                <a:cubicBezTo>
                  <a:pt x="860425" y="114300"/>
                  <a:pt x="859675" y="102350"/>
                  <a:pt x="866775" y="95250"/>
                </a:cubicBezTo>
                <a:cubicBezTo>
                  <a:pt x="909961" y="52064"/>
                  <a:pt x="920873" y="58886"/>
                  <a:pt x="971550" y="47625"/>
                </a:cubicBezTo>
                <a:cubicBezTo>
                  <a:pt x="1017878" y="37330"/>
                  <a:pt x="1011237" y="39688"/>
                  <a:pt x="1019175" y="3810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Freeform: Shape 10">
            <a:extLst>
              <a:ext uri="{FF2B5EF4-FFF2-40B4-BE49-F238E27FC236}">
                <a16:creationId xmlns:a16="http://schemas.microsoft.com/office/drawing/2014/main" id="{22D44E80-AE4F-460C-B5A7-84EC88C89886}"/>
              </a:ext>
            </a:extLst>
          </p:cNvPr>
          <p:cNvSpPr/>
          <p:nvPr/>
        </p:nvSpPr>
        <p:spPr>
          <a:xfrm>
            <a:off x="6254115" y="1143000"/>
            <a:ext cx="2886075" cy="1943100"/>
          </a:xfrm>
          <a:custGeom>
            <a:avLst/>
            <a:gdLst>
              <a:gd name="connsiteX0" fmla="*/ 0 w 2886075"/>
              <a:gd name="connsiteY0" fmla="*/ 180975 h 1943100"/>
              <a:gd name="connsiteX1" fmla="*/ 0 w 2886075"/>
              <a:gd name="connsiteY1" fmla="*/ 180975 h 1943100"/>
              <a:gd name="connsiteX2" fmla="*/ 85725 w 2886075"/>
              <a:gd name="connsiteY2" fmla="*/ 104775 h 1943100"/>
              <a:gd name="connsiteX3" fmla="*/ 152400 w 2886075"/>
              <a:gd name="connsiteY3" fmla="*/ 38100 h 1943100"/>
              <a:gd name="connsiteX4" fmla="*/ 238125 w 2886075"/>
              <a:gd name="connsiteY4" fmla="*/ 9525 h 1943100"/>
              <a:gd name="connsiteX5" fmla="*/ 266700 w 2886075"/>
              <a:gd name="connsiteY5" fmla="*/ 0 h 1943100"/>
              <a:gd name="connsiteX6" fmla="*/ 371475 w 2886075"/>
              <a:gd name="connsiteY6" fmla="*/ 28575 h 1943100"/>
              <a:gd name="connsiteX7" fmla="*/ 400050 w 2886075"/>
              <a:gd name="connsiteY7" fmla="*/ 47625 h 1943100"/>
              <a:gd name="connsiteX8" fmla="*/ 428625 w 2886075"/>
              <a:gd name="connsiteY8" fmla="*/ 57150 h 1943100"/>
              <a:gd name="connsiteX9" fmla="*/ 495300 w 2886075"/>
              <a:gd name="connsiteY9" fmla="*/ 76200 h 1943100"/>
              <a:gd name="connsiteX10" fmla="*/ 523875 w 2886075"/>
              <a:gd name="connsiteY10" fmla="*/ 85725 h 1943100"/>
              <a:gd name="connsiteX11" fmla="*/ 647700 w 2886075"/>
              <a:gd name="connsiteY11" fmla="*/ 104775 h 1943100"/>
              <a:gd name="connsiteX12" fmla="*/ 838200 w 2886075"/>
              <a:gd name="connsiteY12" fmla="*/ 171450 h 1943100"/>
              <a:gd name="connsiteX13" fmla="*/ 923925 w 2886075"/>
              <a:gd name="connsiteY13" fmla="*/ 209550 h 1943100"/>
              <a:gd name="connsiteX14" fmla="*/ 1085850 w 2886075"/>
              <a:gd name="connsiteY14" fmla="*/ 238125 h 1943100"/>
              <a:gd name="connsiteX15" fmla="*/ 1181100 w 2886075"/>
              <a:gd name="connsiteY15" fmla="*/ 266700 h 1943100"/>
              <a:gd name="connsiteX16" fmla="*/ 1285875 w 2886075"/>
              <a:gd name="connsiteY16" fmla="*/ 285750 h 1943100"/>
              <a:gd name="connsiteX17" fmla="*/ 1352550 w 2886075"/>
              <a:gd name="connsiteY17" fmla="*/ 304800 h 1943100"/>
              <a:gd name="connsiteX18" fmla="*/ 1457325 w 2886075"/>
              <a:gd name="connsiteY18" fmla="*/ 323850 h 1943100"/>
              <a:gd name="connsiteX19" fmla="*/ 1514475 w 2886075"/>
              <a:gd name="connsiteY19" fmla="*/ 342900 h 1943100"/>
              <a:gd name="connsiteX20" fmla="*/ 1571625 w 2886075"/>
              <a:gd name="connsiteY20" fmla="*/ 381000 h 1943100"/>
              <a:gd name="connsiteX21" fmla="*/ 1600200 w 2886075"/>
              <a:gd name="connsiteY21" fmla="*/ 390525 h 1943100"/>
              <a:gd name="connsiteX22" fmla="*/ 1638300 w 2886075"/>
              <a:gd name="connsiteY22" fmla="*/ 400050 h 1943100"/>
              <a:gd name="connsiteX23" fmla="*/ 1685925 w 2886075"/>
              <a:gd name="connsiteY23" fmla="*/ 419100 h 1943100"/>
              <a:gd name="connsiteX24" fmla="*/ 1771650 w 2886075"/>
              <a:gd name="connsiteY24" fmla="*/ 438150 h 1943100"/>
              <a:gd name="connsiteX25" fmla="*/ 1819275 w 2886075"/>
              <a:gd name="connsiteY25" fmla="*/ 457200 h 1943100"/>
              <a:gd name="connsiteX26" fmla="*/ 1885950 w 2886075"/>
              <a:gd name="connsiteY26" fmla="*/ 466725 h 1943100"/>
              <a:gd name="connsiteX27" fmla="*/ 1962150 w 2886075"/>
              <a:gd name="connsiteY27" fmla="*/ 485775 h 1943100"/>
              <a:gd name="connsiteX28" fmla="*/ 2381250 w 2886075"/>
              <a:gd name="connsiteY28" fmla="*/ 504825 h 1943100"/>
              <a:gd name="connsiteX29" fmla="*/ 2447925 w 2886075"/>
              <a:gd name="connsiteY29" fmla="*/ 542925 h 1943100"/>
              <a:gd name="connsiteX30" fmla="*/ 2495550 w 2886075"/>
              <a:gd name="connsiteY30" fmla="*/ 561975 h 1943100"/>
              <a:gd name="connsiteX31" fmla="*/ 2543175 w 2886075"/>
              <a:gd name="connsiteY31" fmla="*/ 590550 h 1943100"/>
              <a:gd name="connsiteX32" fmla="*/ 2581275 w 2886075"/>
              <a:gd name="connsiteY32" fmla="*/ 600075 h 1943100"/>
              <a:gd name="connsiteX33" fmla="*/ 2628900 w 2886075"/>
              <a:gd name="connsiteY33" fmla="*/ 619125 h 1943100"/>
              <a:gd name="connsiteX34" fmla="*/ 2752725 w 2886075"/>
              <a:gd name="connsiteY34" fmla="*/ 723900 h 1943100"/>
              <a:gd name="connsiteX35" fmla="*/ 2771775 w 2886075"/>
              <a:gd name="connsiteY35" fmla="*/ 752475 h 1943100"/>
              <a:gd name="connsiteX36" fmla="*/ 2800350 w 2886075"/>
              <a:gd name="connsiteY36" fmla="*/ 781050 h 1943100"/>
              <a:gd name="connsiteX37" fmla="*/ 2867025 w 2886075"/>
              <a:gd name="connsiteY37" fmla="*/ 933450 h 1943100"/>
              <a:gd name="connsiteX38" fmla="*/ 2886075 w 2886075"/>
              <a:gd name="connsiteY38" fmla="*/ 1009650 h 1943100"/>
              <a:gd name="connsiteX39" fmla="*/ 2876550 w 2886075"/>
              <a:gd name="connsiteY39" fmla="*/ 1495425 h 1943100"/>
              <a:gd name="connsiteX40" fmla="*/ 2867025 w 2886075"/>
              <a:gd name="connsiteY40" fmla="*/ 1628775 h 1943100"/>
              <a:gd name="connsiteX41" fmla="*/ 2838450 w 2886075"/>
              <a:gd name="connsiteY41" fmla="*/ 1714500 h 1943100"/>
              <a:gd name="connsiteX42" fmla="*/ 2819400 w 2886075"/>
              <a:gd name="connsiteY42" fmla="*/ 1752600 h 1943100"/>
              <a:gd name="connsiteX43" fmla="*/ 2809875 w 2886075"/>
              <a:gd name="connsiteY43" fmla="*/ 1781175 h 1943100"/>
              <a:gd name="connsiteX44" fmla="*/ 2781300 w 2886075"/>
              <a:gd name="connsiteY44" fmla="*/ 1800225 h 1943100"/>
              <a:gd name="connsiteX45" fmla="*/ 2724150 w 2886075"/>
              <a:gd name="connsiteY45" fmla="*/ 1838325 h 1943100"/>
              <a:gd name="connsiteX46" fmla="*/ 2686050 w 2886075"/>
              <a:gd name="connsiteY46" fmla="*/ 1857375 h 1943100"/>
              <a:gd name="connsiteX47" fmla="*/ 2628900 w 2886075"/>
              <a:gd name="connsiteY47" fmla="*/ 1876425 h 1943100"/>
              <a:gd name="connsiteX48" fmla="*/ 2333625 w 2886075"/>
              <a:gd name="connsiteY48" fmla="*/ 1895475 h 1943100"/>
              <a:gd name="connsiteX49" fmla="*/ 2219325 w 2886075"/>
              <a:gd name="connsiteY49" fmla="*/ 1914525 h 1943100"/>
              <a:gd name="connsiteX50" fmla="*/ 2181225 w 2886075"/>
              <a:gd name="connsiteY50" fmla="*/ 1924050 h 1943100"/>
              <a:gd name="connsiteX51" fmla="*/ 2085975 w 2886075"/>
              <a:gd name="connsiteY51" fmla="*/ 1933575 h 1943100"/>
              <a:gd name="connsiteX52" fmla="*/ 2019300 w 2886075"/>
              <a:gd name="connsiteY52" fmla="*/ 1943100 h 1943100"/>
              <a:gd name="connsiteX53" fmla="*/ 1619250 w 2886075"/>
              <a:gd name="connsiteY53" fmla="*/ 1933575 h 1943100"/>
              <a:gd name="connsiteX54" fmla="*/ 1533525 w 2886075"/>
              <a:gd name="connsiteY54" fmla="*/ 1885950 h 1943100"/>
              <a:gd name="connsiteX55" fmla="*/ 1504950 w 2886075"/>
              <a:gd name="connsiteY55" fmla="*/ 1866900 h 1943100"/>
              <a:gd name="connsiteX56" fmla="*/ 1428750 w 2886075"/>
              <a:gd name="connsiteY56" fmla="*/ 1781175 h 1943100"/>
              <a:gd name="connsiteX57" fmla="*/ 1409700 w 2886075"/>
              <a:gd name="connsiteY57" fmla="*/ 1743075 h 1943100"/>
              <a:gd name="connsiteX58" fmla="*/ 1390650 w 2886075"/>
              <a:gd name="connsiteY58" fmla="*/ 1714500 h 1943100"/>
              <a:gd name="connsiteX59" fmla="*/ 1381125 w 2886075"/>
              <a:gd name="connsiteY59" fmla="*/ 1676400 h 1943100"/>
              <a:gd name="connsiteX60" fmla="*/ 1371600 w 2886075"/>
              <a:gd name="connsiteY60" fmla="*/ 1647825 h 1943100"/>
              <a:gd name="connsiteX61" fmla="*/ 1381125 w 2886075"/>
              <a:gd name="connsiteY61" fmla="*/ 1524000 h 1943100"/>
              <a:gd name="connsiteX62" fmla="*/ 1409700 w 2886075"/>
              <a:gd name="connsiteY62" fmla="*/ 1419225 h 1943100"/>
              <a:gd name="connsiteX63" fmla="*/ 1419225 w 2886075"/>
              <a:gd name="connsiteY63" fmla="*/ 1381125 h 1943100"/>
              <a:gd name="connsiteX64" fmla="*/ 1409700 w 2886075"/>
              <a:gd name="connsiteY64" fmla="*/ 1228725 h 1943100"/>
              <a:gd name="connsiteX65" fmla="*/ 1400175 w 2886075"/>
              <a:gd name="connsiteY65" fmla="*/ 1200150 h 1943100"/>
              <a:gd name="connsiteX66" fmla="*/ 1381125 w 2886075"/>
              <a:gd name="connsiteY66" fmla="*/ 1152525 h 1943100"/>
              <a:gd name="connsiteX67" fmla="*/ 1362075 w 2886075"/>
              <a:gd name="connsiteY67" fmla="*/ 1123950 h 1943100"/>
              <a:gd name="connsiteX68" fmla="*/ 1352550 w 2886075"/>
              <a:gd name="connsiteY68" fmla="*/ 1095375 h 1943100"/>
              <a:gd name="connsiteX69" fmla="*/ 1276350 w 2886075"/>
              <a:gd name="connsiteY69" fmla="*/ 1019175 h 1943100"/>
              <a:gd name="connsiteX70" fmla="*/ 1247775 w 2886075"/>
              <a:gd name="connsiteY70" fmla="*/ 1009650 h 1943100"/>
              <a:gd name="connsiteX71" fmla="*/ 1162050 w 2886075"/>
              <a:gd name="connsiteY71" fmla="*/ 962025 h 1943100"/>
              <a:gd name="connsiteX72" fmla="*/ 1123950 w 2886075"/>
              <a:gd name="connsiteY72" fmla="*/ 933450 h 1943100"/>
              <a:gd name="connsiteX73" fmla="*/ 1085850 w 2886075"/>
              <a:gd name="connsiteY73" fmla="*/ 914400 h 1943100"/>
              <a:gd name="connsiteX74" fmla="*/ 1057275 w 2886075"/>
              <a:gd name="connsiteY74" fmla="*/ 895350 h 1943100"/>
              <a:gd name="connsiteX75" fmla="*/ 990600 w 2886075"/>
              <a:gd name="connsiteY75" fmla="*/ 876300 h 1943100"/>
              <a:gd name="connsiteX76" fmla="*/ 962025 w 2886075"/>
              <a:gd name="connsiteY76" fmla="*/ 866775 h 1943100"/>
              <a:gd name="connsiteX77" fmla="*/ 933450 w 2886075"/>
              <a:gd name="connsiteY77" fmla="*/ 847725 h 1943100"/>
              <a:gd name="connsiteX78" fmla="*/ 847725 w 2886075"/>
              <a:gd name="connsiteY78" fmla="*/ 828675 h 1943100"/>
              <a:gd name="connsiteX79" fmla="*/ 809625 w 2886075"/>
              <a:gd name="connsiteY79" fmla="*/ 819150 h 1943100"/>
              <a:gd name="connsiteX80" fmla="*/ 752475 w 2886075"/>
              <a:gd name="connsiteY80" fmla="*/ 800100 h 1943100"/>
              <a:gd name="connsiteX81" fmla="*/ 676275 w 2886075"/>
              <a:gd name="connsiteY81" fmla="*/ 771525 h 1943100"/>
              <a:gd name="connsiteX82" fmla="*/ 619125 w 2886075"/>
              <a:gd name="connsiteY82" fmla="*/ 762000 h 1943100"/>
              <a:gd name="connsiteX83" fmla="*/ 514350 w 2886075"/>
              <a:gd name="connsiteY83" fmla="*/ 714375 h 1943100"/>
              <a:gd name="connsiteX84" fmla="*/ 438150 w 2886075"/>
              <a:gd name="connsiteY84" fmla="*/ 695325 h 1943100"/>
              <a:gd name="connsiteX85" fmla="*/ 409575 w 2886075"/>
              <a:gd name="connsiteY85" fmla="*/ 666750 h 1943100"/>
              <a:gd name="connsiteX86" fmla="*/ 381000 w 2886075"/>
              <a:gd name="connsiteY86" fmla="*/ 657225 h 1943100"/>
              <a:gd name="connsiteX87" fmla="*/ 285750 w 2886075"/>
              <a:gd name="connsiteY87" fmla="*/ 552450 h 1943100"/>
              <a:gd name="connsiteX88" fmla="*/ 257175 w 2886075"/>
              <a:gd name="connsiteY88" fmla="*/ 533400 h 1943100"/>
              <a:gd name="connsiteX89" fmla="*/ 228600 w 2886075"/>
              <a:gd name="connsiteY89" fmla="*/ 504825 h 1943100"/>
              <a:gd name="connsiteX90" fmla="*/ 200025 w 2886075"/>
              <a:gd name="connsiteY90" fmla="*/ 447675 h 1943100"/>
              <a:gd name="connsiteX91" fmla="*/ 171450 w 2886075"/>
              <a:gd name="connsiteY91" fmla="*/ 419100 h 1943100"/>
              <a:gd name="connsiteX92" fmla="*/ 152400 w 2886075"/>
              <a:gd name="connsiteY92" fmla="*/ 381000 h 1943100"/>
              <a:gd name="connsiteX93" fmla="*/ 85725 w 2886075"/>
              <a:gd name="connsiteY93" fmla="*/ 285750 h 1943100"/>
              <a:gd name="connsiteX94" fmla="*/ 47625 w 2886075"/>
              <a:gd name="connsiteY94" fmla="*/ 228600 h 1943100"/>
              <a:gd name="connsiteX95" fmla="*/ 0 w 2886075"/>
              <a:gd name="connsiteY95" fmla="*/ 180975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86075" h="1943100">
                <a:moveTo>
                  <a:pt x="0" y="180975"/>
                </a:moveTo>
                <a:lnTo>
                  <a:pt x="0" y="180975"/>
                </a:lnTo>
                <a:cubicBezTo>
                  <a:pt x="28575" y="155575"/>
                  <a:pt x="57833" y="130923"/>
                  <a:pt x="85725" y="104775"/>
                </a:cubicBezTo>
                <a:cubicBezTo>
                  <a:pt x="108655" y="83278"/>
                  <a:pt x="122582" y="48039"/>
                  <a:pt x="152400" y="38100"/>
                </a:cubicBezTo>
                <a:lnTo>
                  <a:pt x="238125" y="9525"/>
                </a:lnTo>
                <a:lnTo>
                  <a:pt x="266700" y="0"/>
                </a:lnTo>
                <a:cubicBezTo>
                  <a:pt x="292260" y="5112"/>
                  <a:pt x="350758" y="14764"/>
                  <a:pt x="371475" y="28575"/>
                </a:cubicBezTo>
                <a:cubicBezTo>
                  <a:pt x="381000" y="34925"/>
                  <a:pt x="389811" y="42505"/>
                  <a:pt x="400050" y="47625"/>
                </a:cubicBezTo>
                <a:cubicBezTo>
                  <a:pt x="409030" y="52115"/>
                  <a:pt x="419008" y="54265"/>
                  <a:pt x="428625" y="57150"/>
                </a:cubicBezTo>
                <a:cubicBezTo>
                  <a:pt x="450765" y="63792"/>
                  <a:pt x="473160" y="69558"/>
                  <a:pt x="495300" y="76200"/>
                </a:cubicBezTo>
                <a:cubicBezTo>
                  <a:pt x="504917" y="79085"/>
                  <a:pt x="513997" y="83929"/>
                  <a:pt x="523875" y="85725"/>
                </a:cubicBezTo>
                <a:cubicBezTo>
                  <a:pt x="544752" y="89521"/>
                  <a:pt x="620124" y="95123"/>
                  <a:pt x="647700" y="104775"/>
                </a:cubicBezTo>
                <a:cubicBezTo>
                  <a:pt x="858242" y="178465"/>
                  <a:pt x="723665" y="148543"/>
                  <a:pt x="838200" y="171450"/>
                </a:cubicBezTo>
                <a:cubicBezTo>
                  <a:pt x="866775" y="184150"/>
                  <a:pt x="894438" y="199143"/>
                  <a:pt x="923925" y="209550"/>
                </a:cubicBezTo>
                <a:cubicBezTo>
                  <a:pt x="983708" y="230650"/>
                  <a:pt x="1022761" y="231115"/>
                  <a:pt x="1085850" y="238125"/>
                </a:cubicBezTo>
                <a:cubicBezTo>
                  <a:pt x="1118592" y="249039"/>
                  <a:pt x="1145662" y="258522"/>
                  <a:pt x="1181100" y="266700"/>
                </a:cubicBezTo>
                <a:cubicBezTo>
                  <a:pt x="1291498" y="292176"/>
                  <a:pt x="1188063" y="261297"/>
                  <a:pt x="1285875" y="285750"/>
                </a:cubicBezTo>
                <a:cubicBezTo>
                  <a:pt x="1358501" y="303906"/>
                  <a:pt x="1263467" y="286983"/>
                  <a:pt x="1352550" y="304800"/>
                </a:cubicBezTo>
                <a:cubicBezTo>
                  <a:pt x="1387358" y="311762"/>
                  <a:pt x="1422771" y="315720"/>
                  <a:pt x="1457325" y="323850"/>
                </a:cubicBezTo>
                <a:cubicBezTo>
                  <a:pt x="1476872" y="328449"/>
                  <a:pt x="1497767" y="331761"/>
                  <a:pt x="1514475" y="342900"/>
                </a:cubicBezTo>
                <a:cubicBezTo>
                  <a:pt x="1533525" y="355600"/>
                  <a:pt x="1549905" y="373760"/>
                  <a:pt x="1571625" y="381000"/>
                </a:cubicBezTo>
                <a:cubicBezTo>
                  <a:pt x="1581150" y="384175"/>
                  <a:pt x="1590546" y="387767"/>
                  <a:pt x="1600200" y="390525"/>
                </a:cubicBezTo>
                <a:cubicBezTo>
                  <a:pt x="1612787" y="394121"/>
                  <a:pt x="1625881" y="395910"/>
                  <a:pt x="1638300" y="400050"/>
                </a:cubicBezTo>
                <a:cubicBezTo>
                  <a:pt x="1654520" y="405457"/>
                  <a:pt x="1669705" y="413693"/>
                  <a:pt x="1685925" y="419100"/>
                </a:cubicBezTo>
                <a:cubicBezTo>
                  <a:pt x="1751885" y="441087"/>
                  <a:pt x="1696157" y="415502"/>
                  <a:pt x="1771650" y="438150"/>
                </a:cubicBezTo>
                <a:cubicBezTo>
                  <a:pt x="1788027" y="443063"/>
                  <a:pt x="1802688" y="453053"/>
                  <a:pt x="1819275" y="457200"/>
                </a:cubicBezTo>
                <a:cubicBezTo>
                  <a:pt x="1841055" y="462645"/>
                  <a:pt x="1863935" y="462322"/>
                  <a:pt x="1885950" y="466725"/>
                </a:cubicBezTo>
                <a:cubicBezTo>
                  <a:pt x="1911623" y="471860"/>
                  <a:pt x="1936750" y="479425"/>
                  <a:pt x="1962150" y="485775"/>
                </a:cubicBezTo>
                <a:cubicBezTo>
                  <a:pt x="2123497" y="526112"/>
                  <a:pt x="1987163" y="494973"/>
                  <a:pt x="2381250" y="504825"/>
                </a:cubicBezTo>
                <a:cubicBezTo>
                  <a:pt x="2450415" y="527880"/>
                  <a:pt x="2361427" y="494871"/>
                  <a:pt x="2447925" y="542925"/>
                </a:cubicBezTo>
                <a:cubicBezTo>
                  <a:pt x="2462871" y="551228"/>
                  <a:pt x="2480257" y="554329"/>
                  <a:pt x="2495550" y="561975"/>
                </a:cubicBezTo>
                <a:cubicBezTo>
                  <a:pt x="2512109" y="570254"/>
                  <a:pt x="2526257" y="583031"/>
                  <a:pt x="2543175" y="590550"/>
                </a:cubicBezTo>
                <a:cubicBezTo>
                  <a:pt x="2555138" y="595867"/>
                  <a:pt x="2568856" y="595935"/>
                  <a:pt x="2581275" y="600075"/>
                </a:cubicBezTo>
                <a:cubicBezTo>
                  <a:pt x="2597495" y="605482"/>
                  <a:pt x="2613607" y="611479"/>
                  <a:pt x="2628900" y="619125"/>
                </a:cubicBezTo>
                <a:cubicBezTo>
                  <a:pt x="2676475" y="642912"/>
                  <a:pt x="2723297" y="679757"/>
                  <a:pt x="2752725" y="723900"/>
                </a:cubicBezTo>
                <a:cubicBezTo>
                  <a:pt x="2759075" y="733425"/>
                  <a:pt x="2764446" y="743681"/>
                  <a:pt x="2771775" y="752475"/>
                </a:cubicBezTo>
                <a:cubicBezTo>
                  <a:pt x="2780399" y="762823"/>
                  <a:pt x="2793290" y="769578"/>
                  <a:pt x="2800350" y="781050"/>
                </a:cubicBezTo>
                <a:cubicBezTo>
                  <a:pt x="2818950" y="811276"/>
                  <a:pt x="2858248" y="889567"/>
                  <a:pt x="2867025" y="933450"/>
                </a:cubicBezTo>
                <a:cubicBezTo>
                  <a:pt x="2878519" y="990920"/>
                  <a:pt x="2871430" y="965716"/>
                  <a:pt x="2886075" y="1009650"/>
                </a:cubicBezTo>
                <a:cubicBezTo>
                  <a:pt x="2882900" y="1171575"/>
                  <a:pt x="2881531" y="1333545"/>
                  <a:pt x="2876550" y="1495425"/>
                </a:cubicBezTo>
                <a:cubicBezTo>
                  <a:pt x="2875179" y="1539967"/>
                  <a:pt x="2871946" y="1584484"/>
                  <a:pt x="2867025" y="1628775"/>
                </a:cubicBezTo>
                <a:cubicBezTo>
                  <a:pt x="2864159" y="1654573"/>
                  <a:pt x="2848249" y="1692452"/>
                  <a:pt x="2838450" y="1714500"/>
                </a:cubicBezTo>
                <a:cubicBezTo>
                  <a:pt x="2832683" y="1727475"/>
                  <a:pt x="2824993" y="1739549"/>
                  <a:pt x="2819400" y="1752600"/>
                </a:cubicBezTo>
                <a:cubicBezTo>
                  <a:pt x="2815445" y="1761828"/>
                  <a:pt x="2816147" y="1773335"/>
                  <a:pt x="2809875" y="1781175"/>
                </a:cubicBezTo>
                <a:cubicBezTo>
                  <a:pt x="2802724" y="1790114"/>
                  <a:pt x="2790094" y="1792896"/>
                  <a:pt x="2781300" y="1800225"/>
                </a:cubicBezTo>
                <a:cubicBezTo>
                  <a:pt x="2717881" y="1853074"/>
                  <a:pt x="2786183" y="1811739"/>
                  <a:pt x="2724150" y="1838325"/>
                </a:cubicBezTo>
                <a:cubicBezTo>
                  <a:pt x="2711099" y="1843918"/>
                  <a:pt x="2699233" y="1852102"/>
                  <a:pt x="2686050" y="1857375"/>
                </a:cubicBezTo>
                <a:cubicBezTo>
                  <a:pt x="2667406" y="1864833"/>
                  <a:pt x="2647950" y="1870075"/>
                  <a:pt x="2628900" y="1876425"/>
                </a:cubicBezTo>
                <a:cubicBezTo>
                  <a:pt x="2515933" y="1914081"/>
                  <a:pt x="2610359" y="1885592"/>
                  <a:pt x="2333625" y="1895475"/>
                </a:cubicBezTo>
                <a:cubicBezTo>
                  <a:pt x="2277964" y="1903427"/>
                  <a:pt x="2269466" y="1903383"/>
                  <a:pt x="2219325" y="1914525"/>
                </a:cubicBezTo>
                <a:cubicBezTo>
                  <a:pt x="2206546" y="1917365"/>
                  <a:pt x="2194184" y="1922199"/>
                  <a:pt x="2181225" y="1924050"/>
                </a:cubicBezTo>
                <a:cubicBezTo>
                  <a:pt x="2149637" y="1928563"/>
                  <a:pt x="2117665" y="1929847"/>
                  <a:pt x="2085975" y="1933575"/>
                </a:cubicBezTo>
                <a:cubicBezTo>
                  <a:pt x="2063678" y="1936198"/>
                  <a:pt x="2041525" y="1939925"/>
                  <a:pt x="2019300" y="1943100"/>
                </a:cubicBezTo>
                <a:cubicBezTo>
                  <a:pt x="1885950" y="1939925"/>
                  <a:pt x="1752506" y="1939497"/>
                  <a:pt x="1619250" y="1933575"/>
                </a:cubicBezTo>
                <a:cubicBezTo>
                  <a:pt x="1592306" y="1932377"/>
                  <a:pt x="1545780" y="1894120"/>
                  <a:pt x="1533525" y="1885950"/>
                </a:cubicBezTo>
                <a:cubicBezTo>
                  <a:pt x="1524000" y="1879600"/>
                  <a:pt x="1513045" y="1874995"/>
                  <a:pt x="1504950" y="1866900"/>
                </a:cubicBezTo>
                <a:cubicBezTo>
                  <a:pt x="1474260" y="1836210"/>
                  <a:pt x="1453410" y="1818165"/>
                  <a:pt x="1428750" y="1781175"/>
                </a:cubicBezTo>
                <a:cubicBezTo>
                  <a:pt x="1420874" y="1769361"/>
                  <a:pt x="1416745" y="1755403"/>
                  <a:pt x="1409700" y="1743075"/>
                </a:cubicBezTo>
                <a:cubicBezTo>
                  <a:pt x="1404020" y="1733136"/>
                  <a:pt x="1397000" y="1724025"/>
                  <a:pt x="1390650" y="1714500"/>
                </a:cubicBezTo>
                <a:cubicBezTo>
                  <a:pt x="1387475" y="1701800"/>
                  <a:pt x="1384721" y="1688987"/>
                  <a:pt x="1381125" y="1676400"/>
                </a:cubicBezTo>
                <a:cubicBezTo>
                  <a:pt x="1378367" y="1666746"/>
                  <a:pt x="1371600" y="1657865"/>
                  <a:pt x="1371600" y="1647825"/>
                </a:cubicBezTo>
                <a:cubicBezTo>
                  <a:pt x="1371600" y="1606428"/>
                  <a:pt x="1375271" y="1564981"/>
                  <a:pt x="1381125" y="1524000"/>
                </a:cubicBezTo>
                <a:cubicBezTo>
                  <a:pt x="1390827" y="1456087"/>
                  <a:pt x="1396414" y="1465725"/>
                  <a:pt x="1409700" y="1419225"/>
                </a:cubicBezTo>
                <a:cubicBezTo>
                  <a:pt x="1413296" y="1406638"/>
                  <a:pt x="1416050" y="1393825"/>
                  <a:pt x="1419225" y="1381125"/>
                </a:cubicBezTo>
                <a:cubicBezTo>
                  <a:pt x="1416050" y="1330325"/>
                  <a:pt x="1415028" y="1279344"/>
                  <a:pt x="1409700" y="1228725"/>
                </a:cubicBezTo>
                <a:cubicBezTo>
                  <a:pt x="1408649" y="1218740"/>
                  <a:pt x="1403700" y="1209551"/>
                  <a:pt x="1400175" y="1200150"/>
                </a:cubicBezTo>
                <a:cubicBezTo>
                  <a:pt x="1394172" y="1184141"/>
                  <a:pt x="1388771" y="1167818"/>
                  <a:pt x="1381125" y="1152525"/>
                </a:cubicBezTo>
                <a:cubicBezTo>
                  <a:pt x="1376005" y="1142286"/>
                  <a:pt x="1367195" y="1134189"/>
                  <a:pt x="1362075" y="1123950"/>
                </a:cubicBezTo>
                <a:cubicBezTo>
                  <a:pt x="1357585" y="1114970"/>
                  <a:pt x="1357040" y="1104355"/>
                  <a:pt x="1352550" y="1095375"/>
                </a:cubicBezTo>
                <a:cubicBezTo>
                  <a:pt x="1335852" y="1061979"/>
                  <a:pt x="1307403" y="1039877"/>
                  <a:pt x="1276350" y="1019175"/>
                </a:cubicBezTo>
                <a:cubicBezTo>
                  <a:pt x="1267996" y="1013606"/>
                  <a:pt x="1257300" y="1012825"/>
                  <a:pt x="1247775" y="1009650"/>
                </a:cubicBezTo>
                <a:cubicBezTo>
                  <a:pt x="1149673" y="936074"/>
                  <a:pt x="1274306" y="1024390"/>
                  <a:pt x="1162050" y="962025"/>
                </a:cubicBezTo>
                <a:cubicBezTo>
                  <a:pt x="1148173" y="954315"/>
                  <a:pt x="1137412" y="941864"/>
                  <a:pt x="1123950" y="933450"/>
                </a:cubicBezTo>
                <a:cubicBezTo>
                  <a:pt x="1111909" y="925925"/>
                  <a:pt x="1098178" y="921445"/>
                  <a:pt x="1085850" y="914400"/>
                </a:cubicBezTo>
                <a:cubicBezTo>
                  <a:pt x="1075911" y="908720"/>
                  <a:pt x="1067514" y="900470"/>
                  <a:pt x="1057275" y="895350"/>
                </a:cubicBezTo>
                <a:cubicBezTo>
                  <a:pt x="1042050" y="887737"/>
                  <a:pt x="1004842" y="880369"/>
                  <a:pt x="990600" y="876300"/>
                </a:cubicBezTo>
                <a:cubicBezTo>
                  <a:pt x="980946" y="873542"/>
                  <a:pt x="971005" y="871265"/>
                  <a:pt x="962025" y="866775"/>
                </a:cubicBezTo>
                <a:cubicBezTo>
                  <a:pt x="951786" y="861655"/>
                  <a:pt x="944310" y="851345"/>
                  <a:pt x="933450" y="847725"/>
                </a:cubicBezTo>
                <a:cubicBezTo>
                  <a:pt x="905680" y="838468"/>
                  <a:pt x="876247" y="835257"/>
                  <a:pt x="847725" y="828675"/>
                </a:cubicBezTo>
                <a:cubicBezTo>
                  <a:pt x="834969" y="825731"/>
                  <a:pt x="822164" y="822912"/>
                  <a:pt x="809625" y="819150"/>
                </a:cubicBezTo>
                <a:cubicBezTo>
                  <a:pt x="790391" y="813380"/>
                  <a:pt x="771346" y="806962"/>
                  <a:pt x="752475" y="800100"/>
                </a:cubicBezTo>
                <a:cubicBezTo>
                  <a:pt x="740822" y="795862"/>
                  <a:pt x="694473" y="775569"/>
                  <a:pt x="676275" y="771525"/>
                </a:cubicBezTo>
                <a:cubicBezTo>
                  <a:pt x="657422" y="767335"/>
                  <a:pt x="638175" y="765175"/>
                  <a:pt x="619125" y="762000"/>
                </a:cubicBezTo>
                <a:cubicBezTo>
                  <a:pt x="586150" y="745513"/>
                  <a:pt x="548518" y="725764"/>
                  <a:pt x="514350" y="714375"/>
                </a:cubicBezTo>
                <a:cubicBezTo>
                  <a:pt x="489512" y="706096"/>
                  <a:pt x="463550" y="701675"/>
                  <a:pt x="438150" y="695325"/>
                </a:cubicBezTo>
                <a:cubicBezTo>
                  <a:pt x="428625" y="685800"/>
                  <a:pt x="420783" y="674222"/>
                  <a:pt x="409575" y="666750"/>
                </a:cubicBezTo>
                <a:cubicBezTo>
                  <a:pt x="401221" y="661181"/>
                  <a:pt x="388840" y="663497"/>
                  <a:pt x="381000" y="657225"/>
                </a:cubicBezTo>
                <a:cubicBezTo>
                  <a:pt x="224477" y="532007"/>
                  <a:pt x="372894" y="639594"/>
                  <a:pt x="285750" y="552450"/>
                </a:cubicBezTo>
                <a:cubicBezTo>
                  <a:pt x="277655" y="544355"/>
                  <a:pt x="265969" y="540729"/>
                  <a:pt x="257175" y="533400"/>
                </a:cubicBezTo>
                <a:cubicBezTo>
                  <a:pt x="246827" y="524776"/>
                  <a:pt x="238125" y="514350"/>
                  <a:pt x="228600" y="504825"/>
                </a:cubicBezTo>
                <a:cubicBezTo>
                  <a:pt x="219054" y="476186"/>
                  <a:pt x="220541" y="472294"/>
                  <a:pt x="200025" y="447675"/>
                </a:cubicBezTo>
                <a:cubicBezTo>
                  <a:pt x="191401" y="437327"/>
                  <a:pt x="179280" y="430061"/>
                  <a:pt x="171450" y="419100"/>
                </a:cubicBezTo>
                <a:cubicBezTo>
                  <a:pt x="163197" y="407546"/>
                  <a:pt x="159705" y="393176"/>
                  <a:pt x="152400" y="381000"/>
                </a:cubicBezTo>
                <a:cubicBezTo>
                  <a:pt x="128947" y="341912"/>
                  <a:pt x="111775" y="320484"/>
                  <a:pt x="85725" y="285750"/>
                </a:cubicBezTo>
                <a:cubicBezTo>
                  <a:pt x="68986" y="235532"/>
                  <a:pt x="87263" y="276166"/>
                  <a:pt x="47625" y="228600"/>
                </a:cubicBezTo>
                <a:cubicBezTo>
                  <a:pt x="14785" y="189192"/>
                  <a:pt x="7937" y="188912"/>
                  <a:pt x="0" y="18097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Freeform: Shape 11">
            <a:extLst>
              <a:ext uri="{FF2B5EF4-FFF2-40B4-BE49-F238E27FC236}">
                <a16:creationId xmlns:a16="http://schemas.microsoft.com/office/drawing/2014/main" id="{37EAB550-9D57-407E-8247-7EC5C499918B}"/>
              </a:ext>
            </a:extLst>
          </p:cNvPr>
          <p:cNvSpPr/>
          <p:nvPr/>
        </p:nvSpPr>
        <p:spPr>
          <a:xfrm>
            <a:off x="4253865" y="3086033"/>
            <a:ext cx="1243556" cy="1905067"/>
          </a:xfrm>
          <a:custGeom>
            <a:avLst/>
            <a:gdLst>
              <a:gd name="connsiteX0" fmla="*/ 1009650 w 1243556"/>
              <a:gd name="connsiteY0" fmla="*/ 19117 h 1905067"/>
              <a:gd name="connsiteX1" fmla="*/ 1009650 w 1243556"/>
              <a:gd name="connsiteY1" fmla="*/ 19117 h 1905067"/>
              <a:gd name="connsiteX2" fmla="*/ 923925 w 1243556"/>
              <a:gd name="connsiteY2" fmla="*/ 9592 h 1905067"/>
              <a:gd name="connsiteX3" fmla="*/ 866775 w 1243556"/>
              <a:gd name="connsiteY3" fmla="*/ 67 h 1905067"/>
              <a:gd name="connsiteX4" fmla="*/ 504825 w 1243556"/>
              <a:gd name="connsiteY4" fmla="*/ 9592 h 1905067"/>
              <a:gd name="connsiteX5" fmla="*/ 400050 w 1243556"/>
              <a:gd name="connsiteY5" fmla="*/ 38167 h 1905067"/>
              <a:gd name="connsiteX6" fmla="*/ 371475 w 1243556"/>
              <a:gd name="connsiteY6" fmla="*/ 47692 h 1905067"/>
              <a:gd name="connsiteX7" fmla="*/ 295275 w 1243556"/>
              <a:gd name="connsiteY7" fmla="*/ 95317 h 1905067"/>
              <a:gd name="connsiteX8" fmla="*/ 238125 w 1243556"/>
              <a:gd name="connsiteY8" fmla="*/ 133417 h 1905067"/>
              <a:gd name="connsiteX9" fmla="*/ 161925 w 1243556"/>
              <a:gd name="connsiteY9" fmla="*/ 247717 h 1905067"/>
              <a:gd name="connsiteX10" fmla="*/ 142875 w 1243556"/>
              <a:gd name="connsiteY10" fmla="*/ 304867 h 1905067"/>
              <a:gd name="connsiteX11" fmla="*/ 133350 w 1243556"/>
              <a:gd name="connsiteY11" fmla="*/ 333442 h 1905067"/>
              <a:gd name="connsiteX12" fmla="*/ 104775 w 1243556"/>
              <a:gd name="connsiteY12" fmla="*/ 447742 h 1905067"/>
              <a:gd name="connsiteX13" fmla="*/ 66675 w 1243556"/>
              <a:gd name="connsiteY13" fmla="*/ 504892 h 1905067"/>
              <a:gd name="connsiteX14" fmla="*/ 19050 w 1243556"/>
              <a:gd name="connsiteY14" fmla="*/ 562042 h 1905067"/>
              <a:gd name="connsiteX15" fmla="*/ 9525 w 1243556"/>
              <a:gd name="connsiteY15" fmla="*/ 609667 h 1905067"/>
              <a:gd name="connsiteX16" fmla="*/ 0 w 1243556"/>
              <a:gd name="connsiteY16" fmla="*/ 638242 h 1905067"/>
              <a:gd name="connsiteX17" fmla="*/ 9525 w 1243556"/>
              <a:gd name="connsiteY17" fmla="*/ 1162117 h 1905067"/>
              <a:gd name="connsiteX18" fmla="*/ 19050 w 1243556"/>
              <a:gd name="connsiteY18" fmla="*/ 1304992 h 1905067"/>
              <a:gd name="connsiteX19" fmla="*/ 38100 w 1243556"/>
              <a:gd name="connsiteY19" fmla="*/ 1419292 h 1905067"/>
              <a:gd name="connsiteX20" fmla="*/ 47625 w 1243556"/>
              <a:gd name="connsiteY20" fmla="*/ 1485967 h 1905067"/>
              <a:gd name="connsiteX21" fmla="*/ 57150 w 1243556"/>
              <a:gd name="connsiteY21" fmla="*/ 1533592 h 1905067"/>
              <a:gd name="connsiteX22" fmla="*/ 76200 w 1243556"/>
              <a:gd name="connsiteY22" fmla="*/ 1638367 h 1905067"/>
              <a:gd name="connsiteX23" fmla="*/ 95250 w 1243556"/>
              <a:gd name="connsiteY23" fmla="*/ 1743142 h 1905067"/>
              <a:gd name="connsiteX24" fmla="*/ 104775 w 1243556"/>
              <a:gd name="connsiteY24" fmla="*/ 1800292 h 1905067"/>
              <a:gd name="connsiteX25" fmla="*/ 142875 w 1243556"/>
              <a:gd name="connsiteY25" fmla="*/ 1838392 h 1905067"/>
              <a:gd name="connsiteX26" fmla="*/ 228600 w 1243556"/>
              <a:gd name="connsiteY26" fmla="*/ 1886017 h 1905067"/>
              <a:gd name="connsiteX27" fmla="*/ 361950 w 1243556"/>
              <a:gd name="connsiteY27" fmla="*/ 1895542 h 1905067"/>
              <a:gd name="connsiteX28" fmla="*/ 447675 w 1243556"/>
              <a:gd name="connsiteY28" fmla="*/ 1905067 h 1905067"/>
              <a:gd name="connsiteX29" fmla="*/ 571500 w 1243556"/>
              <a:gd name="connsiteY29" fmla="*/ 1895542 h 1905067"/>
              <a:gd name="connsiteX30" fmla="*/ 685800 w 1243556"/>
              <a:gd name="connsiteY30" fmla="*/ 1876492 h 1905067"/>
              <a:gd name="connsiteX31" fmla="*/ 781050 w 1243556"/>
              <a:gd name="connsiteY31" fmla="*/ 1857442 h 1905067"/>
              <a:gd name="connsiteX32" fmla="*/ 866775 w 1243556"/>
              <a:gd name="connsiteY32" fmla="*/ 1847917 h 1905067"/>
              <a:gd name="connsiteX33" fmla="*/ 895350 w 1243556"/>
              <a:gd name="connsiteY33" fmla="*/ 1838392 h 1905067"/>
              <a:gd name="connsiteX34" fmla="*/ 933450 w 1243556"/>
              <a:gd name="connsiteY34" fmla="*/ 1828867 h 1905067"/>
              <a:gd name="connsiteX35" fmla="*/ 1019175 w 1243556"/>
              <a:gd name="connsiteY35" fmla="*/ 1781242 h 1905067"/>
              <a:gd name="connsiteX36" fmla="*/ 1114425 w 1243556"/>
              <a:gd name="connsiteY36" fmla="*/ 1724092 h 1905067"/>
              <a:gd name="connsiteX37" fmla="*/ 1181100 w 1243556"/>
              <a:gd name="connsiteY37" fmla="*/ 1657417 h 1905067"/>
              <a:gd name="connsiteX38" fmla="*/ 1190625 w 1243556"/>
              <a:gd name="connsiteY38" fmla="*/ 1609792 h 1905067"/>
              <a:gd name="connsiteX39" fmla="*/ 1200150 w 1243556"/>
              <a:gd name="connsiteY39" fmla="*/ 1581217 h 1905067"/>
              <a:gd name="connsiteX40" fmla="*/ 1181100 w 1243556"/>
              <a:gd name="connsiteY40" fmla="*/ 1390717 h 1905067"/>
              <a:gd name="connsiteX41" fmla="*/ 1171575 w 1243556"/>
              <a:gd name="connsiteY41" fmla="*/ 1362142 h 1905067"/>
              <a:gd name="connsiteX42" fmla="*/ 1133475 w 1243556"/>
              <a:gd name="connsiteY42" fmla="*/ 1285942 h 1905067"/>
              <a:gd name="connsiteX43" fmla="*/ 1123950 w 1243556"/>
              <a:gd name="connsiteY43" fmla="*/ 1257367 h 1905067"/>
              <a:gd name="connsiteX44" fmla="*/ 1133475 w 1243556"/>
              <a:gd name="connsiteY44" fmla="*/ 1057342 h 1905067"/>
              <a:gd name="connsiteX45" fmla="*/ 1171575 w 1243556"/>
              <a:gd name="connsiteY45" fmla="*/ 923992 h 1905067"/>
              <a:gd name="connsiteX46" fmla="*/ 1181100 w 1243556"/>
              <a:gd name="connsiteY46" fmla="*/ 895417 h 1905067"/>
              <a:gd name="connsiteX47" fmla="*/ 1190625 w 1243556"/>
              <a:gd name="connsiteY47" fmla="*/ 847792 h 1905067"/>
              <a:gd name="connsiteX48" fmla="*/ 1209675 w 1243556"/>
              <a:gd name="connsiteY48" fmla="*/ 809692 h 1905067"/>
              <a:gd name="connsiteX49" fmla="*/ 1219200 w 1243556"/>
              <a:gd name="connsiteY49" fmla="*/ 771592 h 1905067"/>
              <a:gd name="connsiteX50" fmla="*/ 1228725 w 1243556"/>
              <a:gd name="connsiteY50" fmla="*/ 743017 h 1905067"/>
              <a:gd name="connsiteX51" fmla="*/ 1228725 w 1243556"/>
              <a:gd name="connsiteY51" fmla="*/ 447742 h 1905067"/>
              <a:gd name="connsiteX52" fmla="*/ 1200150 w 1243556"/>
              <a:gd name="connsiteY52" fmla="*/ 390592 h 1905067"/>
              <a:gd name="connsiteX53" fmla="*/ 1181100 w 1243556"/>
              <a:gd name="connsiteY53" fmla="*/ 333442 h 1905067"/>
              <a:gd name="connsiteX54" fmla="*/ 1190625 w 1243556"/>
              <a:gd name="connsiteY54" fmla="*/ 190567 h 1905067"/>
              <a:gd name="connsiteX55" fmla="*/ 1200150 w 1243556"/>
              <a:gd name="connsiteY55" fmla="*/ 161992 h 1905067"/>
              <a:gd name="connsiteX56" fmla="*/ 1228725 w 1243556"/>
              <a:gd name="connsiteY56" fmla="*/ 133417 h 1905067"/>
              <a:gd name="connsiteX57" fmla="*/ 1228725 w 1243556"/>
              <a:gd name="connsiteY57" fmla="*/ 28642 h 1905067"/>
              <a:gd name="connsiteX58" fmla="*/ 1171575 w 1243556"/>
              <a:gd name="connsiteY58" fmla="*/ 9592 h 1905067"/>
              <a:gd name="connsiteX59" fmla="*/ 1009650 w 1243556"/>
              <a:gd name="connsiteY59" fmla="*/ 19117 h 190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43556" h="1905067">
                <a:moveTo>
                  <a:pt x="1009650" y="19117"/>
                </a:moveTo>
                <a:lnTo>
                  <a:pt x="1009650" y="19117"/>
                </a:lnTo>
                <a:cubicBezTo>
                  <a:pt x="981075" y="15942"/>
                  <a:pt x="952424" y="13392"/>
                  <a:pt x="923925" y="9592"/>
                </a:cubicBezTo>
                <a:cubicBezTo>
                  <a:pt x="904782" y="7040"/>
                  <a:pt x="886088" y="67"/>
                  <a:pt x="866775" y="67"/>
                </a:cubicBezTo>
                <a:cubicBezTo>
                  <a:pt x="746083" y="67"/>
                  <a:pt x="625475" y="6417"/>
                  <a:pt x="504825" y="9592"/>
                </a:cubicBezTo>
                <a:cubicBezTo>
                  <a:pt x="437509" y="23055"/>
                  <a:pt x="472559" y="13997"/>
                  <a:pt x="400050" y="38167"/>
                </a:cubicBezTo>
                <a:cubicBezTo>
                  <a:pt x="390525" y="41342"/>
                  <a:pt x="379989" y="42371"/>
                  <a:pt x="371475" y="47692"/>
                </a:cubicBezTo>
                <a:cubicBezTo>
                  <a:pt x="346075" y="63567"/>
                  <a:pt x="320197" y="78702"/>
                  <a:pt x="295275" y="95317"/>
                </a:cubicBezTo>
                <a:cubicBezTo>
                  <a:pt x="276225" y="108017"/>
                  <a:pt x="251862" y="115101"/>
                  <a:pt x="238125" y="133417"/>
                </a:cubicBezTo>
                <a:cubicBezTo>
                  <a:pt x="204319" y="178492"/>
                  <a:pt x="180924" y="200218"/>
                  <a:pt x="161925" y="247717"/>
                </a:cubicBezTo>
                <a:cubicBezTo>
                  <a:pt x="154467" y="266361"/>
                  <a:pt x="149225" y="285817"/>
                  <a:pt x="142875" y="304867"/>
                </a:cubicBezTo>
                <a:cubicBezTo>
                  <a:pt x="139700" y="314392"/>
                  <a:pt x="135001" y="323538"/>
                  <a:pt x="133350" y="333442"/>
                </a:cubicBezTo>
                <a:cubicBezTo>
                  <a:pt x="128589" y="362008"/>
                  <a:pt x="121546" y="422585"/>
                  <a:pt x="104775" y="447742"/>
                </a:cubicBezTo>
                <a:cubicBezTo>
                  <a:pt x="92075" y="466792"/>
                  <a:pt x="82864" y="488703"/>
                  <a:pt x="66675" y="504892"/>
                </a:cubicBezTo>
                <a:cubicBezTo>
                  <a:pt x="30005" y="541562"/>
                  <a:pt x="45572" y="522259"/>
                  <a:pt x="19050" y="562042"/>
                </a:cubicBezTo>
                <a:cubicBezTo>
                  <a:pt x="15875" y="577917"/>
                  <a:pt x="13452" y="593961"/>
                  <a:pt x="9525" y="609667"/>
                </a:cubicBezTo>
                <a:cubicBezTo>
                  <a:pt x="7090" y="619407"/>
                  <a:pt x="0" y="628202"/>
                  <a:pt x="0" y="638242"/>
                </a:cubicBezTo>
                <a:cubicBezTo>
                  <a:pt x="0" y="812896"/>
                  <a:pt x="4537" y="987534"/>
                  <a:pt x="9525" y="1162117"/>
                </a:cubicBezTo>
                <a:cubicBezTo>
                  <a:pt x="10888" y="1209828"/>
                  <a:pt x="14729" y="1257457"/>
                  <a:pt x="19050" y="1304992"/>
                </a:cubicBezTo>
                <a:cubicBezTo>
                  <a:pt x="25276" y="1373476"/>
                  <a:pt x="28202" y="1359905"/>
                  <a:pt x="38100" y="1419292"/>
                </a:cubicBezTo>
                <a:cubicBezTo>
                  <a:pt x="41791" y="1441437"/>
                  <a:pt x="43934" y="1463822"/>
                  <a:pt x="47625" y="1485967"/>
                </a:cubicBezTo>
                <a:cubicBezTo>
                  <a:pt x="50287" y="1501936"/>
                  <a:pt x="54688" y="1517591"/>
                  <a:pt x="57150" y="1533592"/>
                </a:cubicBezTo>
                <a:cubicBezTo>
                  <a:pt x="72536" y="1633602"/>
                  <a:pt x="56770" y="1580076"/>
                  <a:pt x="76200" y="1638367"/>
                </a:cubicBezTo>
                <a:cubicBezTo>
                  <a:pt x="100413" y="1807858"/>
                  <a:pt x="72795" y="1630866"/>
                  <a:pt x="95250" y="1743142"/>
                </a:cubicBezTo>
                <a:cubicBezTo>
                  <a:pt x="99038" y="1762080"/>
                  <a:pt x="96138" y="1783018"/>
                  <a:pt x="104775" y="1800292"/>
                </a:cubicBezTo>
                <a:cubicBezTo>
                  <a:pt x="112807" y="1816356"/>
                  <a:pt x="128850" y="1827172"/>
                  <a:pt x="142875" y="1838392"/>
                </a:cubicBezTo>
                <a:cubicBezTo>
                  <a:pt x="159326" y="1851553"/>
                  <a:pt x="199816" y="1882631"/>
                  <a:pt x="228600" y="1886017"/>
                </a:cubicBezTo>
                <a:cubicBezTo>
                  <a:pt x="272858" y="1891224"/>
                  <a:pt x="317554" y="1891682"/>
                  <a:pt x="361950" y="1895542"/>
                </a:cubicBezTo>
                <a:cubicBezTo>
                  <a:pt x="390593" y="1898033"/>
                  <a:pt x="419100" y="1901892"/>
                  <a:pt x="447675" y="1905067"/>
                </a:cubicBezTo>
                <a:cubicBezTo>
                  <a:pt x="488950" y="1901892"/>
                  <a:pt x="530398" y="1900474"/>
                  <a:pt x="571500" y="1895542"/>
                </a:cubicBezTo>
                <a:cubicBezTo>
                  <a:pt x="609850" y="1890940"/>
                  <a:pt x="647925" y="1884067"/>
                  <a:pt x="685800" y="1876492"/>
                </a:cubicBezTo>
                <a:cubicBezTo>
                  <a:pt x="717550" y="1870142"/>
                  <a:pt x="748869" y="1861018"/>
                  <a:pt x="781050" y="1857442"/>
                </a:cubicBezTo>
                <a:lnTo>
                  <a:pt x="866775" y="1847917"/>
                </a:lnTo>
                <a:cubicBezTo>
                  <a:pt x="876300" y="1844742"/>
                  <a:pt x="885696" y="1841150"/>
                  <a:pt x="895350" y="1838392"/>
                </a:cubicBezTo>
                <a:cubicBezTo>
                  <a:pt x="907937" y="1834796"/>
                  <a:pt x="921193" y="1833464"/>
                  <a:pt x="933450" y="1828867"/>
                </a:cubicBezTo>
                <a:cubicBezTo>
                  <a:pt x="961558" y="1818327"/>
                  <a:pt x="993993" y="1795232"/>
                  <a:pt x="1019175" y="1781242"/>
                </a:cubicBezTo>
                <a:cubicBezTo>
                  <a:pt x="1052998" y="1762451"/>
                  <a:pt x="1085377" y="1753140"/>
                  <a:pt x="1114425" y="1724092"/>
                </a:cubicBezTo>
                <a:lnTo>
                  <a:pt x="1181100" y="1657417"/>
                </a:lnTo>
                <a:cubicBezTo>
                  <a:pt x="1184275" y="1641542"/>
                  <a:pt x="1186698" y="1625498"/>
                  <a:pt x="1190625" y="1609792"/>
                </a:cubicBezTo>
                <a:cubicBezTo>
                  <a:pt x="1193060" y="1600052"/>
                  <a:pt x="1200150" y="1591257"/>
                  <a:pt x="1200150" y="1581217"/>
                </a:cubicBezTo>
                <a:cubicBezTo>
                  <a:pt x="1200150" y="1494464"/>
                  <a:pt x="1200310" y="1457952"/>
                  <a:pt x="1181100" y="1390717"/>
                </a:cubicBezTo>
                <a:cubicBezTo>
                  <a:pt x="1178342" y="1381063"/>
                  <a:pt x="1175730" y="1371282"/>
                  <a:pt x="1171575" y="1362142"/>
                </a:cubicBezTo>
                <a:cubicBezTo>
                  <a:pt x="1159824" y="1336289"/>
                  <a:pt x="1142455" y="1312883"/>
                  <a:pt x="1133475" y="1285942"/>
                </a:cubicBezTo>
                <a:lnTo>
                  <a:pt x="1123950" y="1257367"/>
                </a:lnTo>
                <a:cubicBezTo>
                  <a:pt x="1127125" y="1190692"/>
                  <a:pt x="1126606" y="1123738"/>
                  <a:pt x="1133475" y="1057342"/>
                </a:cubicBezTo>
                <a:cubicBezTo>
                  <a:pt x="1137063" y="1022658"/>
                  <a:pt x="1159840" y="959198"/>
                  <a:pt x="1171575" y="923992"/>
                </a:cubicBezTo>
                <a:cubicBezTo>
                  <a:pt x="1174750" y="914467"/>
                  <a:pt x="1179131" y="905262"/>
                  <a:pt x="1181100" y="895417"/>
                </a:cubicBezTo>
                <a:cubicBezTo>
                  <a:pt x="1184275" y="879542"/>
                  <a:pt x="1185505" y="863151"/>
                  <a:pt x="1190625" y="847792"/>
                </a:cubicBezTo>
                <a:cubicBezTo>
                  <a:pt x="1195115" y="834322"/>
                  <a:pt x="1204689" y="822987"/>
                  <a:pt x="1209675" y="809692"/>
                </a:cubicBezTo>
                <a:cubicBezTo>
                  <a:pt x="1214272" y="797435"/>
                  <a:pt x="1215604" y="784179"/>
                  <a:pt x="1219200" y="771592"/>
                </a:cubicBezTo>
                <a:cubicBezTo>
                  <a:pt x="1221958" y="761938"/>
                  <a:pt x="1225550" y="752542"/>
                  <a:pt x="1228725" y="743017"/>
                </a:cubicBezTo>
                <a:cubicBezTo>
                  <a:pt x="1238525" y="596013"/>
                  <a:pt x="1244544" y="598025"/>
                  <a:pt x="1228725" y="447742"/>
                </a:cubicBezTo>
                <a:cubicBezTo>
                  <a:pt x="1225131" y="413603"/>
                  <a:pt x="1213879" y="421482"/>
                  <a:pt x="1200150" y="390592"/>
                </a:cubicBezTo>
                <a:cubicBezTo>
                  <a:pt x="1191995" y="372242"/>
                  <a:pt x="1181100" y="333442"/>
                  <a:pt x="1181100" y="333442"/>
                </a:cubicBezTo>
                <a:cubicBezTo>
                  <a:pt x="1184275" y="285817"/>
                  <a:pt x="1185354" y="238006"/>
                  <a:pt x="1190625" y="190567"/>
                </a:cubicBezTo>
                <a:cubicBezTo>
                  <a:pt x="1191734" y="180588"/>
                  <a:pt x="1194581" y="170346"/>
                  <a:pt x="1200150" y="161992"/>
                </a:cubicBezTo>
                <a:cubicBezTo>
                  <a:pt x="1207622" y="150784"/>
                  <a:pt x="1219200" y="142942"/>
                  <a:pt x="1228725" y="133417"/>
                </a:cubicBezTo>
                <a:cubicBezTo>
                  <a:pt x="1240076" y="99364"/>
                  <a:pt x="1255477" y="66859"/>
                  <a:pt x="1228725" y="28642"/>
                </a:cubicBezTo>
                <a:cubicBezTo>
                  <a:pt x="1217210" y="12191"/>
                  <a:pt x="1190625" y="15942"/>
                  <a:pt x="1171575" y="9592"/>
                </a:cubicBezTo>
                <a:cubicBezTo>
                  <a:pt x="1094807" y="-15997"/>
                  <a:pt x="1036637" y="17530"/>
                  <a:pt x="1009650" y="19117"/>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Freeform: Shape 14">
            <a:extLst>
              <a:ext uri="{FF2B5EF4-FFF2-40B4-BE49-F238E27FC236}">
                <a16:creationId xmlns:a16="http://schemas.microsoft.com/office/drawing/2014/main" id="{14BD0C6F-EDBC-4257-A8F9-F4C4C6C5EC8E}"/>
              </a:ext>
            </a:extLst>
          </p:cNvPr>
          <p:cNvSpPr/>
          <p:nvPr/>
        </p:nvSpPr>
        <p:spPr>
          <a:xfrm>
            <a:off x="5467744" y="3095210"/>
            <a:ext cx="1148321" cy="1533940"/>
          </a:xfrm>
          <a:custGeom>
            <a:avLst/>
            <a:gdLst>
              <a:gd name="connsiteX0" fmla="*/ 5321 w 1148321"/>
              <a:gd name="connsiteY0" fmla="*/ 415 h 1533940"/>
              <a:gd name="connsiteX1" fmla="*/ 110096 w 1148321"/>
              <a:gd name="connsiteY1" fmla="*/ 19465 h 1533940"/>
              <a:gd name="connsiteX2" fmla="*/ 357746 w 1148321"/>
              <a:gd name="connsiteY2" fmla="*/ 38515 h 1533940"/>
              <a:gd name="connsiteX3" fmla="*/ 481571 w 1148321"/>
              <a:gd name="connsiteY3" fmla="*/ 67090 h 1533940"/>
              <a:gd name="connsiteX4" fmla="*/ 614921 w 1148321"/>
              <a:gd name="connsiteY4" fmla="*/ 114715 h 1533940"/>
              <a:gd name="connsiteX5" fmla="*/ 643496 w 1148321"/>
              <a:gd name="connsiteY5" fmla="*/ 124240 h 1533940"/>
              <a:gd name="connsiteX6" fmla="*/ 681596 w 1148321"/>
              <a:gd name="connsiteY6" fmla="*/ 152815 h 1533940"/>
              <a:gd name="connsiteX7" fmla="*/ 738746 w 1148321"/>
              <a:gd name="connsiteY7" fmla="*/ 200440 h 1533940"/>
              <a:gd name="connsiteX8" fmla="*/ 767321 w 1148321"/>
              <a:gd name="connsiteY8" fmla="*/ 238540 h 1533940"/>
              <a:gd name="connsiteX9" fmla="*/ 795896 w 1148321"/>
              <a:gd name="connsiteY9" fmla="*/ 267115 h 1533940"/>
              <a:gd name="connsiteX10" fmla="*/ 814946 w 1148321"/>
              <a:gd name="connsiteY10" fmla="*/ 295690 h 1533940"/>
              <a:gd name="connsiteX11" fmla="*/ 843521 w 1148321"/>
              <a:gd name="connsiteY11" fmla="*/ 314740 h 1533940"/>
              <a:gd name="connsiteX12" fmla="*/ 862571 w 1148321"/>
              <a:gd name="connsiteY12" fmla="*/ 343315 h 1533940"/>
              <a:gd name="connsiteX13" fmla="*/ 919721 w 1148321"/>
              <a:gd name="connsiteY13" fmla="*/ 381415 h 1533940"/>
              <a:gd name="connsiteX14" fmla="*/ 967346 w 1148321"/>
              <a:gd name="connsiteY14" fmla="*/ 438565 h 1533940"/>
              <a:gd name="connsiteX15" fmla="*/ 1005446 w 1148321"/>
              <a:gd name="connsiteY15" fmla="*/ 486190 h 1533940"/>
              <a:gd name="connsiteX16" fmla="*/ 1034021 w 1148321"/>
              <a:gd name="connsiteY16" fmla="*/ 514765 h 1533940"/>
              <a:gd name="connsiteX17" fmla="*/ 1081646 w 1148321"/>
              <a:gd name="connsiteY17" fmla="*/ 581440 h 1533940"/>
              <a:gd name="connsiteX18" fmla="*/ 1091171 w 1148321"/>
              <a:gd name="connsiteY18" fmla="*/ 610015 h 1533940"/>
              <a:gd name="connsiteX19" fmla="*/ 1110221 w 1148321"/>
              <a:gd name="connsiteY19" fmla="*/ 657640 h 1533940"/>
              <a:gd name="connsiteX20" fmla="*/ 1119746 w 1148321"/>
              <a:gd name="connsiteY20" fmla="*/ 705265 h 1533940"/>
              <a:gd name="connsiteX21" fmla="*/ 1119746 w 1148321"/>
              <a:gd name="connsiteY21" fmla="*/ 1000540 h 1533940"/>
              <a:gd name="connsiteX22" fmla="*/ 1129271 w 1148321"/>
              <a:gd name="connsiteY22" fmla="*/ 1200565 h 1533940"/>
              <a:gd name="connsiteX23" fmla="*/ 1138796 w 1148321"/>
              <a:gd name="connsiteY23" fmla="*/ 1248190 h 1533940"/>
              <a:gd name="connsiteX24" fmla="*/ 1148321 w 1148321"/>
              <a:gd name="connsiteY24" fmla="*/ 1314865 h 1533940"/>
              <a:gd name="connsiteX25" fmla="*/ 1129271 w 1148321"/>
              <a:gd name="connsiteY25" fmla="*/ 1448215 h 1533940"/>
              <a:gd name="connsiteX26" fmla="*/ 1100696 w 1148321"/>
              <a:gd name="connsiteY26" fmla="*/ 1476790 h 1533940"/>
              <a:gd name="connsiteX27" fmla="*/ 1024496 w 1148321"/>
              <a:gd name="connsiteY27" fmla="*/ 1505365 h 1533940"/>
              <a:gd name="connsiteX28" fmla="*/ 833996 w 1148321"/>
              <a:gd name="connsiteY28" fmla="*/ 1495840 h 1533940"/>
              <a:gd name="connsiteX29" fmla="*/ 776846 w 1148321"/>
              <a:gd name="connsiteY29" fmla="*/ 1486315 h 1533940"/>
              <a:gd name="connsiteX30" fmla="*/ 472046 w 1148321"/>
              <a:gd name="connsiteY30" fmla="*/ 1495840 h 1533940"/>
              <a:gd name="connsiteX31" fmla="*/ 424421 w 1148321"/>
              <a:gd name="connsiteY31" fmla="*/ 1505365 h 1533940"/>
              <a:gd name="connsiteX32" fmla="*/ 395846 w 1148321"/>
              <a:gd name="connsiteY32" fmla="*/ 1524415 h 1533940"/>
              <a:gd name="connsiteX33" fmla="*/ 367271 w 1148321"/>
              <a:gd name="connsiteY33" fmla="*/ 1533940 h 1533940"/>
              <a:gd name="connsiteX34" fmla="*/ 224396 w 1148321"/>
              <a:gd name="connsiteY34" fmla="*/ 1524415 h 1533940"/>
              <a:gd name="connsiteX35" fmla="*/ 186296 w 1148321"/>
              <a:gd name="connsiteY35" fmla="*/ 1514890 h 1533940"/>
              <a:gd name="connsiteX36" fmla="*/ 119621 w 1148321"/>
              <a:gd name="connsiteY36" fmla="*/ 1448215 h 1533940"/>
              <a:gd name="connsiteX37" fmla="*/ 91046 w 1148321"/>
              <a:gd name="connsiteY37" fmla="*/ 1419640 h 1533940"/>
              <a:gd name="connsiteX38" fmla="*/ 52946 w 1148321"/>
              <a:gd name="connsiteY38" fmla="*/ 1362490 h 1533940"/>
              <a:gd name="connsiteX39" fmla="*/ 43421 w 1148321"/>
              <a:gd name="connsiteY39" fmla="*/ 1276765 h 1533940"/>
              <a:gd name="connsiteX40" fmla="*/ 62471 w 1148321"/>
              <a:gd name="connsiteY40" fmla="*/ 952915 h 1533940"/>
              <a:gd name="connsiteX41" fmla="*/ 81521 w 1148321"/>
              <a:gd name="connsiteY41" fmla="*/ 867190 h 1533940"/>
              <a:gd name="connsiteX42" fmla="*/ 100571 w 1148321"/>
              <a:gd name="connsiteY42" fmla="*/ 695740 h 1533940"/>
              <a:gd name="connsiteX43" fmla="*/ 129146 w 1148321"/>
              <a:gd name="connsiteY43" fmla="*/ 505240 h 1533940"/>
              <a:gd name="connsiteX44" fmla="*/ 138671 w 1148321"/>
              <a:gd name="connsiteY44" fmla="*/ 371890 h 1533940"/>
              <a:gd name="connsiteX45" fmla="*/ 129146 w 1148321"/>
              <a:gd name="connsiteY45" fmla="*/ 238540 h 1533940"/>
              <a:gd name="connsiteX46" fmla="*/ 119621 w 1148321"/>
              <a:gd name="connsiteY46" fmla="*/ 209965 h 1533940"/>
              <a:gd name="connsiteX47" fmla="*/ 91046 w 1148321"/>
              <a:gd name="connsiteY47" fmla="*/ 181390 h 1533940"/>
              <a:gd name="connsiteX48" fmla="*/ 62471 w 1148321"/>
              <a:gd name="connsiteY48" fmla="*/ 124240 h 1533940"/>
              <a:gd name="connsiteX49" fmla="*/ 14846 w 1148321"/>
              <a:gd name="connsiteY49" fmla="*/ 38515 h 1533940"/>
              <a:gd name="connsiteX50" fmla="*/ 5321 w 1148321"/>
              <a:gd name="connsiteY50" fmla="*/ 415 h 153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48321" h="1533940">
                <a:moveTo>
                  <a:pt x="5321" y="415"/>
                </a:moveTo>
                <a:cubicBezTo>
                  <a:pt x="21196" y="-2760"/>
                  <a:pt x="75171" y="13115"/>
                  <a:pt x="110096" y="19465"/>
                </a:cubicBezTo>
                <a:cubicBezTo>
                  <a:pt x="163120" y="22256"/>
                  <a:pt x="287155" y="23388"/>
                  <a:pt x="357746" y="38515"/>
                </a:cubicBezTo>
                <a:cubicBezTo>
                  <a:pt x="570858" y="84182"/>
                  <a:pt x="294784" y="35959"/>
                  <a:pt x="481571" y="67090"/>
                </a:cubicBezTo>
                <a:cubicBezTo>
                  <a:pt x="557162" y="97327"/>
                  <a:pt x="512976" y="80733"/>
                  <a:pt x="614921" y="114715"/>
                </a:cubicBezTo>
                <a:lnTo>
                  <a:pt x="643496" y="124240"/>
                </a:lnTo>
                <a:cubicBezTo>
                  <a:pt x="656196" y="133765"/>
                  <a:pt x="668678" y="143588"/>
                  <a:pt x="681596" y="152815"/>
                </a:cubicBezTo>
                <a:cubicBezTo>
                  <a:pt x="714086" y="176022"/>
                  <a:pt x="710659" y="167671"/>
                  <a:pt x="738746" y="200440"/>
                </a:cubicBezTo>
                <a:cubicBezTo>
                  <a:pt x="749077" y="212493"/>
                  <a:pt x="756990" y="226487"/>
                  <a:pt x="767321" y="238540"/>
                </a:cubicBezTo>
                <a:cubicBezTo>
                  <a:pt x="776087" y="248767"/>
                  <a:pt x="787272" y="256767"/>
                  <a:pt x="795896" y="267115"/>
                </a:cubicBezTo>
                <a:cubicBezTo>
                  <a:pt x="803225" y="275909"/>
                  <a:pt x="806851" y="287595"/>
                  <a:pt x="814946" y="295690"/>
                </a:cubicBezTo>
                <a:cubicBezTo>
                  <a:pt x="823041" y="303785"/>
                  <a:pt x="833996" y="308390"/>
                  <a:pt x="843521" y="314740"/>
                </a:cubicBezTo>
                <a:cubicBezTo>
                  <a:pt x="849871" y="324265"/>
                  <a:pt x="853956" y="335777"/>
                  <a:pt x="862571" y="343315"/>
                </a:cubicBezTo>
                <a:cubicBezTo>
                  <a:pt x="879801" y="358392"/>
                  <a:pt x="919721" y="381415"/>
                  <a:pt x="919721" y="381415"/>
                </a:cubicBezTo>
                <a:cubicBezTo>
                  <a:pt x="958708" y="439896"/>
                  <a:pt x="916008" y="379893"/>
                  <a:pt x="967346" y="438565"/>
                </a:cubicBezTo>
                <a:cubicBezTo>
                  <a:pt x="980733" y="453865"/>
                  <a:pt x="992059" y="470890"/>
                  <a:pt x="1005446" y="486190"/>
                </a:cubicBezTo>
                <a:cubicBezTo>
                  <a:pt x="1014316" y="496327"/>
                  <a:pt x="1026191" y="503804"/>
                  <a:pt x="1034021" y="514765"/>
                </a:cubicBezTo>
                <a:cubicBezTo>
                  <a:pt x="1096706" y="602524"/>
                  <a:pt x="1007350" y="507144"/>
                  <a:pt x="1081646" y="581440"/>
                </a:cubicBezTo>
                <a:cubicBezTo>
                  <a:pt x="1084821" y="590965"/>
                  <a:pt x="1087646" y="600614"/>
                  <a:pt x="1091171" y="610015"/>
                </a:cubicBezTo>
                <a:cubicBezTo>
                  <a:pt x="1097174" y="626024"/>
                  <a:pt x="1105308" y="641263"/>
                  <a:pt x="1110221" y="657640"/>
                </a:cubicBezTo>
                <a:cubicBezTo>
                  <a:pt x="1114873" y="673147"/>
                  <a:pt x="1116571" y="689390"/>
                  <a:pt x="1119746" y="705265"/>
                </a:cubicBezTo>
                <a:cubicBezTo>
                  <a:pt x="1141588" y="967365"/>
                  <a:pt x="1119746" y="642973"/>
                  <a:pt x="1119746" y="1000540"/>
                </a:cubicBezTo>
                <a:cubicBezTo>
                  <a:pt x="1119746" y="1067291"/>
                  <a:pt x="1124151" y="1134011"/>
                  <a:pt x="1129271" y="1200565"/>
                </a:cubicBezTo>
                <a:cubicBezTo>
                  <a:pt x="1130513" y="1216707"/>
                  <a:pt x="1136134" y="1232221"/>
                  <a:pt x="1138796" y="1248190"/>
                </a:cubicBezTo>
                <a:cubicBezTo>
                  <a:pt x="1142487" y="1270335"/>
                  <a:pt x="1145146" y="1292640"/>
                  <a:pt x="1148321" y="1314865"/>
                </a:cubicBezTo>
                <a:cubicBezTo>
                  <a:pt x="1141971" y="1359315"/>
                  <a:pt x="1141941" y="1405138"/>
                  <a:pt x="1129271" y="1448215"/>
                </a:cubicBezTo>
                <a:cubicBezTo>
                  <a:pt x="1125470" y="1461138"/>
                  <a:pt x="1112119" y="1469651"/>
                  <a:pt x="1100696" y="1476790"/>
                </a:cubicBezTo>
                <a:cubicBezTo>
                  <a:pt x="1087680" y="1484925"/>
                  <a:pt x="1043495" y="1499032"/>
                  <a:pt x="1024496" y="1505365"/>
                </a:cubicBezTo>
                <a:cubicBezTo>
                  <a:pt x="960996" y="1502190"/>
                  <a:pt x="897388" y="1500716"/>
                  <a:pt x="833996" y="1495840"/>
                </a:cubicBezTo>
                <a:cubicBezTo>
                  <a:pt x="814740" y="1494359"/>
                  <a:pt x="796159" y="1486315"/>
                  <a:pt x="776846" y="1486315"/>
                </a:cubicBezTo>
                <a:cubicBezTo>
                  <a:pt x="675196" y="1486315"/>
                  <a:pt x="573646" y="1492665"/>
                  <a:pt x="472046" y="1495840"/>
                </a:cubicBezTo>
                <a:cubicBezTo>
                  <a:pt x="456171" y="1499015"/>
                  <a:pt x="439580" y="1499681"/>
                  <a:pt x="424421" y="1505365"/>
                </a:cubicBezTo>
                <a:cubicBezTo>
                  <a:pt x="413702" y="1509385"/>
                  <a:pt x="406085" y="1519295"/>
                  <a:pt x="395846" y="1524415"/>
                </a:cubicBezTo>
                <a:cubicBezTo>
                  <a:pt x="386866" y="1528905"/>
                  <a:pt x="376796" y="1530765"/>
                  <a:pt x="367271" y="1533940"/>
                </a:cubicBezTo>
                <a:cubicBezTo>
                  <a:pt x="319646" y="1530765"/>
                  <a:pt x="271864" y="1529412"/>
                  <a:pt x="224396" y="1524415"/>
                </a:cubicBezTo>
                <a:cubicBezTo>
                  <a:pt x="211377" y="1523045"/>
                  <a:pt x="196883" y="1522590"/>
                  <a:pt x="186296" y="1514890"/>
                </a:cubicBezTo>
                <a:cubicBezTo>
                  <a:pt x="160877" y="1496403"/>
                  <a:pt x="141846" y="1470440"/>
                  <a:pt x="119621" y="1448215"/>
                </a:cubicBezTo>
                <a:cubicBezTo>
                  <a:pt x="110096" y="1438690"/>
                  <a:pt x="98518" y="1430848"/>
                  <a:pt x="91046" y="1419640"/>
                </a:cubicBezTo>
                <a:lnTo>
                  <a:pt x="52946" y="1362490"/>
                </a:lnTo>
                <a:cubicBezTo>
                  <a:pt x="49771" y="1333915"/>
                  <a:pt x="43421" y="1305516"/>
                  <a:pt x="43421" y="1276765"/>
                </a:cubicBezTo>
                <a:cubicBezTo>
                  <a:pt x="43421" y="1194207"/>
                  <a:pt x="45956" y="1052007"/>
                  <a:pt x="62471" y="952915"/>
                </a:cubicBezTo>
                <a:cubicBezTo>
                  <a:pt x="77561" y="862373"/>
                  <a:pt x="67402" y="973082"/>
                  <a:pt x="81521" y="867190"/>
                </a:cubicBezTo>
                <a:cubicBezTo>
                  <a:pt x="120340" y="576048"/>
                  <a:pt x="65631" y="940319"/>
                  <a:pt x="100571" y="695740"/>
                </a:cubicBezTo>
                <a:cubicBezTo>
                  <a:pt x="110525" y="626065"/>
                  <a:pt x="123531" y="583855"/>
                  <a:pt x="129146" y="505240"/>
                </a:cubicBezTo>
                <a:lnTo>
                  <a:pt x="138671" y="371890"/>
                </a:lnTo>
                <a:cubicBezTo>
                  <a:pt x="135496" y="327440"/>
                  <a:pt x="134353" y="282798"/>
                  <a:pt x="129146" y="238540"/>
                </a:cubicBezTo>
                <a:cubicBezTo>
                  <a:pt x="127973" y="228569"/>
                  <a:pt x="125190" y="218319"/>
                  <a:pt x="119621" y="209965"/>
                </a:cubicBezTo>
                <a:cubicBezTo>
                  <a:pt x="112149" y="198757"/>
                  <a:pt x="99670" y="191738"/>
                  <a:pt x="91046" y="181390"/>
                </a:cubicBezTo>
                <a:cubicBezTo>
                  <a:pt x="48761" y="130648"/>
                  <a:pt x="91110" y="175790"/>
                  <a:pt x="62471" y="124240"/>
                </a:cubicBezTo>
                <a:cubicBezTo>
                  <a:pt x="30224" y="66196"/>
                  <a:pt x="26602" y="85539"/>
                  <a:pt x="14846" y="38515"/>
                </a:cubicBezTo>
                <a:cubicBezTo>
                  <a:pt x="14076" y="35435"/>
                  <a:pt x="-10554" y="3590"/>
                  <a:pt x="5321" y="41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Freeform: Shape 15">
            <a:extLst>
              <a:ext uri="{FF2B5EF4-FFF2-40B4-BE49-F238E27FC236}">
                <a16:creationId xmlns:a16="http://schemas.microsoft.com/office/drawing/2014/main" id="{D575DF23-7536-4525-9B8F-59B5BB7C7980}"/>
              </a:ext>
            </a:extLst>
          </p:cNvPr>
          <p:cNvSpPr/>
          <p:nvPr/>
        </p:nvSpPr>
        <p:spPr>
          <a:xfrm>
            <a:off x="5586923" y="4514850"/>
            <a:ext cx="1248217" cy="1695450"/>
          </a:xfrm>
          <a:custGeom>
            <a:avLst/>
            <a:gdLst>
              <a:gd name="connsiteX0" fmla="*/ 286192 w 1248217"/>
              <a:gd name="connsiteY0" fmla="*/ 1676400 h 1695450"/>
              <a:gd name="connsiteX1" fmla="*/ 286192 w 1248217"/>
              <a:gd name="connsiteY1" fmla="*/ 1676400 h 1695450"/>
              <a:gd name="connsiteX2" fmla="*/ 95692 w 1248217"/>
              <a:gd name="connsiteY2" fmla="*/ 1524000 h 1695450"/>
              <a:gd name="connsiteX3" fmla="*/ 86167 w 1248217"/>
              <a:gd name="connsiteY3" fmla="*/ 1495425 h 1695450"/>
              <a:gd name="connsiteX4" fmla="*/ 48067 w 1248217"/>
              <a:gd name="connsiteY4" fmla="*/ 1457325 h 1695450"/>
              <a:gd name="connsiteX5" fmla="*/ 38542 w 1248217"/>
              <a:gd name="connsiteY5" fmla="*/ 1419225 h 1695450"/>
              <a:gd name="connsiteX6" fmla="*/ 19492 w 1248217"/>
              <a:gd name="connsiteY6" fmla="*/ 1333500 h 1695450"/>
              <a:gd name="connsiteX7" fmla="*/ 9967 w 1248217"/>
              <a:gd name="connsiteY7" fmla="*/ 885825 h 1695450"/>
              <a:gd name="connsiteX8" fmla="*/ 442 w 1248217"/>
              <a:gd name="connsiteY8" fmla="*/ 666750 h 1695450"/>
              <a:gd name="connsiteX9" fmla="*/ 57592 w 1248217"/>
              <a:gd name="connsiteY9" fmla="*/ 304800 h 1695450"/>
              <a:gd name="connsiteX10" fmla="*/ 105217 w 1248217"/>
              <a:gd name="connsiteY10" fmla="*/ 257175 h 1695450"/>
              <a:gd name="connsiteX11" fmla="*/ 124267 w 1248217"/>
              <a:gd name="connsiteY11" fmla="*/ 228600 h 1695450"/>
              <a:gd name="connsiteX12" fmla="*/ 152842 w 1248217"/>
              <a:gd name="connsiteY12" fmla="*/ 219075 h 1695450"/>
              <a:gd name="connsiteX13" fmla="*/ 248092 w 1248217"/>
              <a:gd name="connsiteY13" fmla="*/ 180975 h 1695450"/>
              <a:gd name="connsiteX14" fmla="*/ 333817 w 1248217"/>
              <a:gd name="connsiteY14" fmla="*/ 142875 h 1695450"/>
              <a:gd name="connsiteX15" fmla="*/ 362392 w 1248217"/>
              <a:gd name="connsiteY15" fmla="*/ 123825 h 1695450"/>
              <a:gd name="connsiteX16" fmla="*/ 390967 w 1248217"/>
              <a:gd name="connsiteY16" fmla="*/ 114300 h 1695450"/>
              <a:gd name="connsiteX17" fmla="*/ 429067 w 1248217"/>
              <a:gd name="connsiteY17" fmla="*/ 85725 h 1695450"/>
              <a:gd name="connsiteX18" fmla="*/ 514792 w 1248217"/>
              <a:gd name="connsiteY18" fmla="*/ 19050 h 1695450"/>
              <a:gd name="connsiteX19" fmla="*/ 629092 w 1248217"/>
              <a:gd name="connsiteY19" fmla="*/ 0 h 1695450"/>
              <a:gd name="connsiteX20" fmla="*/ 724342 w 1248217"/>
              <a:gd name="connsiteY20" fmla="*/ 9525 h 1695450"/>
              <a:gd name="connsiteX21" fmla="*/ 762442 w 1248217"/>
              <a:gd name="connsiteY21" fmla="*/ 28575 h 1695450"/>
              <a:gd name="connsiteX22" fmla="*/ 800542 w 1248217"/>
              <a:gd name="connsiteY22" fmla="*/ 38100 h 1695450"/>
              <a:gd name="connsiteX23" fmla="*/ 848167 w 1248217"/>
              <a:gd name="connsiteY23" fmla="*/ 66675 h 1695450"/>
              <a:gd name="connsiteX24" fmla="*/ 876742 w 1248217"/>
              <a:gd name="connsiteY24" fmla="*/ 85725 h 1695450"/>
              <a:gd name="connsiteX25" fmla="*/ 905317 w 1248217"/>
              <a:gd name="connsiteY25" fmla="*/ 95250 h 1695450"/>
              <a:gd name="connsiteX26" fmla="*/ 1029142 w 1248217"/>
              <a:gd name="connsiteY26" fmla="*/ 161925 h 1695450"/>
              <a:gd name="connsiteX27" fmla="*/ 1086292 w 1248217"/>
              <a:gd name="connsiteY27" fmla="*/ 180975 h 1695450"/>
              <a:gd name="connsiteX28" fmla="*/ 1124392 w 1248217"/>
              <a:gd name="connsiteY28" fmla="*/ 190500 h 1695450"/>
              <a:gd name="connsiteX29" fmla="*/ 1181542 w 1248217"/>
              <a:gd name="connsiteY29" fmla="*/ 209550 h 1695450"/>
              <a:gd name="connsiteX30" fmla="*/ 1219642 w 1248217"/>
              <a:gd name="connsiteY30" fmla="*/ 285750 h 1695450"/>
              <a:gd name="connsiteX31" fmla="*/ 1248217 w 1248217"/>
              <a:gd name="connsiteY31" fmla="*/ 352425 h 1695450"/>
              <a:gd name="connsiteX32" fmla="*/ 1238692 w 1248217"/>
              <a:gd name="connsiteY32" fmla="*/ 542925 h 1695450"/>
              <a:gd name="connsiteX33" fmla="*/ 1172017 w 1248217"/>
              <a:gd name="connsiteY33" fmla="*/ 638175 h 1695450"/>
              <a:gd name="connsiteX34" fmla="*/ 1124392 w 1248217"/>
              <a:gd name="connsiteY34" fmla="*/ 704850 h 1695450"/>
              <a:gd name="connsiteX35" fmla="*/ 1095817 w 1248217"/>
              <a:gd name="connsiteY35" fmla="*/ 733425 h 1695450"/>
              <a:gd name="connsiteX36" fmla="*/ 1048192 w 1248217"/>
              <a:gd name="connsiteY36" fmla="*/ 800100 h 1695450"/>
              <a:gd name="connsiteX37" fmla="*/ 1029142 w 1248217"/>
              <a:gd name="connsiteY37" fmla="*/ 866775 h 1695450"/>
              <a:gd name="connsiteX38" fmla="*/ 1019617 w 1248217"/>
              <a:gd name="connsiteY38" fmla="*/ 895350 h 1695450"/>
              <a:gd name="connsiteX39" fmla="*/ 1029142 w 1248217"/>
              <a:gd name="connsiteY39" fmla="*/ 1104900 h 1695450"/>
              <a:gd name="connsiteX40" fmla="*/ 1048192 w 1248217"/>
              <a:gd name="connsiteY40" fmla="*/ 1257300 h 1695450"/>
              <a:gd name="connsiteX41" fmla="*/ 1029142 w 1248217"/>
              <a:gd name="connsiteY41" fmla="*/ 1457325 h 1695450"/>
              <a:gd name="connsiteX42" fmla="*/ 952942 w 1248217"/>
              <a:gd name="connsiteY42" fmla="*/ 1543050 h 1695450"/>
              <a:gd name="connsiteX43" fmla="*/ 914842 w 1248217"/>
              <a:gd name="connsiteY43" fmla="*/ 1571625 h 1695450"/>
              <a:gd name="connsiteX44" fmla="*/ 819592 w 1248217"/>
              <a:gd name="connsiteY44" fmla="*/ 1628775 h 1695450"/>
              <a:gd name="connsiteX45" fmla="*/ 791017 w 1248217"/>
              <a:gd name="connsiteY45" fmla="*/ 1638300 h 1695450"/>
              <a:gd name="connsiteX46" fmla="*/ 714817 w 1248217"/>
              <a:gd name="connsiteY46" fmla="*/ 1676400 h 1695450"/>
              <a:gd name="connsiteX47" fmla="*/ 590992 w 1248217"/>
              <a:gd name="connsiteY47" fmla="*/ 1695450 h 1695450"/>
              <a:gd name="connsiteX48" fmla="*/ 352867 w 1248217"/>
              <a:gd name="connsiteY48" fmla="*/ 1685925 h 1695450"/>
              <a:gd name="connsiteX49" fmla="*/ 286192 w 1248217"/>
              <a:gd name="connsiteY49" fmla="*/ 1676400 h 1695450"/>
              <a:gd name="connsiteX50" fmla="*/ 286192 w 1248217"/>
              <a:gd name="connsiteY50" fmla="*/ 167640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248217" h="1695450">
                <a:moveTo>
                  <a:pt x="286192" y="1676400"/>
                </a:moveTo>
                <a:lnTo>
                  <a:pt x="286192" y="1676400"/>
                </a:lnTo>
                <a:cubicBezTo>
                  <a:pt x="222692" y="1625600"/>
                  <a:pt x="155993" y="1578558"/>
                  <a:pt x="95692" y="1524000"/>
                </a:cubicBezTo>
                <a:cubicBezTo>
                  <a:pt x="88247" y="1517264"/>
                  <a:pt x="92003" y="1503595"/>
                  <a:pt x="86167" y="1495425"/>
                </a:cubicBezTo>
                <a:cubicBezTo>
                  <a:pt x="75728" y="1480810"/>
                  <a:pt x="60767" y="1470025"/>
                  <a:pt x="48067" y="1457325"/>
                </a:cubicBezTo>
                <a:cubicBezTo>
                  <a:pt x="44892" y="1444625"/>
                  <a:pt x="41382" y="1432004"/>
                  <a:pt x="38542" y="1419225"/>
                </a:cubicBezTo>
                <a:cubicBezTo>
                  <a:pt x="14357" y="1310394"/>
                  <a:pt x="42721" y="1426418"/>
                  <a:pt x="19492" y="1333500"/>
                </a:cubicBezTo>
                <a:cubicBezTo>
                  <a:pt x="16317" y="1184275"/>
                  <a:pt x="14230" y="1035023"/>
                  <a:pt x="9967" y="885825"/>
                </a:cubicBezTo>
                <a:cubicBezTo>
                  <a:pt x="7879" y="812761"/>
                  <a:pt x="-2214" y="739796"/>
                  <a:pt x="442" y="666750"/>
                </a:cubicBezTo>
                <a:cubicBezTo>
                  <a:pt x="2806" y="601743"/>
                  <a:pt x="-10734" y="398748"/>
                  <a:pt x="57592" y="304800"/>
                </a:cubicBezTo>
                <a:cubicBezTo>
                  <a:pt x="70797" y="286643"/>
                  <a:pt x="90433" y="274071"/>
                  <a:pt x="105217" y="257175"/>
                </a:cubicBezTo>
                <a:cubicBezTo>
                  <a:pt x="112755" y="248560"/>
                  <a:pt x="115328" y="235751"/>
                  <a:pt x="124267" y="228600"/>
                </a:cubicBezTo>
                <a:cubicBezTo>
                  <a:pt x="132107" y="222328"/>
                  <a:pt x="143667" y="223153"/>
                  <a:pt x="152842" y="219075"/>
                </a:cubicBezTo>
                <a:cubicBezTo>
                  <a:pt x="241375" y="179727"/>
                  <a:pt x="177237" y="198689"/>
                  <a:pt x="248092" y="180975"/>
                </a:cubicBezTo>
                <a:cubicBezTo>
                  <a:pt x="328060" y="120999"/>
                  <a:pt x="241136" y="177630"/>
                  <a:pt x="333817" y="142875"/>
                </a:cubicBezTo>
                <a:cubicBezTo>
                  <a:pt x="344536" y="138855"/>
                  <a:pt x="352153" y="128945"/>
                  <a:pt x="362392" y="123825"/>
                </a:cubicBezTo>
                <a:cubicBezTo>
                  <a:pt x="371372" y="119335"/>
                  <a:pt x="381442" y="117475"/>
                  <a:pt x="390967" y="114300"/>
                </a:cubicBezTo>
                <a:cubicBezTo>
                  <a:pt x="403667" y="104775"/>
                  <a:pt x="417014" y="96056"/>
                  <a:pt x="429067" y="85725"/>
                </a:cubicBezTo>
                <a:cubicBezTo>
                  <a:pt x="456763" y="61985"/>
                  <a:pt x="475444" y="28887"/>
                  <a:pt x="514792" y="19050"/>
                </a:cubicBezTo>
                <a:cubicBezTo>
                  <a:pt x="577725" y="3317"/>
                  <a:pt x="539902" y="11149"/>
                  <a:pt x="629092" y="0"/>
                </a:cubicBezTo>
                <a:cubicBezTo>
                  <a:pt x="660842" y="3175"/>
                  <a:pt x="693142" y="2839"/>
                  <a:pt x="724342" y="9525"/>
                </a:cubicBezTo>
                <a:cubicBezTo>
                  <a:pt x="738226" y="12500"/>
                  <a:pt x="749147" y="23589"/>
                  <a:pt x="762442" y="28575"/>
                </a:cubicBezTo>
                <a:cubicBezTo>
                  <a:pt x="774699" y="33172"/>
                  <a:pt x="787842" y="34925"/>
                  <a:pt x="800542" y="38100"/>
                </a:cubicBezTo>
                <a:cubicBezTo>
                  <a:pt x="816417" y="47625"/>
                  <a:pt x="832468" y="56863"/>
                  <a:pt x="848167" y="66675"/>
                </a:cubicBezTo>
                <a:cubicBezTo>
                  <a:pt x="857875" y="72742"/>
                  <a:pt x="866503" y="80605"/>
                  <a:pt x="876742" y="85725"/>
                </a:cubicBezTo>
                <a:cubicBezTo>
                  <a:pt x="885722" y="90215"/>
                  <a:pt x="896337" y="90760"/>
                  <a:pt x="905317" y="95250"/>
                </a:cubicBezTo>
                <a:cubicBezTo>
                  <a:pt x="987519" y="136351"/>
                  <a:pt x="848948" y="101860"/>
                  <a:pt x="1029142" y="161925"/>
                </a:cubicBezTo>
                <a:cubicBezTo>
                  <a:pt x="1048192" y="168275"/>
                  <a:pt x="1066811" y="176105"/>
                  <a:pt x="1086292" y="180975"/>
                </a:cubicBezTo>
                <a:cubicBezTo>
                  <a:pt x="1098992" y="184150"/>
                  <a:pt x="1111853" y="186738"/>
                  <a:pt x="1124392" y="190500"/>
                </a:cubicBezTo>
                <a:cubicBezTo>
                  <a:pt x="1143626" y="196270"/>
                  <a:pt x="1181542" y="209550"/>
                  <a:pt x="1181542" y="209550"/>
                </a:cubicBezTo>
                <a:cubicBezTo>
                  <a:pt x="1194242" y="234950"/>
                  <a:pt x="1208720" y="259536"/>
                  <a:pt x="1219642" y="285750"/>
                </a:cubicBezTo>
                <a:cubicBezTo>
                  <a:pt x="1253813" y="367760"/>
                  <a:pt x="1202781" y="284272"/>
                  <a:pt x="1248217" y="352425"/>
                </a:cubicBezTo>
                <a:cubicBezTo>
                  <a:pt x="1245042" y="415925"/>
                  <a:pt x="1246578" y="479837"/>
                  <a:pt x="1238692" y="542925"/>
                </a:cubicBezTo>
                <a:cubicBezTo>
                  <a:pt x="1235071" y="571892"/>
                  <a:pt x="1182419" y="624801"/>
                  <a:pt x="1172017" y="638175"/>
                </a:cubicBezTo>
                <a:cubicBezTo>
                  <a:pt x="1129803" y="692450"/>
                  <a:pt x="1179747" y="640269"/>
                  <a:pt x="1124392" y="704850"/>
                </a:cubicBezTo>
                <a:cubicBezTo>
                  <a:pt x="1115626" y="715077"/>
                  <a:pt x="1104583" y="723198"/>
                  <a:pt x="1095817" y="733425"/>
                </a:cubicBezTo>
                <a:cubicBezTo>
                  <a:pt x="1090640" y="739465"/>
                  <a:pt x="1054223" y="788039"/>
                  <a:pt x="1048192" y="800100"/>
                </a:cubicBezTo>
                <a:cubicBezTo>
                  <a:pt x="1040579" y="815325"/>
                  <a:pt x="1033211" y="852533"/>
                  <a:pt x="1029142" y="866775"/>
                </a:cubicBezTo>
                <a:cubicBezTo>
                  <a:pt x="1026384" y="876429"/>
                  <a:pt x="1022792" y="885825"/>
                  <a:pt x="1019617" y="895350"/>
                </a:cubicBezTo>
                <a:cubicBezTo>
                  <a:pt x="1022792" y="965200"/>
                  <a:pt x="1024640" y="1035123"/>
                  <a:pt x="1029142" y="1104900"/>
                </a:cubicBezTo>
                <a:cubicBezTo>
                  <a:pt x="1031967" y="1148680"/>
                  <a:pt x="1041769" y="1212340"/>
                  <a:pt x="1048192" y="1257300"/>
                </a:cubicBezTo>
                <a:cubicBezTo>
                  <a:pt x="1041842" y="1323975"/>
                  <a:pt x="1042277" y="1391649"/>
                  <a:pt x="1029142" y="1457325"/>
                </a:cubicBezTo>
                <a:cubicBezTo>
                  <a:pt x="1025721" y="1474429"/>
                  <a:pt x="957169" y="1539293"/>
                  <a:pt x="952942" y="1543050"/>
                </a:cubicBezTo>
                <a:cubicBezTo>
                  <a:pt x="941077" y="1553597"/>
                  <a:pt x="927847" y="1562521"/>
                  <a:pt x="914842" y="1571625"/>
                </a:cubicBezTo>
                <a:cubicBezTo>
                  <a:pt x="879203" y="1596572"/>
                  <a:pt x="857502" y="1612528"/>
                  <a:pt x="819592" y="1628775"/>
                </a:cubicBezTo>
                <a:cubicBezTo>
                  <a:pt x="810364" y="1632730"/>
                  <a:pt x="799997" y="1633810"/>
                  <a:pt x="791017" y="1638300"/>
                </a:cubicBezTo>
                <a:cubicBezTo>
                  <a:pt x="740647" y="1663485"/>
                  <a:pt x="757775" y="1665661"/>
                  <a:pt x="714817" y="1676400"/>
                </a:cubicBezTo>
                <a:cubicBezTo>
                  <a:pt x="671182" y="1687309"/>
                  <a:pt x="637261" y="1689666"/>
                  <a:pt x="590992" y="1695450"/>
                </a:cubicBezTo>
                <a:cubicBezTo>
                  <a:pt x="511617" y="1692275"/>
                  <a:pt x="432151" y="1690880"/>
                  <a:pt x="352867" y="1685925"/>
                </a:cubicBezTo>
                <a:cubicBezTo>
                  <a:pt x="330460" y="1684525"/>
                  <a:pt x="308281" y="1680416"/>
                  <a:pt x="286192" y="1676400"/>
                </a:cubicBezTo>
                <a:lnTo>
                  <a:pt x="286192" y="16764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Freeform: Shape 16">
            <a:extLst>
              <a:ext uri="{FF2B5EF4-FFF2-40B4-BE49-F238E27FC236}">
                <a16:creationId xmlns:a16="http://schemas.microsoft.com/office/drawing/2014/main" id="{62DAE5CF-D3C4-496F-814F-597E35625E6B}"/>
              </a:ext>
            </a:extLst>
          </p:cNvPr>
          <p:cNvSpPr/>
          <p:nvPr/>
        </p:nvSpPr>
        <p:spPr>
          <a:xfrm>
            <a:off x="7301206" y="3098830"/>
            <a:ext cx="1270544" cy="1835120"/>
          </a:xfrm>
          <a:custGeom>
            <a:avLst/>
            <a:gdLst>
              <a:gd name="connsiteX0" fmla="*/ 229259 w 1270544"/>
              <a:gd name="connsiteY0" fmla="*/ 1787495 h 1835120"/>
              <a:gd name="connsiteX1" fmla="*/ 229259 w 1270544"/>
              <a:gd name="connsiteY1" fmla="*/ 1787495 h 1835120"/>
              <a:gd name="connsiteX2" fmla="*/ 67334 w 1270544"/>
              <a:gd name="connsiteY2" fmla="*/ 1701770 h 1835120"/>
              <a:gd name="connsiteX3" fmla="*/ 57809 w 1270544"/>
              <a:gd name="connsiteY3" fmla="*/ 1663670 h 1835120"/>
              <a:gd name="connsiteX4" fmla="*/ 38759 w 1270544"/>
              <a:gd name="connsiteY4" fmla="*/ 1616045 h 1835120"/>
              <a:gd name="connsiteX5" fmla="*/ 19709 w 1270544"/>
              <a:gd name="connsiteY5" fmla="*/ 1558895 h 1835120"/>
              <a:gd name="connsiteX6" fmla="*/ 10184 w 1270544"/>
              <a:gd name="connsiteY6" fmla="*/ 1530320 h 1835120"/>
              <a:gd name="connsiteX7" fmla="*/ 659 w 1270544"/>
              <a:gd name="connsiteY7" fmla="*/ 1492220 h 1835120"/>
              <a:gd name="connsiteX8" fmla="*/ 19709 w 1270544"/>
              <a:gd name="connsiteY8" fmla="*/ 1263620 h 1835120"/>
              <a:gd name="connsiteX9" fmla="*/ 38759 w 1270544"/>
              <a:gd name="connsiteY9" fmla="*/ 1225520 h 1835120"/>
              <a:gd name="connsiteX10" fmla="*/ 48284 w 1270544"/>
              <a:gd name="connsiteY10" fmla="*/ 758795 h 1835120"/>
              <a:gd name="connsiteX11" fmla="*/ 76859 w 1270544"/>
              <a:gd name="connsiteY11" fmla="*/ 720695 h 1835120"/>
              <a:gd name="connsiteX12" fmla="*/ 95909 w 1270544"/>
              <a:gd name="connsiteY12" fmla="*/ 673070 h 1835120"/>
              <a:gd name="connsiteX13" fmla="*/ 124484 w 1270544"/>
              <a:gd name="connsiteY13" fmla="*/ 654020 h 1835120"/>
              <a:gd name="connsiteX14" fmla="*/ 153059 w 1270544"/>
              <a:gd name="connsiteY14" fmla="*/ 615920 h 1835120"/>
              <a:gd name="connsiteX15" fmla="*/ 172109 w 1270544"/>
              <a:gd name="connsiteY15" fmla="*/ 558770 h 1835120"/>
              <a:gd name="connsiteX16" fmla="*/ 191159 w 1270544"/>
              <a:gd name="connsiteY16" fmla="*/ 511145 h 1835120"/>
              <a:gd name="connsiteX17" fmla="*/ 200684 w 1270544"/>
              <a:gd name="connsiteY17" fmla="*/ 463520 h 1835120"/>
              <a:gd name="connsiteX18" fmla="*/ 210209 w 1270544"/>
              <a:gd name="connsiteY18" fmla="*/ 339695 h 1835120"/>
              <a:gd name="connsiteX19" fmla="*/ 219734 w 1270544"/>
              <a:gd name="connsiteY19" fmla="*/ 301595 h 1835120"/>
              <a:gd name="connsiteX20" fmla="*/ 267359 w 1270544"/>
              <a:gd name="connsiteY20" fmla="*/ 263495 h 1835120"/>
              <a:gd name="connsiteX21" fmla="*/ 305459 w 1270544"/>
              <a:gd name="connsiteY21" fmla="*/ 225395 h 1835120"/>
              <a:gd name="connsiteX22" fmla="*/ 372134 w 1270544"/>
              <a:gd name="connsiteY22" fmla="*/ 187295 h 1835120"/>
              <a:gd name="connsiteX23" fmla="*/ 419759 w 1270544"/>
              <a:gd name="connsiteY23" fmla="*/ 177770 h 1835120"/>
              <a:gd name="connsiteX24" fmla="*/ 448334 w 1270544"/>
              <a:gd name="connsiteY24" fmla="*/ 158720 h 1835120"/>
              <a:gd name="connsiteX25" fmla="*/ 515009 w 1270544"/>
              <a:gd name="connsiteY25" fmla="*/ 149195 h 1835120"/>
              <a:gd name="connsiteX26" fmla="*/ 762659 w 1270544"/>
              <a:gd name="connsiteY26" fmla="*/ 139670 h 1835120"/>
              <a:gd name="connsiteX27" fmla="*/ 810284 w 1270544"/>
              <a:gd name="connsiteY27" fmla="*/ 130145 h 1835120"/>
              <a:gd name="connsiteX28" fmla="*/ 876959 w 1270544"/>
              <a:gd name="connsiteY28" fmla="*/ 120620 h 1835120"/>
              <a:gd name="connsiteX29" fmla="*/ 905534 w 1270544"/>
              <a:gd name="connsiteY29" fmla="*/ 111095 h 1835120"/>
              <a:gd name="connsiteX30" fmla="*/ 1000784 w 1270544"/>
              <a:gd name="connsiteY30" fmla="*/ 82520 h 1835120"/>
              <a:gd name="connsiteX31" fmla="*/ 1029359 w 1270544"/>
              <a:gd name="connsiteY31" fmla="*/ 72995 h 1835120"/>
              <a:gd name="connsiteX32" fmla="*/ 1057934 w 1270544"/>
              <a:gd name="connsiteY32" fmla="*/ 53945 h 1835120"/>
              <a:gd name="connsiteX33" fmla="*/ 1096034 w 1270544"/>
              <a:gd name="connsiteY33" fmla="*/ 34895 h 1835120"/>
              <a:gd name="connsiteX34" fmla="*/ 1124609 w 1270544"/>
              <a:gd name="connsiteY34" fmla="*/ 25370 h 1835120"/>
              <a:gd name="connsiteX35" fmla="*/ 1153184 w 1270544"/>
              <a:gd name="connsiteY35" fmla="*/ 6320 h 1835120"/>
              <a:gd name="connsiteX36" fmla="*/ 1257959 w 1270544"/>
              <a:gd name="connsiteY36" fmla="*/ 15845 h 1835120"/>
              <a:gd name="connsiteX37" fmla="*/ 1219859 w 1270544"/>
              <a:gd name="connsiteY37" fmla="*/ 234920 h 1835120"/>
              <a:gd name="connsiteX38" fmla="*/ 1181759 w 1270544"/>
              <a:gd name="connsiteY38" fmla="*/ 263495 h 1835120"/>
              <a:gd name="connsiteX39" fmla="*/ 1162709 w 1270544"/>
              <a:gd name="connsiteY39" fmla="*/ 301595 h 1835120"/>
              <a:gd name="connsiteX40" fmla="*/ 1134134 w 1270544"/>
              <a:gd name="connsiteY40" fmla="*/ 339695 h 1835120"/>
              <a:gd name="connsiteX41" fmla="*/ 1124609 w 1270544"/>
              <a:gd name="connsiteY41" fmla="*/ 368270 h 1835120"/>
              <a:gd name="connsiteX42" fmla="*/ 1105559 w 1270544"/>
              <a:gd name="connsiteY42" fmla="*/ 434945 h 1835120"/>
              <a:gd name="connsiteX43" fmla="*/ 1086509 w 1270544"/>
              <a:gd name="connsiteY43" fmla="*/ 463520 h 1835120"/>
              <a:gd name="connsiteX44" fmla="*/ 1029359 w 1270544"/>
              <a:gd name="connsiteY44" fmla="*/ 501620 h 1835120"/>
              <a:gd name="connsiteX45" fmla="*/ 1029359 w 1270544"/>
              <a:gd name="connsiteY45" fmla="*/ 644495 h 1835120"/>
              <a:gd name="connsiteX46" fmla="*/ 1038884 w 1270544"/>
              <a:gd name="connsiteY46" fmla="*/ 701645 h 1835120"/>
              <a:gd name="connsiteX47" fmla="*/ 1057934 w 1270544"/>
              <a:gd name="connsiteY47" fmla="*/ 806420 h 1835120"/>
              <a:gd name="connsiteX48" fmla="*/ 1048409 w 1270544"/>
              <a:gd name="connsiteY48" fmla="*/ 1158845 h 1835120"/>
              <a:gd name="connsiteX49" fmla="*/ 1029359 w 1270544"/>
              <a:gd name="connsiteY49" fmla="*/ 1358870 h 1835120"/>
              <a:gd name="connsiteX50" fmla="*/ 1010309 w 1270544"/>
              <a:gd name="connsiteY50" fmla="*/ 1501745 h 1835120"/>
              <a:gd name="connsiteX51" fmla="*/ 991259 w 1270544"/>
              <a:gd name="connsiteY51" fmla="*/ 1568420 h 1835120"/>
              <a:gd name="connsiteX52" fmla="*/ 962684 w 1270544"/>
              <a:gd name="connsiteY52" fmla="*/ 1720820 h 1835120"/>
              <a:gd name="connsiteX53" fmla="*/ 867434 w 1270544"/>
              <a:gd name="connsiteY53" fmla="*/ 1768445 h 1835120"/>
              <a:gd name="connsiteX54" fmla="*/ 772184 w 1270544"/>
              <a:gd name="connsiteY54" fmla="*/ 1806545 h 1835120"/>
              <a:gd name="connsiteX55" fmla="*/ 715034 w 1270544"/>
              <a:gd name="connsiteY55" fmla="*/ 1816070 h 1835120"/>
              <a:gd name="connsiteX56" fmla="*/ 629309 w 1270544"/>
              <a:gd name="connsiteY56" fmla="*/ 1835120 h 1835120"/>
              <a:gd name="connsiteX57" fmla="*/ 419759 w 1270544"/>
              <a:gd name="connsiteY57" fmla="*/ 1825595 h 1835120"/>
              <a:gd name="connsiteX58" fmla="*/ 391184 w 1270544"/>
              <a:gd name="connsiteY58" fmla="*/ 1816070 h 1835120"/>
              <a:gd name="connsiteX59" fmla="*/ 314984 w 1270544"/>
              <a:gd name="connsiteY59" fmla="*/ 1806545 h 1835120"/>
              <a:gd name="connsiteX60" fmla="*/ 257834 w 1270544"/>
              <a:gd name="connsiteY60" fmla="*/ 1797020 h 1835120"/>
              <a:gd name="connsiteX61" fmla="*/ 210209 w 1270544"/>
              <a:gd name="connsiteY61" fmla="*/ 1787495 h 1835120"/>
              <a:gd name="connsiteX62" fmla="*/ 172109 w 1270544"/>
              <a:gd name="connsiteY62" fmla="*/ 1787495 h 1835120"/>
              <a:gd name="connsiteX63" fmla="*/ 229259 w 1270544"/>
              <a:gd name="connsiteY63" fmla="*/ 1787495 h 18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70544" h="1835120">
                <a:moveTo>
                  <a:pt x="229259" y="1787495"/>
                </a:moveTo>
                <a:lnTo>
                  <a:pt x="229259" y="1787495"/>
                </a:lnTo>
                <a:cubicBezTo>
                  <a:pt x="175284" y="1758920"/>
                  <a:pt x="116844" y="1737527"/>
                  <a:pt x="67334" y="1701770"/>
                </a:cubicBezTo>
                <a:cubicBezTo>
                  <a:pt x="56722" y="1694105"/>
                  <a:pt x="61949" y="1676089"/>
                  <a:pt x="57809" y="1663670"/>
                </a:cubicBezTo>
                <a:cubicBezTo>
                  <a:pt x="52402" y="1647450"/>
                  <a:pt x="44602" y="1632113"/>
                  <a:pt x="38759" y="1616045"/>
                </a:cubicBezTo>
                <a:cubicBezTo>
                  <a:pt x="31897" y="1597174"/>
                  <a:pt x="26059" y="1577945"/>
                  <a:pt x="19709" y="1558895"/>
                </a:cubicBezTo>
                <a:cubicBezTo>
                  <a:pt x="16534" y="1549370"/>
                  <a:pt x="12619" y="1540060"/>
                  <a:pt x="10184" y="1530320"/>
                </a:cubicBezTo>
                <a:lnTo>
                  <a:pt x="659" y="1492220"/>
                </a:lnTo>
                <a:cubicBezTo>
                  <a:pt x="3388" y="1434911"/>
                  <a:pt x="-9830" y="1332545"/>
                  <a:pt x="19709" y="1263620"/>
                </a:cubicBezTo>
                <a:cubicBezTo>
                  <a:pt x="25302" y="1250569"/>
                  <a:pt x="32409" y="1238220"/>
                  <a:pt x="38759" y="1225520"/>
                </a:cubicBezTo>
                <a:cubicBezTo>
                  <a:pt x="31331" y="1047245"/>
                  <a:pt x="17502" y="937332"/>
                  <a:pt x="48284" y="758795"/>
                </a:cubicBezTo>
                <a:cubicBezTo>
                  <a:pt x="50981" y="743151"/>
                  <a:pt x="69149" y="734572"/>
                  <a:pt x="76859" y="720695"/>
                </a:cubicBezTo>
                <a:cubicBezTo>
                  <a:pt x="85162" y="705749"/>
                  <a:pt x="85971" y="686983"/>
                  <a:pt x="95909" y="673070"/>
                </a:cubicBezTo>
                <a:cubicBezTo>
                  <a:pt x="102563" y="663755"/>
                  <a:pt x="116389" y="662115"/>
                  <a:pt x="124484" y="654020"/>
                </a:cubicBezTo>
                <a:cubicBezTo>
                  <a:pt x="135709" y="642795"/>
                  <a:pt x="143534" y="628620"/>
                  <a:pt x="153059" y="615920"/>
                </a:cubicBezTo>
                <a:cubicBezTo>
                  <a:pt x="159409" y="596870"/>
                  <a:pt x="164651" y="577414"/>
                  <a:pt x="172109" y="558770"/>
                </a:cubicBezTo>
                <a:cubicBezTo>
                  <a:pt x="178459" y="542895"/>
                  <a:pt x="186246" y="527522"/>
                  <a:pt x="191159" y="511145"/>
                </a:cubicBezTo>
                <a:cubicBezTo>
                  <a:pt x="195811" y="495638"/>
                  <a:pt x="197509" y="479395"/>
                  <a:pt x="200684" y="463520"/>
                </a:cubicBezTo>
                <a:cubicBezTo>
                  <a:pt x="203859" y="422245"/>
                  <a:pt x="205372" y="380808"/>
                  <a:pt x="210209" y="339695"/>
                </a:cubicBezTo>
                <a:cubicBezTo>
                  <a:pt x="211739" y="326694"/>
                  <a:pt x="211879" y="312068"/>
                  <a:pt x="219734" y="301595"/>
                </a:cubicBezTo>
                <a:cubicBezTo>
                  <a:pt x="231932" y="285331"/>
                  <a:pt x="252164" y="277001"/>
                  <a:pt x="267359" y="263495"/>
                </a:cubicBezTo>
                <a:cubicBezTo>
                  <a:pt x="280783" y="251563"/>
                  <a:pt x="291822" y="237084"/>
                  <a:pt x="305459" y="225395"/>
                </a:cubicBezTo>
                <a:cubicBezTo>
                  <a:pt x="318761" y="213993"/>
                  <a:pt x="357393" y="192209"/>
                  <a:pt x="372134" y="187295"/>
                </a:cubicBezTo>
                <a:cubicBezTo>
                  <a:pt x="387493" y="182175"/>
                  <a:pt x="403884" y="180945"/>
                  <a:pt x="419759" y="177770"/>
                </a:cubicBezTo>
                <a:cubicBezTo>
                  <a:pt x="429284" y="171420"/>
                  <a:pt x="437369" y="162009"/>
                  <a:pt x="448334" y="158720"/>
                </a:cubicBezTo>
                <a:cubicBezTo>
                  <a:pt x="469838" y="152269"/>
                  <a:pt x="492599" y="150553"/>
                  <a:pt x="515009" y="149195"/>
                </a:cubicBezTo>
                <a:cubicBezTo>
                  <a:pt x="597469" y="144197"/>
                  <a:pt x="680109" y="142845"/>
                  <a:pt x="762659" y="139670"/>
                </a:cubicBezTo>
                <a:cubicBezTo>
                  <a:pt x="778534" y="136495"/>
                  <a:pt x="794315" y="132807"/>
                  <a:pt x="810284" y="130145"/>
                </a:cubicBezTo>
                <a:cubicBezTo>
                  <a:pt x="832429" y="126454"/>
                  <a:pt x="854944" y="125023"/>
                  <a:pt x="876959" y="120620"/>
                </a:cubicBezTo>
                <a:cubicBezTo>
                  <a:pt x="886804" y="118651"/>
                  <a:pt x="895880" y="113853"/>
                  <a:pt x="905534" y="111095"/>
                </a:cubicBezTo>
                <a:cubicBezTo>
                  <a:pt x="1006301" y="82305"/>
                  <a:pt x="864971" y="127791"/>
                  <a:pt x="1000784" y="82520"/>
                </a:cubicBezTo>
                <a:cubicBezTo>
                  <a:pt x="1010309" y="79345"/>
                  <a:pt x="1021005" y="78564"/>
                  <a:pt x="1029359" y="72995"/>
                </a:cubicBezTo>
                <a:cubicBezTo>
                  <a:pt x="1038884" y="66645"/>
                  <a:pt x="1047995" y="59625"/>
                  <a:pt x="1057934" y="53945"/>
                </a:cubicBezTo>
                <a:cubicBezTo>
                  <a:pt x="1070262" y="46900"/>
                  <a:pt x="1082983" y="40488"/>
                  <a:pt x="1096034" y="34895"/>
                </a:cubicBezTo>
                <a:cubicBezTo>
                  <a:pt x="1105262" y="30940"/>
                  <a:pt x="1115629" y="29860"/>
                  <a:pt x="1124609" y="25370"/>
                </a:cubicBezTo>
                <a:cubicBezTo>
                  <a:pt x="1134848" y="20250"/>
                  <a:pt x="1143659" y="12670"/>
                  <a:pt x="1153184" y="6320"/>
                </a:cubicBezTo>
                <a:cubicBezTo>
                  <a:pt x="1188109" y="9495"/>
                  <a:pt x="1241626" y="-15188"/>
                  <a:pt x="1257959" y="15845"/>
                </a:cubicBezTo>
                <a:cubicBezTo>
                  <a:pt x="1285534" y="68238"/>
                  <a:pt x="1265551" y="182701"/>
                  <a:pt x="1219859" y="234920"/>
                </a:cubicBezTo>
                <a:cubicBezTo>
                  <a:pt x="1209405" y="246867"/>
                  <a:pt x="1194459" y="253970"/>
                  <a:pt x="1181759" y="263495"/>
                </a:cubicBezTo>
                <a:cubicBezTo>
                  <a:pt x="1175409" y="276195"/>
                  <a:pt x="1170234" y="289554"/>
                  <a:pt x="1162709" y="301595"/>
                </a:cubicBezTo>
                <a:cubicBezTo>
                  <a:pt x="1154295" y="315057"/>
                  <a:pt x="1142010" y="325912"/>
                  <a:pt x="1134134" y="339695"/>
                </a:cubicBezTo>
                <a:cubicBezTo>
                  <a:pt x="1129153" y="348412"/>
                  <a:pt x="1127367" y="358616"/>
                  <a:pt x="1124609" y="368270"/>
                </a:cubicBezTo>
                <a:cubicBezTo>
                  <a:pt x="1120540" y="382512"/>
                  <a:pt x="1113172" y="419720"/>
                  <a:pt x="1105559" y="434945"/>
                </a:cubicBezTo>
                <a:cubicBezTo>
                  <a:pt x="1100439" y="445184"/>
                  <a:pt x="1095124" y="455982"/>
                  <a:pt x="1086509" y="463520"/>
                </a:cubicBezTo>
                <a:cubicBezTo>
                  <a:pt x="1069279" y="478597"/>
                  <a:pt x="1029359" y="501620"/>
                  <a:pt x="1029359" y="501620"/>
                </a:cubicBezTo>
                <a:cubicBezTo>
                  <a:pt x="1008424" y="564425"/>
                  <a:pt x="1016411" y="527959"/>
                  <a:pt x="1029359" y="644495"/>
                </a:cubicBezTo>
                <a:cubicBezTo>
                  <a:pt x="1031492" y="663690"/>
                  <a:pt x="1035947" y="682557"/>
                  <a:pt x="1038884" y="701645"/>
                </a:cubicBezTo>
                <a:cubicBezTo>
                  <a:pt x="1052536" y="790380"/>
                  <a:pt x="1041637" y="741233"/>
                  <a:pt x="1057934" y="806420"/>
                </a:cubicBezTo>
                <a:cubicBezTo>
                  <a:pt x="1054759" y="923895"/>
                  <a:pt x="1053106" y="1041421"/>
                  <a:pt x="1048409" y="1158845"/>
                </a:cubicBezTo>
                <a:cubicBezTo>
                  <a:pt x="1044557" y="1255134"/>
                  <a:pt x="1039297" y="1274401"/>
                  <a:pt x="1029359" y="1358870"/>
                </a:cubicBezTo>
                <a:cubicBezTo>
                  <a:pt x="1024789" y="1397716"/>
                  <a:pt x="1019800" y="1460619"/>
                  <a:pt x="1010309" y="1501745"/>
                </a:cubicBezTo>
                <a:cubicBezTo>
                  <a:pt x="1005112" y="1524267"/>
                  <a:pt x="997609" y="1546195"/>
                  <a:pt x="991259" y="1568420"/>
                </a:cubicBezTo>
                <a:cubicBezTo>
                  <a:pt x="989403" y="1590690"/>
                  <a:pt x="995546" y="1687958"/>
                  <a:pt x="962684" y="1720820"/>
                </a:cubicBezTo>
                <a:cubicBezTo>
                  <a:pt x="939629" y="1743875"/>
                  <a:pt x="896016" y="1755742"/>
                  <a:pt x="867434" y="1768445"/>
                </a:cubicBezTo>
                <a:cubicBezTo>
                  <a:pt x="816757" y="1790968"/>
                  <a:pt x="835190" y="1790793"/>
                  <a:pt x="772184" y="1806545"/>
                </a:cubicBezTo>
                <a:cubicBezTo>
                  <a:pt x="753448" y="1811229"/>
                  <a:pt x="733972" y="1812282"/>
                  <a:pt x="715034" y="1816070"/>
                </a:cubicBezTo>
                <a:cubicBezTo>
                  <a:pt x="686330" y="1821811"/>
                  <a:pt x="657884" y="1828770"/>
                  <a:pt x="629309" y="1835120"/>
                </a:cubicBezTo>
                <a:cubicBezTo>
                  <a:pt x="559459" y="1831945"/>
                  <a:pt x="489458" y="1831171"/>
                  <a:pt x="419759" y="1825595"/>
                </a:cubicBezTo>
                <a:cubicBezTo>
                  <a:pt x="409751" y="1824794"/>
                  <a:pt x="401062" y="1817866"/>
                  <a:pt x="391184" y="1816070"/>
                </a:cubicBezTo>
                <a:cubicBezTo>
                  <a:pt x="365999" y="1811491"/>
                  <a:pt x="340324" y="1810165"/>
                  <a:pt x="314984" y="1806545"/>
                </a:cubicBezTo>
                <a:cubicBezTo>
                  <a:pt x="295865" y="1803814"/>
                  <a:pt x="276835" y="1800475"/>
                  <a:pt x="257834" y="1797020"/>
                </a:cubicBezTo>
                <a:cubicBezTo>
                  <a:pt x="241906" y="1794124"/>
                  <a:pt x="226299" y="1789283"/>
                  <a:pt x="210209" y="1787495"/>
                </a:cubicBezTo>
                <a:cubicBezTo>
                  <a:pt x="197587" y="1786093"/>
                  <a:pt x="184809" y="1787495"/>
                  <a:pt x="172109" y="1787495"/>
                </a:cubicBezTo>
                <a:lnTo>
                  <a:pt x="229259" y="178749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Freeform: Shape 17">
            <a:extLst>
              <a:ext uri="{FF2B5EF4-FFF2-40B4-BE49-F238E27FC236}">
                <a16:creationId xmlns:a16="http://schemas.microsoft.com/office/drawing/2014/main" id="{2F68279C-201E-4741-A25C-9FD9714EB9B8}"/>
              </a:ext>
            </a:extLst>
          </p:cNvPr>
          <p:cNvSpPr/>
          <p:nvPr/>
        </p:nvSpPr>
        <p:spPr>
          <a:xfrm>
            <a:off x="8492490" y="3074974"/>
            <a:ext cx="1143833" cy="1563701"/>
          </a:xfrm>
          <a:custGeom>
            <a:avLst/>
            <a:gdLst>
              <a:gd name="connsiteX0" fmla="*/ 1057275 w 1143833"/>
              <a:gd name="connsiteY0" fmla="*/ 1058876 h 1563701"/>
              <a:gd name="connsiteX1" fmla="*/ 1057275 w 1143833"/>
              <a:gd name="connsiteY1" fmla="*/ 1058876 h 1563701"/>
              <a:gd name="connsiteX2" fmla="*/ 1066800 w 1143833"/>
              <a:gd name="connsiteY2" fmla="*/ 1144601 h 1563701"/>
              <a:gd name="connsiteX3" fmla="*/ 1085850 w 1143833"/>
              <a:gd name="connsiteY3" fmla="*/ 1249376 h 1563701"/>
              <a:gd name="connsiteX4" fmla="*/ 1104900 w 1143833"/>
              <a:gd name="connsiteY4" fmla="*/ 1325576 h 1563701"/>
              <a:gd name="connsiteX5" fmla="*/ 1123950 w 1143833"/>
              <a:gd name="connsiteY5" fmla="*/ 1392251 h 1563701"/>
              <a:gd name="connsiteX6" fmla="*/ 1104900 w 1143833"/>
              <a:gd name="connsiteY6" fmla="*/ 1487501 h 1563701"/>
              <a:gd name="connsiteX7" fmla="*/ 1085850 w 1143833"/>
              <a:gd name="connsiteY7" fmla="*/ 1516076 h 1563701"/>
              <a:gd name="connsiteX8" fmla="*/ 1000125 w 1143833"/>
              <a:gd name="connsiteY8" fmla="*/ 1554176 h 1563701"/>
              <a:gd name="connsiteX9" fmla="*/ 952500 w 1143833"/>
              <a:gd name="connsiteY9" fmla="*/ 1563701 h 1563701"/>
              <a:gd name="connsiteX10" fmla="*/ 895350 w 1143833"/>
              <a:gd name="connsiteY10" fmla="*/ 1554176 h 1563701"/>
              <a:gd name="connsiteX11" fmla="*/ 828675 w 1143833"/>
              <a:gd name="connsiteY11" fmla="*/ 1525601 h 1563701"/>
              <a:gd name="connsiteX12" fmla="*/ 723900 w 1143833"/>
              <a:gd name="connsiteY12" fmla="*/ 1487501 h 1563701"/>
              <a:gd name="connsiteX13" fmla="*/ 685800 w 1143833"/>
              <a:gd name="connsiteY13" fmla="*/ 1477976 h 1563701"/>
              <a:gd name="connsiteX14" fmla="*/ 600075 w 1143833"/>
              <a:gd name="connsiteY14" fmla="*/ 1439876 h 1563701"/>
              <a:gd name="connsiteX15" fmla="*/ 571500 w 1143833"/>
              <a:gd name="connsiteY15" fmla="*/ 1430351 h 1563701"/>
              <a:gd name="connsiteX16" fmla="*/ 542925 w 1143833"/>
              <a:gd name="connsiteY16" fmla="*/ 1420826 h 1563701"/>
              <a:gd name="connsiteX17" fmla="*/ 485775 w 1143833"/>
              <a:gd name="connsiteY17" fmla="*/ 1430351 h 1563701"/>
              <a:gd name="connsiteX18" fmla="*/ 428625 w 1143833"/>
              <a:gd name="connsiteY18" fmla="*/ 1468451 h 1563701"/>
              <a:gd name="connsiteX19" fmla="*/ 409575 w 1143833"/>
              <a:gd name="connsiteY19" fmla="*/ 1497026 h 1563701"/>
              <a:gd name="connsiteX20" fmla="*/ 352425 w 1143833"/>
              <a:gd name="connsiteY20" fmla="*/ 1525601 h 1563701"/>
              <a:gd name="connsiteX21" fmla="*/ 142875 w 1143833"/>
              <a:gd name="connsiteY21" fmla="*/ 1516076 h 1563701"/>
              <a:gd name="connsiteX22" fmla="*/ 123825 w 1143833"/>
              <a:gd name="connsiteY22" fmla="*/ 1487501 h 1563701"/>
              <a:gd name="connsiteX23" fmla="*/ 95250 w 1143833"/>
              <a:gd name="connsiteY23" fmla="*/ 1439876 h 1563701"/>
              <a:gd name="connsiteX24" fmla="*/ 85725 w 1143833"/>
              <a:gd name="connsiteY24" fmla="*/ 1411301 h 1563701"/>
              <a:gd name="connsiteX25" fmla="*/ 66675 w 1143833"/>
              <a:gd name="connsiteY25" fmla="*/ 1373201 h 1563701"/>
              <a:gd name="connsiteX26" fmla="*/ 57150 w 1143833"/>
              <a:gd name="connsiteY26" fmla="*/ 1335101 h 1563701"/>
              <a:gd name="connsiteX27" fmla="*/ 47625 w 1143833"/>
              <a:gd name="connsiteY27" fmla="*/ 1306526 h 1563701"/>
              <a:gd name="connsiteX28" fmla="*/ 28575 w 1143833"/>
              <a:gd name="connsiteY28" fmla="*/ 1220801 h 1563701"/>
              <a:gd name="connsiteX29" fmla="*/ 19050 w 1143833"/>
              <a:gd name="connsiteY29" fmla="*/ 1182701 h 1563701"/>
              <a:gd name="connsiteX30" fmla="*/ 0 w 1143833"/>
              <a:gd name="connsiteY30" fmla="*/ 849326 h 1563701"/>
              <a:gd name="connsiteX31" fmla="*/ 9525 w 1143833"/>
              <a:gd name="connsiteY31" fmla="*/ 725501 h 1563701"/>
              <a:gd name="connsiteX32" fmla="*/ 19050 w 1143833"/>
              <a:gd name="connsiteY32" fmla="*/ 687401 h 1563701"/>
              <a:gd name="connsiteX33" fmla="*/ 38100 w 1143833"/>
              <a:gd name="connsiteY33" fmla="*/ 592151 h 1563701"/>
              <a:gd name="connsiteX34" fmla="*/ 95250 w 1143833"/>
              <a:gd name="connsiteY34" fmla="*/ 487376 h 1563701"/>
              <a:gd name="connsiteX35" fmla="*/ 104775 w 1143833"/>
              <a:gd name="connsiteY35" fmla="*/ 449276 h 1563701"/>
              <a:gd name="connsiteX36" fmla="*/ 123825 w 1143833"/>
              <a:gd name="connsiteY36" fmla="*/ 392126 h 1563701"/>
              <a:gd name="connsiteX37" fmla="*/ 114300 w 1143833"/>
              <a:gd name="connsiteY37" fmla="*/ 192101 h 1563701"/>
              <a:gd name="connsiteX38" fmla="*/ 95250 w 1143833"/>
              <a:gd name="connsiteY38" fmla="*/ 144476 h 1563701"/>
              <a:gd name="connsiteX39" fmla="*/ 66675 w 1143833"/>
              <a:gd name="connsiteY39" fmla="*/ 30176 h 1563701"/>
              <a:gd name="connsiteX40" fmla="*/ 104775 w 1143833"/>
              <a:gd name="connsiteY40" fmla="*/ 1601 h 1563701"/>
              <a:gd name="connsiteX41" fmla="*/ 333375 w 1143833"/>
              <a:gd name="connsiteY41" fmla="*/ 11126 h 1563701"/>
              <a:gd name="connsiteX42" fmla="*/ 381000 w 1143833"/>
              <a:gd name="connsiteY42" fmla="*/ 20651 h 1563701"/>
              <a:gd name="connsiteX43" fmla="*/ 561975 w 1143833"/>
              <a:gd name="connsiteY43" fmla="*/ 87326 h 1563701"/>
              <a:gd name="connsiteX44" fmla="*/ 704850 w 1143833"/>
              <a:gd name="connsiteY44" fmla="*/ 134951 h 1563701"/>
              <a:gd name="connsiteX45" fmla="*/ 876300 w 1143833"/>
              <a:gd name="connsiteY45" fmla="*/ 220676 h 1563701"/>
              <a:gd name="connsiteX46" fmla="*/ 981075 w 1143833"/>
              <a:gd name="connsiteY46" fmla="*/ 296876 h 1563701"/>
              <a:gd name="connsiteX47" fmla="*/ 1019175 w 1143833"/>
              <a:gd name="connsiteY47" fmla="*/ 325451 h 1563701"/>
              <a:gd name="connsiteX48" fmla="*/ 1047750 w 1143833"/>
              <a:gd name="connsiteY48" fmla="*/ 373076 h 1563701"/>
              <a:gd name="connsiteX49" fmla="*/ 1085850 w 1143833"/>
              <a:gd name="connsiteY49" fmla="*/ 430226 h 1563701"/>
              <a:gd name="connsiteX50" fmla="*/ 1114425 w 1143833"/>
              <a:gd name="connsiteY50" fmla="*/ 515951 h 1563701"/>
              <a:gd name="connsiteX51" fmla="*/ 1123950 w 1143833"/>
              <a:gd name="connsiteY51" fmla="*/ 592151 h 1563701"/>
              <a:gd name="connsiteX52" fmla="*/ 1143000 w 1143833"/>
              <a:gd name="connsiteY52" fmla="*/ 639776 h 1563701"/>
              <a:gd name="connsiteX53" fmla="*/ 1133475 w 1143833"/>
              <a:gd name="connsiteY53" fmla="*/ 896951 h 1563701"/>
              <a:gd name="connsiteX54" fmla="*/ 1095375 w 1143833"/>
              <a:gd name="connsiteY54" fmla="*/ 963626 h 1563701"/>
              <a:gd name="connsiteX55" fmla="*/ 1076325 w 1143833"/>
              <a:gd name="connsiteY55" fmla="*/ 1001726 h 1563701"/>
              <a:gd name="connsiteX56" fmla="*/ 1057275 w 1143833"/>
              <a:gd name="connsiteY56" fmla="*/ 1058876 h 1563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143833" h="1563701">
                <a:moveTo>
                  <a:pt x="1057275" y="1058876"/>
                </a:moveTo>
                <a:lnTo>
                  <a:pt x="1057275" y="1058876"/>
                </a:lnTo>
                <a:cubicBezTo>
                  <a:pt x="1060450" y="1087451"/>
                  <a:pt x="1063000" y="1116102"/>
                  <a:pt x="1066800" y="1144601"/>
                </a:cubicBezTo>
                <a:cubicBezTo>
                  <a:pt x="1069871" y="1167631"/>
                  <a:pt x="1080179" y="1224802"/>
                  <a:pt x="1085850" y="1249376"/>
                </a:cubicBezTo>
                <a:cubicBezTo>
                  <a:pt x="1091737" y="1274887"/>
                  <a:pt x="1096621" y="1300738"/>
                  <a:pt x="1104900" y="1325576"/>
                </a:cubicBezTo>
                <a:cubicBezTo>
                  <a:pt x="1118565" y="1366570"/>
                  <a:pt x="1111990" y="1344411"/>
                  <a:pt x="1123950" y="1392251"/>
                </a:cubicBezTo>
                <a:cubicBezTo>
                  <a:pt x="1120440" y="1416822"/>
                  <a:pt x="1118200" y="1460902"/>
                  <a:pt x="1104900" y="1487501"/>
                </a:cubicBezTo>
                <a:cubicBezTo>
                  <a:pt x="1099780" y="1497740"/>
                  <a:pt x="1095008" y="1509207"/>
                  <a:pt x="1085850" y="1516076"/>
                </a:cubicBezTo>
                <a:cubicBezTo>
                  <a:pt x="1070031" y="1527940"/>
                  <a:pt x="1025188" y="1547910"/>
                  <a:pt x="1000125" y="1554176"/>
                </a:cubicBezTo>
                <a:cubicBezTo>
                  <a:pt x="984419" y="1558103"/>
                  <a:pt x="968375" y="1560526"/>
                  <a:pt x="952500" y="1563701"/>
                </a:cubicBezTo>
                <a:cubicBezTo>
                  <a:pt x="933450" y="1560526"/>
                  <a:pt x="914203" y="1558366"/>
                  <a:pt x="895350" y="1554176"/>
                </a:cubicBezTo>
                <a:cubicBezTo>
                  <a:pt x="866005" y="1547655"/>
                  <a:pt x="857795" y="1538543"/>
                  <a:pt x="828675" y="1525601"/>
                </a:cubicBezTo>
                <a:cubicBezTo>
                  <a:pt x="804327" y="1514780"/>
                  <a:pt x="748036" y="1493535"/>
                  <a:pt x="723900" y="1487501"/>
                </a:cubicBezTo>
                <a:lnTo>
                  <a:pt x="685800" y="1477976"/>
                </a:lnTo>
                <a:cubicBezTo>
                  <a:pt x="640517" y="1447787"/>
                  <a:pt x="668085" y="1462546"/>
                  <a:pt x="600075" y="1439876"/>
                </a:cubicBezTo>
                <a:lnTo>
                  <a:pt x="571500" y="1430351"/>
                </a:lnTo>
                <a:lnTo>
                  <a:pt x="542925" y="1420826"/>
                </a:lnTo>
                <a:cubicBezTo>
                  <a:pt x="523875" y="1424001"/>
                  <a:pt x="503602" y="1422923"/>
                  <a:pt x="485775" y="1430351"/>
                </a:cubicBezTo>
                <a:cubicBezTo>
                  <a:pt x="464641" y="1439157"/>
                  <a:pt x="428625" y="1468451"/>
                  <a:pt x="428625" y="1468451"/>
                </a:cubicBezTo>
                <a:cubicBezTo>
                  <a:pt x="422275" y="1477976"/>
                  <a:pt x="417670" y="1488931"/>
                  <a:pt x="409575" y="1497026"/>
                </a:cubicBezTo>
                <a:cubicBezTo>
                  <a:pt x="391111" y="1515490"/>
                  <a:pt x="375666" y="1517854"/>
                  <a:pt x="352425" y="1525601"/>
                </a:cubicBezTo>
                <a:cubicBezTo>
                  <a:pt x="282575" y="1522426"/>
                  <a:pt x="211846" y="1527571"/>
                  <a:pt x="142875" y="1516076"/>
                </a:cubicBezTo>
                <a:cubicBezTo>
                  <a:pt x="131583" y="1514194"/>
                  <a:pt x="129892" y="1497209"/>
                  <a:pt x="123825" y="1487501"/>
                </a:cubicBezTo>
                <a:cubicBezTo>
                  <a:pt x="114013" y="1471802"/>
                  <a:pt x="103529" y="1456435"/>
                  <a:pt x="95250" y="1439876"/>
                </a:cubicBezTo>
                <a:cubicBezTo>
                  <a:pt x="90760" y="1430896"/>
                  <a:pt x="89680" y="1420529"/>
                  <a:pt x="85725" y="1411301"/>
                </a:cubicBezTo>
                <a:cubicBezTo>
                  <a:pt x="80132" y="1398250"/>
                  <a:pt x="71661" y="1386496"/>
                  <a:pt x="66675" y="1373201"/>
                </a:cubicBezTo>
                <a:cubicBezTo>
                  <a:pt x="62078" y="1360944"/>
                  <a:pt x="60746" y="1347688"/>
                  <a:pt x="57150" y="1335101"/>
                </a:cubicBezTo>
                <a:cubicBezTo>
                  <a:pt x="54392" y="1325447"/>
                  <a:pt x="50383" y="1316180"/>
                  <a:pt x="47625" y="1306526"/>
                </a:cubicBezTo>
                <a:cubicBezTo>
                  <a:pt x="36010" y="1265874"/>
                  <a:pt x="38396" y="1264995"/>
                  <a:pt x="28575" y="1220801"/>
                </a:cubicBezTo>
                <a:cubicBezTo>
                  <a:pt x="25735" y="1208022"/>
                  <a:pt x="22225" y="1195401"/>
                  <a:pt x="19050" y="1182701"/>
                </a:cubicBezTo>
                <a:cubicBezTo>
                  <a:pt x="12543" y="1091607"/>
                  <a:pt x="0" y="930839"/>
                  <a:pt x="0" y="849326"/>
                </a:cubicBezTo>
                <a:cubicBezTo>
                  <a:pt x="0" y="807929"/>
                  <a:pt x="4688" y="766614"/>
                  <a:pt x="9525" y="725501"/>
                </a:cubicBezTo>
                <a:cubicBezTo>
                  <a:pt x="11055" y="712500"/>
                  <a:pt x="16483" y="700238"/>
                  <a:pt x="19050" y="687401"/>
                </a:cubicBezTo>
                <a:cubicBezTo>
                  <a:pt x="21422" y="675543"/>
                  <a:pt x="30199" y="609534"/>
                  <a:pt x="38100" y="592151"/>
                </a:cubicBezTo>
                <a:cubicBezTo>
                  <a:pt x="48234" y="569857"/>
                  <a:pt x="84173" y="516915"/>
                  <a:pt x="95250" y="487376"/>
                </a:cubicBezTo>
                <a:cubicBezTo>
                  <a:pt x="99847" y="475119"/>
                  <a:pt x="101013" y="461815"/>
                  <a:pt x="104775" y="449276"/>
                </a:cubicBezTo>
                <a:cubicBezTo>
                  <a:pt x="110545" y="430042"/>
                  <a:pt x="117475" y="411176"/>
                  <a:pt x="123825" y="392126"/>
                </a:cubicBezTo>
                <a:cubicBezTo>
                  <a:pt x="120650" y="325451"/>
                  <a:pt x="121951" y="258412"/>
                  <a:pt x="114300" y="192101"/>
                </a:cubicBezTo>
                <a:cubicBezTo>
                  <a:pt x="112340" y="175116"/>
                  <a:pt x="99947" y="160916"/>
                  <a:pt x="95250" y="144476"/>
                </a:cubicBezTo>
                <a:cubicBezTo>
                  <a:pt x="31566" y="-78418"/>
                  <a:pt x="100019" y="130208"/>
                  <a:pt x="66675" y="30176"/>
                </a:cubicBezTo>
                <a:cubicBezTo>
                  <a:pt x="79375" y="20651"/>
                  <a:pt x="88940" y="2732"/>
                  <a:pt x="104775" y="1601"/>
                </a:cubicBezTo>
                <a:cubicBezTo>
                  <a:pt x="180847" y="-3833"/>
                  <a:pt x="257290" y="5879"/>
                  <a:pt x="333375" y="11126"/>
                </a:cubicBezTo>
                <a:cubicBezTo>
                  <a:pt x="349526" y="12240"/>
                  <a:pt x="365641" y="15531"/>
                  <a:pt x="381000" y="20651"/>
                </a:cubicBezTo>
                <a:cubicBezTo>
                  <a:pt x="441990" y="40981"/>
                  <a:pt x="500985" y="66996"/>
                  <a:pt x="561975" y="87326"/>
                </a:cubicBezTo>
                <a:cubicBezTo>
                  <a:pt x="609600" y="103201"/>
                  <a:pt x="659949" y="112500"/>
                  <a:pt x="704850" y="134951"/>
                </a:cubicBezTo>
                <a:cubicBezTo>
                  <a:pt x="762000" y="163526"/>
                  <a:pt x="824625" y="183094"/>
                  <a:pt x="876300" y="220676"/>
                </a:cubicBezTo>
                <a:lnTo>
                  <a:pt x="981075" y="296876"/>
                </a:lnTo>
                <a:cubicBezTo>
                  <a:pt x="993877" y="306264"/>
                  <a:pt x="1019175" y="325451"/>
                  <a:pt x="1019175" y="325451"/>
                </a:cubicBezTo>
                <a:cubicBezTo>
                  <a:pt x="1028700" y="341326"/>
                  <a:pt x="1037811" y="357457"/>
                  <a:pt x="1047750" y="373076"/>
                </a:cubicBezTo>
                <a:cubicBezTo>
                  <a:pt x="1060042" y="392392"/>
                  <a:pt x="1076168" y="409479"/>
                  <a:pt x="1085850" y="430226"/>
                </a:cubicBezTo>
                <a:cubicBezTo>
                  <a:pt x="1098588" y="457521"/>
                  <a:pt x="1114425" y="515951"/>
                  <a:pt x="1114425" y="515951"/>
                </a:cubicBezTo>
                <a:cubicBezTo>
                  <a:pt x="1117600" y="541351"/>
                  <a:pt x="1118194" y="567209"/>
                  <a:pt x="1123950" y="592151"/>
                </a:cubicBezTo>
                <a:cubicBezTo>
                  <a:pt x="1127795" y="608811"/>
                  <a:pt x="1142466" y="622686"/>
                  <a:pt x="1143000" y="639776"/>
                </a:cubicBezTo>
                <a:cubicBezTo>
                  <a:pt x="1145679" y="725518"/>
                  <a:pt x="1141738" y="811566"/>
                  <a:pt x="1133475" y="896951"/>
                </a:cubicBezTo>
                <a:cubicBezTo>
                  <a:pt x="1131798" y="914277"/>
                  <a:pt x="1104167" y="948240"/>
                  <a:pt x="1095375" y="963626"/>
                </a:cubicBezTo>
                <a:cubicBezTo>
                  <a:pt x="1088330" y="975954"/>
                  <a:pt x="1081598" y="988543"/>
                  <a:pt x="1076325" y="1001726"/>
                </a:cubicBezTo>
                <a:cubicBezTo>
                  <a:pt x="1056271" y="1051861"/>
                  <a:pt x="1060450" y="1049351"/>
                  <a:pt x="1057275" y="1058876"/>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3" name="Straight Connector 22">
            <a:extLst>
              <a:ext uri="{FF2B5EF4-FFF2-40B4-BE49-F238E27FC236}">
                <a16:creationId xmlns:a16="http://schemas.microsoft.com/office/drawing/2014/main" id="{FCD98B1F-254C-4096-B162-0C9F0C97D098}"/>
              </a:ext>
            </a:extLst>
          </p:cNvPr>
          <p:cNvCxnSpPr>
            <a:cxnSpLocks/>
          </p:cNvCxnSpPr>
          <p:nvPr/>
        </p:nvCxnSpPr>
        <p:spPr>
          <a:xfrm>
            <a:off x="305232" y="1168012"/>
            <a:ext cx="534168"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793B8FD-9ACE-4D24-B92F-69B745C707BB}"/>
              </a:ext>
            </a:extLst>
          </p:cNvPr>
          <p:cNvSpPr txBox="1"/>
          <p:nvPr/>
        </p:nvSpPr>
        <p:spPr>
          <a:xfrm>
            <a:off x="5875" y="681335"/>
            <a:ext cx="1197123" cy="461665"/>
          </a:xfrm>
          <a:prstGeom prst="rect">
            <a:avLst/>
          </a:prstGeom>
          <a:noFill/>
        </p:spPr>
        <p:txBody>
          <a:bodyPr wrap="square" rtlCol="1">
            <a:spAutoFit/>
          </a:bodyPr>
          <a:lstStyle/>
          <a:p>
            <a:r>
              <a:rPr lang="en-US" sz="2400" b="1" dirty="0"/>
              <a:t>X’s turn</a:t>
            </a:r>
            <a:endParaRPr lang="he-IL" sz="2400" b="1" dirty="0"/>
          </a:p>
        </p:txBody>
      </p:sp>
      <p:sp>
        <p:nvSpPr>
          <p:cNvPr id="25" name="TextBox 24">
            <a:extLst>
              <a:ext uri="{FF2B5EF4-FFF2-40B4-BE49-F238E27FC236}">
                <a16:creationId xmlns:a16="http://schemas.microsoft.com/office/drawing/2014/main" id="{C776D090-2C62-4888-85AA-CECB80C0F4DA}"/>
              </a:ext>
            </a:extLst>
          </p:cNvPr>
          <p:cNvSpPr txBox="1"/>
          <p:nvPr/>
        </p:nvSpPr>
        <p:spPr>
          <a:xfrm>
            <a:off x="44668" y="2278587"/>
            <a:ext cx="1211356" cy="461665"/>
          </a:xfrm>
          <a:prstGeom prst="rect">
            <a:avLst/>
          </a:prstGeom>
          <a:noFill/>
        </p:spPr>
        <p:txBody>
          <a:bodyPr wrap="square" rtlCol="1">
            <a:spAutoFit/>
          </a:bodyPr>
          <a:lstStyle/>
          <a:p>
            <a:r>
              <a:rPr lang="en-US" sz="2400" b="1" dirty="0"/>
              <a:t>O’s turn</a:t>
            </a:r>
            <a:endParaRPr lang="he-IL" sz="2400" b="1" dirty="0"/>
          </a:p>
        </p:txBody>
      </p:sp>
      <p:sp>
        <p:nvSpPr>
          <p:cNvPr id="26" name="TextBox 25">
            <a:extLst>
              <a:ext uri="{FF2B5EF4-FFF2-40B4-BE49-F238E27FC236}">
                <a16:creationId xmlns:a16="http://schemas.microsoft.com/office/drawing/2014/main" id="{FFC763DC-8476-40BF-8D9D-AEE1ADBC82E3}"/>
              </a:ext>
            </a:extLst>
          </p:cNvPr>
          <p:cNvSpPr txBox="1"/>
          <p:nvPr/>
        </p:nvSpPr>
        <p:spPr>
          <a:xfrm>
            <a:off x="5875" y="3871146"/>
            <a:ext cx="1197123" cy="461665"/>
          </a:xfrm>
          <a:prstGeom prst="rect">
            <a:avLst/>
          </a:prstGeom>
          <a:noFill/>
        </p:spPr>
        <p:txBody>
          <a:bodyPr wrap="square" rtlCol="1">
            <a:spAutoFit/>
          </a:bodyPr>
          <a:lstStyle/>
          <a:p>
            <a:r>
              <a:rPr lang="en-US" sz="2400" b="1" dirty="0"/>
              <a:t>X’s turn</a:t>
            </a:r>
            <a:endParaRPr lang="he-IL" sz="2400" b="1" dirty="0"/>
          </a:p>
        </p:txBody>
      </p:sp>
      <p:sp>
        <p:nvSpPr>
          <p:cNvPr id="27" name="TextBox 26">
            <a:extLst>
              <a:ext uri="{FF2B5EF4-FFF2-40B4-BE49-F238E27FC236}">
                <a16:creationId xmlns:a16="http://schemas.microsoft.com/office/drawing/2014/main" id="{4F618F4A-35AF-4817-ADF8-83CE1895DFE8}"/>
              </a:ext>
            </a:extLst>
          </p:cNvPr>
          <p:cNvSpPr txBox="1"/>
          <p:nvPr/>
        </p:nvSpPr>
        <p:spPr>
          <a:xfrm>
            <a:off x="44668" y="5217103"/>
            <a:ext cx="1211356" cy="461665"/>
          </a:xfrm>
          <a:prstGeom prst="rect">
            <a:avLst/>
          </a:prstGeom>
          <a:noFill/>
        </p:spPr>
        <p:txBody>
          <a:bodyPr wrap="square" rtlCol="1">
            <a:spAutoFit/>
          </a:bodyPr>
          <a:lstStyle/>
          <a:p>
            <a:r>
              <a:rPr lang="en-US" sz="2400" b="1" dirty="0"/>
              <a:t>O’s turn</a:t>
            </a:r>
            <a:endParaRPr lang="he-IL" sz="2400" b="1" dirty="0"/>
          </a:p>
        </p:txBody>
      </p:sp>
      <p:cxnSp>
        <p:nvCxnSpPr>
          <p:cNvPr id="39" name="Straight Connector 38">
            <a:extLst>
              <a:ext uri="{FF2B5EF4-FFF2-40B4-BE49-F238E27FC236}">
                <a16:creationId xmlns:a16="http://schemas.microsoft.com/office/drawing/2014/main" id="{5F5BB02C-51BB-4A97-9534-89F91541D210}"/>
              </a:ext>
            </a:extLst>
          </p:cNvPr>
          <p:cNvCxnSpPr>
            <a:cxnSpLocks/>
          </p:cNvCxnSpPr>
          <p:nvPr/>
        </p:nvCxnSpPr>
        <p:spPr>
          <a:xfrm>
            <a:off x="337352" y="2740252"/>
            <a:ext cx="534168" cy="0"/>
          </a:xfrm>
          <a:prstGeom prst="line">
            <a:avLst/>
          </a:prstGeom>
          <a:ln w="76200">
            <a:solidFill>
              <a:schemeClr val="accent3"/>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59D629-B02B-414A-84AF-3EF8D50D1AA1}"/>
              </a:ext>
            </a:extLst>
          </p:cNvPr>
          <p:cNvCxnSpPr>
            <a:cxnSpLocks/>
          </p:cNvCxnSpPr>
          <p:nvPr/>
        </p:nvCxnSpPr>
        <p:spPr>
          <a:xfrm>
            <a:off x="337352" y="4330728"/>
            <a:ext cx="534168"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B52D442-6047-4EDC-BECC-576B0848C97E}"/>
              </a:ext>
            </a:extLst>
          </p:cNvPr>
          <p:cNvCxnSpPr>
            <a:cxnSpLocks/>
          </p:cNvCxnSpPr>
          <p:nvPr/>
        </p:nvCxnSpPr>
        <p:spPr>
          <a:xfrm>
            <a:off x="356749" y="5703598"/>
            <a:ext cx="534168" cy="0"/>
          </a:xfrm>
          <a:prstGeom prst="line">
            <a:avLst/>
          </a:prstGeom>
          <a:ln w="76200">
            <a:solidFill>
              <a:schemeClr val="accent3"/>
            </a:solidFill>
          </a:ln>
        </p:spPr>
        <p:style>
          <a:lnRef idx="1">
            <a:schemeClr val="dk1"/>
          </a:lnRef>
          <a:fillRef idx="0">
            <a:schemeClr val="dk1"/>
          </a:fillRef>
          <a:effectRef idx="0">
            <a:schemeClr val="dk1"/>
          </a:effectRef>
          <a:fontRef idx="minor">
            <a:schemeClr val="tx1"/>
          </a:fontRef>
        </p:style>
      </p:cxnSp>
      <p:sp>
        <p:nvSpPr>
          <p:cNvPr id="42" name="Freeform: Shape 41">
            <a:extLst>
              <a:ext uri="{FF2B5EF4-FFF2-40B4-BE49-F238E27FC236}">
                <a16:creationId xmlns:a16="http://schemas.microsoft.com/office/drawing/2014/main" id="{E587C050-984C-4C44-9403-60AED8D982DD}"/>
              </a:ext>
            </a:extLst>
          </p:cNvPr>
          <p:cNvSpPr/>
          <p:nvPr/>
        </p:nvSpPr>
        <p:spPr>
          <a:xfrm>
            <a:off x="8502015" y="4514850"/>
            <a:ext cx="1362075" cy="1685925"/>
          </a:xfrm>
          <a:custGeom>
            <a:avLst/>
            <a:gdLst>
              <a:gd name="connsiteX0" fmla="*/ 295275 w 1362075"/>
              <a:gd name="connsiteY0" fmla="*/ 314325 h 1685925"/>
              <a:gd name="connsiteX1" fmla="*/ 295275 w 1362075"/>
              <a:gd name="connsiteY1" fmla="*/ 314325 h 1685925"/>
              <a:gd name="connsiteX2" fmla="*/ 400050 w 1362075"/>
              <a:gd name="connsiteY2" fmla="*/ 257175 h 1685925"/>
              <a:gd name="connsiteX3" fmla="*/ 419100 w 1362075"/>
              <a:gd name="connsiteY3" fmla="*/ 190500 h 1685925"/>
              <a:gd name="connsiteX4" fmla="*/ 438150 w 1362075"/>
              <a:gd name="connsiteY4" fmla="*/ 133350 h 1685925"/>
              <a:gd name="connsiteX5" fmla="*/ 447675 w 1362075"/>
              <a:gd name="connsiteY5" fmla="*/ 95250 h 1685925"/>
              <a:gd name="connsiteX6" fmla="*/ 466725 w 1362075"/>
              <a:gd name="connsiteY6" fmla="*/ 38100 h 1685925"/>
              <a:gd name="connsiteX7" fmla="*/ 495300 w 1362075"/>
              <a:gd name="connsiteY7" fmla="*/ 19050 h 1685925"/>
              <a:gd name="connsiteX8" fmla="*/ 571500 w 1362075"/>
              <a:gd name="connsiteY8" fmla="*/ 0 h 1685925"/>
              <a:gd name="connsiteX9" fmla="*/ 647700 w 1362075"/>
              <a:gd name="connsiteY9" fmla="*/ 9525 h 1685925"/>
              <a:gd name="connsiteX10" fmla="*/ 666750 w 1362075"/>
              <a:gd name="connsiteY10" fmla="*/ 66675 h 1685925"/>
              <a:gd name="connsiteX11" fmla="*/ 676275 w 1362075"/>
              <a:gd name="connsiteY11" fmla="*/ 361950 h 1685925"/>
              <a:gd name="connsiteX12" fmla="*/ 733425 w 1362075"/>
              <a:gd name="connsiteY12" fmla="*/ 381000 h 1685925"/>
              <a:gd name="connsiteX13" fmla="*/ 762000 w 1362075"/>
              <a:gd name="connsiteY13" fmla="*/ 390525 h 1685925"/>
              <a:gd name="connsiteX14" fmla="*/ 790575 w 1362075"/>
              <a:gd name="connsiteY14" fmla="*/ 400050 h 1685925"/>
              <a:gd name="connsiteX15" fmla="*/ 828675 w 1362075"/>
              <a:gd name="connsiteY15" fmla="*/ 409575 h 1685925"/>
              <a:gd name="connsiteX16" fmla="*/ 885825 w 1362075"/>
              <a:gd name="connsiteY16" fmla="*/ 400050 h 1685925"/>
              <a:gd name="connsiteX17" fmla="*/ 904875 w 1362075"/>
              <a:gd name="connsiteY17" fmla="*/ 371475 h 1685925"/>
              <a:gd name="connsiteX18" fmla="*/ 962025 w 1362075"/>
              <a:gd name="connsiteY18" fmla="*/ 314325 h 1685925"/>
              <a:gd name="connsiteX19" fmla="*/ 1047750 w 1362075"/>
              <a:gd name="connsiteY19" fmla="*/ 257175 h 1685925"/>
              <a:gd name="connsiteX20" fmla="*/ 1076325 w 1362075"/>
              <a:gd name="connsiteY20" fmla="*/ 238125 h 1685925"/>
              <a:gd name="connsiteX21" fmla="*/ 1114425 w 1362075"/>
              <a:gd name="connsiteY21" fmla="*/ 219075 h 1685925"/>
              <a:gd name="connsiteX22" fmla="*/ 1276350 w 1362075"/>
              <a:gd name="connsiteY22" fmla="*/ 238125 h 1685925"/>
              <a:gd name="connsiteX23" fmla="*/ 1314450 w 1362075"/>
              <a:gd name="connsiteY23" fmla="*/ 285750 h 1685925"/>
              <a:gd name="connsiteX24" fmla="*/ 1333500 w 1362075"/>
              <a:gd name="connsiteY24" fmla="*/ 314325 h 1685925"/>
              <a:gd name="connsiteX25" fmla="*/ 1352550 w 1362075"/>
              <a:gd name="connsiteY25" fmla="*/ 400050 h 1685925"/>
              <a:gd name="connsiteX26" fmla="*/ 1362075 w 1362075"/>
              <a:gd name="connsiteY26" fmla="*/ 438150 h 1685925"/>
              <a:gd name="connsiteX27" fmla="*/ 1352550 w 1362075"/>
              <a:gd name="connsiteY27" fmla="*/ 485775 h 1685925"/>
              <a:gd name="connsiteX28" fmla="*/ 1304925 w 1362075"/>
              <a:gd name="connsiteY28" fmla="*/ 533400 h 1685925"/>
              <a:gd name="connsiteX29" fmla="*/ 1276350 w 1362075"/>
              <a:gd name="connsiteY29" fmla="*/ 542925 h 1685925"/>
              <a:gd name="connsiteX30" fmla="*/ 1200150 w 1362075"/>
              <a:gd name="connsiteY30" fmla="*/ 571500 h 1685925"/>
              <a:gd name="connsiteX31" fmla="*/ 1123950 w 1362075"/>
              <a:gd name="connsiteY31" fmla="*/ 657225 h 1685925"/>
              <a:gd name="connsiteX32" fmla="*/ 1114425 w 1362075"/>
              <a:gd name="connsiteY32" fmla="*/ 685800 h 1685925"/>
              <a:gd name="connsiteX33" fmla="*/ 1085850 w 1362075"/>
              <a:gd name="connsiteY33" fmla="*/ 762000 h 1685925"/>
              <a:gd name="connsiteX34" fmla="*/ 1095375 w 1362075"/>
              <a:gd name="connsiteY34" fmla="*/ 904875 h 1685925"/>
              <a:gd name="connsiteX35" fmla="*/ 1104900 w 1362075"/>
              <a:gd name="connsiteY35" fmla="*/ 971550 h 1685925"/>
              <a:gd name="connsiteX36" fmla="*/ 1133475 w 1362075"/>
              <a:gd name="connsiteY36" fmla="*/ 1285875 h 1685925"/>
              <a:gd name="connsiteX37" fmla="*/ 1104900 w 1362075"/>
              <a:gd name="connsiteY37" fmla="*/ 1514475 h 1685925"/>
              <a:gd name="connsiteX38" fmla="*/ 1066800 w 1362075"/>
              <a:gd name="connsiteY38" fmla="*/ 1590675 h 1685925"/>
              <a:gd name="connsiteX39" fmla="*/ 1057275 w 1362075"/>
              <a:gd name="connsiteY39" fmla="*/ 1619250 h 1685925"/>
              <a:gd name="connsiteX40" fmla="*/ 990600 w 1362075"/>
              <a:gd name="connsiteY40" fmla="*/ 1666875 h 1685925"/>
              <a:gd name="connsiteX41" fmla="*/ 847725 w 1362075"/>
              <a:gd name="connsiteY41" fmla="*/ 1685925 h 1685925"/>
              <a:gd name="connsiteX42" fmla="*/ 609600 w 1362075"/>
              <a:gd name="connsiteY42" fmla="*/ 1676400 h 1685925"/>
              <a:gd name="connsiteX43" fmla="*/ 581025 w 1362075"/>
              <a:gd name="connsiteY43" fmla="*/ 1666875 h 1685925"/>
              <a:gd name="connsiteX44" fmla="*/ 485775 w 1362075"/>
              <a:gd name="connsiteY44" fmla="*/ 1657350 h 1685925"/>
              <a:gd name="connsiteX45" fmla="*/ 428625 w 1362075"/>
              <a:gd name="connsiteY45" fmla="*/ 1638300 h 1685925"/>
              <a:gd name="connsiteX46" fmla="*/ 323850 w 1362075"/>
              <a:gd name="connsiteY46" fmla="*/ 1609725 h 1685925"/>
              <a:gd name="connsiteX47" fmla="*/ 238125 w 1362075"/>
              <a:gd name="connsiteY47" fmla="*/ 1600200 h 1685925"/>
              <a:gd name="connsiteX48" fmla="*/ 152400 w 1362075"/>
              <a:gd name="connsiteY48" fmla="*/ 1581150 h 1685925"/>
              <a:gd name="connsiteX49" fmla="*/ 123825 w 1362075"/>
              <a:gd name="connsiteY49" fmla="*/ 1571625 h 1685925"/>
              <a:gd name="connsiteX50" fmla="*/ 57150 w 1362075"/>
              <a:gd name="connsiteY50" fmla="*/ 1485900 h 1685925"/>
              <a:gd name="connsiteX51" fmla="*/ 28575 w 1362075"/>
              <a:gd name="connsiteY51" fmla="*/ 1381125 h 1685925"/>
              <a:gd name="connsiteX52" fmla="*/ 0 w 1362075"/>
              <a:gd name="connsiteY52" fmla="*/ 1171575 h 1685925"/>
              <a:gd name="connsiteX53" fmla="*/ 19050 w 1362075"/>
              <a:gd name="connsiteY53" fmla="*/ 857250 h 1685925"/>
              <a:gd name="connsiteX54" fmla="*/ 28575 w 1362075"/>
              <a:gd name="connsiteY54" fmla="*/ 666750 h 1685925"/>
              <a:gd name="connsiteX55" fmla="*/ 57150 w 1362075"/>
              <a:gd name="connsiteY55" fmla="*/ 457200 h 1685925"/>
              <a:gd name="connsiteX56" fmla="*/ 76200 w 1362075"/>
              <a:gd name="connsiteY56" fmla="*/ 419100 h 1685925"/>
              <a:gd name="connsiteX57" fmla="*/ 95250 w 1362075"/>
              <a:gd name="connsiteY57" fmla="*/ 390525 h 1685925"/>
              <a:gd name="connsiteX58" fmla="*/ 123825 w 1362075"/>
              <a:gd name="connsiteY58" fmla="*/ 381000 h 1685925"/>
              <a:gd name="connsiteX59" fmla="*/ 152400 w 1362075"/>
              <a:gd name="connsiteY59" fmla="*/ 361950 h 1685925"/>
              <a:gd name="connsiteX60" fmla="*/ 180975 w 1362075"/>
              <a:gd name="connsiteY60" fmla="*/ 352425 h 1685925"/>
              <a:gd name="connsiteX61" fmla="*/ 228600 w 1362075"/>
              <a:gd name="connsiteY61" fmla="*/ 333375 h 1685925"/>
              <a:gd name="connsiteX62" fmla="*/ 295275 w 1362075"/>
              <a:gd name="connsiteY62" fmla="*/ 31432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362075" h="1685925">
                <a:moveTo>
                  <a:pt x="295275" y="314325"/>
                </a:moveTo>
                <a:lnTo>
                  <a:pt x="295275" y="314325"/>
                </a:lnTo>
                <a:cubicBezTo>
                  <a:pt x="341343" y="297049"/>
                  <a:pt x="373518" y="296972"/>
                  <a:pt x="400050" y="257175"/>
                </a:cubicBezTo>
                <a:cubicBezTo>
                  <a:pt x="405870" y="248445"/>
                  <a:pt x="417368" y="196273"/>
                  <a:pt x="419100" y="190500"/>
                </a:cubicBezTo>
                <a:cubicBezTo>
                  <a:pt x="424870" y="171266"/>
                  <a:pt x="433280" y="152831"/>
                  <a:pt x="438150" y="133350"/>
                </a:cubicBezTo>
                <a:cubicBezTo>
                  <a:pt x="441325" y="120650"/>
                  <a:pt x="443913" y="107789"/>
                  <a:pt x="447675" y="95250"/>
                </a:cubicBezTo>
                <a:cubicBezTo>
                  <a:pt x="453445" y="76016"/>
                  <a:pt x="450017" y="49239"/>
                  <a:pt x="466725" y="38100"/>
                </a:cubicBezTo>
                <a:cubicBezTo>
                  <a:pt x="476250" y="31750"/>
                  <a:pt x="485061" y="24170"/>
                  <a:pt x="495300" y="19050"/>
                </a:cubicBezTo>
                <a:cubicBezTo>
                  <a:pt x="514826" y="9287"/>
                  <a:pt x="553386" y="3623"/>
                  <a:pt x="571500" y="0"/>
                </a:cubicBezTo>
                <a:cubicBezTo>
                  <a:pt x="596900" y="3175"/>
                  <a:pt x="626730" y="-5154"/>
                  <a:pt x="647700" y="9525"/>
                </a:cubicBezTo>
                <a:cubicBezTo>
                  <a:pt x="664151" y="21040"/>
                  <a:pt x="666750" y="66675"/>
                  <a:pt x="666750" y="66675"/>
                </a:cubicBezTo>
                <a:cubicBezTo>
                  <a:pt x="669925" y="165100"/>
                  <a:pt x="655841" y="265617"/>
                  <a:pt x="676275" y="361950"/>
                </a:cubicBezTo>
                <a:cubicBezTo>
                  <a:pt x="680442" y="381593"/>
                  <a:pt x="714375" y="374650"/>
                  <a:pt x="733425" y="381000"/>
                </a:cubicBezTo>
                <a:lnTo>
                  <a:pt x="762000" y="390525"/>
                </a:lnTo>
                <a:cubicBezTo>
                  <a:pt x="771525" y="393700"/>
                  <a:pt x="780835" y="397615"/>
                  <a:pt x="790575" y="400050"/>
                </a:cubicBezTo>
                <a:lnTo>
                  <a:pt x="828675" y="409575"/>
                </a:lnTo>
                <a:cubicBezTo>
                  <a:pt x="847725" y="406400"/>
                  <a:pt x="868551" y="408687"/>
                  <a:pt x="885825" y="400050"/>
                </a:cubicBezTo>
                <a:cubicBezTo>
                  <a:pt x="896064" y="394930"/>
                  <a:pt x="897270" y="380031"/>
                  <a:pt x="904875" y="371475"/>
                </a:cubicBezTo>
                <a:cubicBezTo>
                  <a:pt x="922773" y="351339"/>
                  <a:pt x="939609" y="329269"/>
                  <a:pt x="962025" y="314325"/>
                </a:cubicBezTo>
                <a:lnTo>
                  <a:pt x="1047750" y="257175"/>
                </a:lnTo>
                <a:cubicBezTo>
                  <a:pt x="1057275" y="250825"/>
                  <a:pt x="1066086" y="243245"/>
                  <a:pt x="1076325" y="238125"/>
                </a:cubicBezTo>
                <a:lnTo>
                  <a:pt x="1114425" y="219075"/>
                </a:lnTo>
                <a:cubicBezTo>
                  <a:pt x="1168400" y="225425"/>
                  <a:pt x="1224792" y="220939"/>
                  <a:pt x="1276350" y="238125"/>
                </a:cubicBezTo>
                <a:cubicBezTo>
                  <a:pt x="1295637" y="244554"/>
                  <a:pt x="1302252" y="269486"/>
                  <a:pt x="1314450" y="285750"/>
                </a:cubicBezTo>
                <a:cubicBezTo>
                  <a:pt x="1321319" y="294908"/>
                  <a:pt x="1328380" y="304086"/>
                  <a:pt x="1333500" y="314325"/>
                </a:cubicBezTo>
                <a:cubicBezTo>
                  <a:pt x="1345858" y="339041"/>
                  <a:pt x="1347672" y="375661"/>
                  <a:pt x="1352550" y="400050"/>
                </a:cubicBezTo>
                <a:cubicBezTo>
                  <a:pt x="1355117" y="412887"/>
                  <a:pt x="1358900" y="425450"/>
                  <a:pt x="1362075" y="438150"/>
                </a:cubicBezTo>
                <a:cubicBezTo>
                  <a:pt x="1358900" y="454025"/>
                  <a:pt x="1358234" y="470616"/>
                  <a:pt x="1352550" y="485775"/>
                </a:cubicBezTo>
                <a:cubicBezTo>
                  <a:pt x="1343758" y="509221"/>
                  <a:pt x="1326417" y="522654"/>
                  <a:pt x="1304925" y="533400"/>
                </a:cubicBezTo>
                <a:cubicBezTo>
                  <a:pt x="1295945" y="537890"/>
                  <a:pt x="1285578" y="538970"/>
                  <a:pt x="1276350" y="542925"/>
                </a:cubicBezTo>
                <a:cubicBezTo>
                  <a:pt x="1206618" y="572810"/>
                  <a:pt x="1270394" y="553939"/>
                  <a:pt x="1200150" y="571500"/>
                </a:cubicBezTo>
                <a:cubicBezTo>
                  <a:pt x="1173091" y="598559"/>
                  <a:pt x="1144500" y="624345"/>
                  <a:pt x="1123950" y="657225"/>
                </a:cubicBezTo>
                <a:cubicBezTo>
                  <a:pt x="1118629" y="665739"/>
                  <a:pt x="1117950" y="676399"/>
                  <a:pt x="1114425" y="685800"/>
                </a:cubicBezTo>
                <a:cubicBezTo>
                  <a:pt x="1080257" y="776915"/>
                  <a:pt x="1107470" y="697140"/>
                  <a:pt x="1085850" y="762000"/>
                </a:cubicBezTo>
                <a:cubicBezTo>
                  <a:pt x="1089025" y="809625"/>
                  <a:pt x="1091054" y="857340"/>
                  <a:pt x="1095375" y="904875"/>
                </a:cubicBezTo>
                <a:cubicBezTo>
                  <a:pt x="1097408" y="927233"/>
                  <a:pt x="1102804" y="949197"/>
                  <a:pt x="1104900" y="971550"/>
                </a:cubicBezTo>
                <a:cubicBezTo>
                  <a:pt x="1140492" y="1351193"/>
                  <a:pt x="1109412" y="1093371"/>
                  <a:pt x="1133475" y="1285875"/>
                </a:cubicBezTo>
                <a:cubicBezTo>
                  <a:pt x="1125907" y="1406962"/>
                  <a:pt x="1134448" y="1418444"/>
                  <a:pt x="1104900" y="1514475"/>
                </a:cubicBezTo>
                <a:cubicBezTo>
                  <a:pt x="1078532" y="1600170"/>
                  <a:pt x="1097387" y="1529501"/>
                  <a:pt x="1066800" y="1590675"/>
                </a:cubicBezTo>
                <a:cubicBezTo>
                  <a:pt x="1062310" y="1599655"/>
                  <a:pt x="1063703" y="1611537"/>
                  <a:pt x="1057275" y="1619250"/>
                </a:cubicBezTo>
                <a:cubicBezTo>
                  <a:pt x="1056279" y="1620445"/>
                  <a:pt x="999024" y="1663716"/>
                  <a:pt x="990600" y="1666875"/>
                </a:cubicBezTo>
                <a:cubicBezTo>
                  <a:pt x="961904" y="1677636"/>
                  <a:pt x="860108" y="1684687"/>
                  <a:pt x="847725" y="1685925"/>
                </a:cubicBezTo>
                <a:cubicBezTo>
                  <a:pt x="768350" y="1682750"/>
                  <a:pt x="688837" y="1682060"/>
                  <a:pt x="609600" y="1676400"/>
                </a:cubicBezTo>
                <a:cubicBezTo>
                  <a:pt x="599585" y="1675685"/>
                  <a:pt x="590948" y="1668402"/>
                  <a:pt x="581025" y="1666875"/>
                </a:cubicBezTo>
                <a:cubicBezTo>
                  <a:pt x="549488" y="1662023"/>
                  <a:pt x="517525" y="1660525"/>
                  <a:pt x="485775" y="1657350"/>
                </a:cubicBezTo>
                <a:lnTo>
                  <a:pt x="428625" y="1638300"/>
                </a:lnTo>
                <a:cubicBezTo>
                  <a:pt x="395810" y="1627362"/>
                  <a:pt x="356078" y="1613306"/>
                  <a:pt x="323850" y="1609725"/>
                </a:cubicBezTo>
                <a:lnTo>
                  <a:pt x="238125" y="1600200"/>
                </a:lnTo>
                <a:cubicBezTo>
                  <a:pt x="173799" y="1578758"/>
                  <a:pt x="252980" y="1603501"/>
                  <a:pt x="152400" y="1581150"/>
                </a:cubicBezTo>
                <a:cubicBezTo>
                  <a:pt x="142599" y="1578972"/>
                  <a:pt x="133350" y="1574800"/>
                  <a:pt x="123825" y="1571625"/>
                </a:cubicBezTo>
                <a:cubicBezTo>
                  <a:pt x="101600" y="1543050"/>
                  <a:pt x="75775" y="1516942"/>
                  <a:pt x="57150" y="1485900"/>
                </a:cubicBezTo>
                <a:cubicBezTo>
                  <a:pt x="44271" y="1464435"/>
                  <a:pt x="32936" y="1407288"/>
                  <a:pt x="28575" y="1381125"/>
                </a:cubicBezTo>
                <a:cubicBezTo>
                  <a:pt x="9057" y="1264016"/>
                  <a:pt x="11449" y="1274617"/>
                  <a:pt x="0" y="1171575"/>
                </a:cubicBezTo>
                <a:cubicBezTo>
                  <a:pt x="6350" y="1066800"/>
                  <a:pt x="13118" y="962049"/>
                  <a:pt x="19050" y="857250"/>
                </a:cubicBezTo>
                <a:cubicBezTo>
                  <a:pt x="22643" y="793772"/>
                  <a:pt x="24841" y="730220"/>
                  <a:pt x="28575" y="666750"/>
                </a:cubicBezTo>
                <a:cubicBezTo>
                  <a:pt x="30911" y="627035"/>
                  <a:pt x="32611" y="506277"/>
                  <a:pt x="57150" y="457200"/>
                </a:cubicBezTo>
                <a:cubicBezTo>
                  <a:pt x="63500" y="444500"/>
                  <a:pt x="69155" y="431428"/>
                  <a:pt x="76200" y="419100"/>
                </a:cubicBezTo>
                <a:cubicBezTo>
                  <a:pt x="81880" y="409161"/>
                  <a:pt x="86311" y="397676"/>
                  <a:pt x="95250" y="390525"/>
                </a:cubicBezTo>
                <a:cubicBezTo>
                  <a:pt x="103090" y="384253"/>
                  <a:pt x="114845" y="385490"/>
                  <a:pt x="123825" y="381000"/>
                </a:cubicBezTo>
                <a:cubicBezTo>
                  <a:pt x="134064" y="375880"/>
                  <a:pt x="142161" y="367070"/>
                  <a:pt x="152400" y="361950"/>
                </a:cubicBezTo>
                <a:cubicBezTo>
                  <a:pt x="161380" y="357460"/>
                  <a:pt x="171574" y="355950"/>
                  <a:pt x="180975" y="352425"/>
                </a:cubicBezTo>
                <a:cubicBezTo>
                  <a:pt x="196984" y="346422"/>
                  <a:pt x="212976" y="340319"/>
                  <a:pt x="228600" y="333375"/>
                </a:cubicBezTo>
                <a:cubicBezTo>
                  <a:pt x="284242" y="308645"/>
                  <a:pt x="284162" y="317500"/>
                  <a:pt x="295275" y="31432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3" name="Rectangle 42">
            <a:extLst>
              <a:ext uri="{FF2B5EF4-FFF2-40B4-BE49-F238E27FC236}">
                <a16:creationId xmlns:a16="http://schemas.microsoft.com/office/drawing/2014/main" id="{EAD86F24-CA4D-4036-B53C-F6AA9C4E99D1}"/>
              </a:ext>
            </a:extLst>
          </p:cNvPr>
          <p:cNvSpPr/>
          <p:nvPr/>
        </p:nvSpPr>
        <p:spPr>
          <a:xfrm rot="18976737">
            <a:off x="6507003" y="1600865"/>
            <a:ext cx="1110216" cy="8412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L"/>
          </a:p>
        </p:txBody>
      </p:sp>
      <p:sp>
        <p:nvSpPr>
          <p:cNvPr id="44" name="Rectangle 43">
            <a:extLst>
              <a:ext uri="{FF2B5EF4-FFF2-40B4-BE49-F238E27FC236}">
                <a16:creationId xmlns:a16="http://schemas.microsoft.com/office/drawing/2014/main" id="{3BB63775-18F4-4A0A-8578-ACD93D44629B}"/>
              </a:ext>
            </a:extLst>
          </p:cNvPr>
          <p:cNvSpPr/>
          <p:nvPr/>
        </p:nvSpPr>
        <p:spPr>
          <a:xfrm rot="994964">
            <a:off x="5572208" y="1562979"/>
            <a:ext cx="371545" cy="7098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4432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4"/>
                                        </p:tgtEl>
                                      </p:cBhvr>
                                    </p:animEffect>
                                    <p:animScale>
                                      <p:cBhvr>
                                        <p:cTn id="43" dur="250" autoRev="1" fill="hold"/>
                                        <p:tgtEl>
                                          <p:spTgt spid="24"/>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26" presetClass="emph" presetSubtype="0" fill="hold" grpId="0" nodeType="withEffect">
                                  <p:stCondLst>
                                    <p:cond delay="0"/>
                                  </p:stCondLst>
                                  <p:childTnLst>
                                    <p:animEffect transition="out" filter="fade">
                                      <p:cBhvr>
                                        <p:cTn id="48" dur="500" tmFilter="0, 0; .2, .5; .8, .5; 1, 0"/>
                                        <p:tgtEl>
                                          <p:spTgt spid="26"/>
                                        </p:tgtEl>
                                      </p:cBhvr>
                                    </p:animEffect>
                                    <p:animScale>
                                      <p:cBhvr>
                                        <p:cTn id="49" dur="250" autoRev="1" fill="hold"/>
                                        <p:tgtEl>
                                          <p:spTgt spid="26"/>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27"/>
                                        </p:tgtEl>
                                      </p:cBhvr>
                                    </p:animEffect>
                                    <p:animScale>
                                      <p:cBhvr>
                                        <p:cTn id="52" dur="250" autoRev="1" fill="hold"/>
                                        <p:tgtEl>
                                          <p:spTgt spid="27"/>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5" grpId="0" animBg="1"/>
      <p:bldP spid="16" grpId="0" animBg="1"/>
      <p:bldP spid="17" grpId="0" animBg="1"/>
      <p:bldP spid="18" grpId="0" animBg="1"/>
      <p:bldP spid="24" grpId="0"/>
      <p:bldP spid="25" grpId="0"/>
      <p:bldP spid="26" grpId="0"/>
      <p:bldP spid="27" grpId="0"/>
      <p:bldP spid="42" grpId="0" animBg="1"/>
      <p:bldP spid="43"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Random Trees</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00606" y="589987"/>
            <a:ext cx="6492240" cy="5257800"/>
          </a:xfrm>
        </p:spPr>
        <p:txBody>
          <a:bodyPr>
            <a:normAutofit/>
          </a:bodyPr>
          <a:lstStyle/>
          <a:p>
            <a:pPr>
              <a:buFont typeface="Wingdings" panose="05000000000000000000" pitchFamily="2" charset="2"/>
              <a:buChar char="v"/>
            </a:pPr>
            <a:endParaRPr lang="en-US" b="1" dirty="0"/>
          </a:p>
          <a:p>
            <a:pPr>
              <a:buFont typeface="Wingdings" panose="05000000000000000000" pitchFamily="2" charset="2"/>
              <a:buChar char="v"/>
            </a:pPr>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3 different depths – 4, 7, 10.</a:t>
            </a:r>
          </a:p>
          <a:p>
            <a:pPr marL="566928" lvl="3" indent="0">
              <a:buNone/>
            </a:pPr>
            <a:endParaRPr lang="en-US" sz="1800" b="1" dirty="0"/>
          </a:p>
          <a:p>
            <a:pPr lvl="3">
              <a:buFont typeface="Wingdings" panose="05000000000000000000" pitchFamily="2" charset="2"/>
              <a:buChar char="v"/>
            </a:pPr>
            <a:r>
              <a:rPr lang="en-US" sz="1800" b="1" dirty="0"/>
              <a:t>50 different random trees for each examined depth.</a:t>
            </a:r>
          </a:p>
          <a:p>
            <a:pPr marL="566928" lvl="3" indent="0">
              <a:buNone/>
            </a:pPr>
            <a:endParaRPr lang="en-US" sz="1800" b="1" dirty="0"/>
          </a:p>
          <a:p>
            <a:pPr lvl="3">
              <a:buFont typeface="Wingdings" panose="05000000000000000000" pitchFamily="2" charset="2"/>
              <a:buChar char="v"/>
            </a:pPr>
            <a:r>
              <a:rPr lang="en-US" sz="1800" b="1" dirty="0"/>
              <a:t>2 groups of 3 players each:</a:t>
            </a:r>
          </a:p>
          <a:p>
            <a:pPr marL="1260020" lvl="5" indent="-342900">
              <a:buFont typeface="Wingdings" panose="05000000000000000000" pitchFamily="2" charset="2"/>
              <a:buChar char="v"/>
            </a:pPr>
            <a:r>
              <a:rPr lang="en-US" sz="1800" b="1" u="sng" dirty="0"/>
              <a:t>Bounded Suboptimal</a:t>
            </a:r>
            <a:r>
              <a:rPr lang="en-US" sz="1800" b="1" dirty="0"/>
              <a:t>, Shallow, Shallow.</a:t>
            </a:r>
          </a:p>
          <a:p>
            <a:pPr marL="1260020" lvl="5" indent="-342900">
              <a:buFont typeface="Wingdings" panose="05000000000000000000" pitchFamily="2" charset="2"/>
              <a:buChar char="v"/>
            </a:pPr>
            <a:r>
              <a:rPr lang="en-US" sz="1800" b="1" u="sng" dirty="0"/>
              <a:t>Shallow</a:t>
            </a:r>
            <a:r>
              <a:rPr lang="en-US" sz="1800" b="1" dirty="0"/>
              <a:t>, Shallow, Shallow.</a:t>
            </a:r>
          </a:p>
          <a:p>
            <a:pPr marL="917120" lvl="5" indent="0">
              <a:buNone/>
            </a:pPr>
            <a:endParaRPr lang="en-US" sz="1800" b="1" dirty="0"/>
          </a:p>
          <a:p>
            <a:pPr lvl="3">
              <a:buFont typeface="Wingdings" panose="05000000000000000000" pitchFamily="2" charset="2"/>
              <a:buChar char="v"/>
            </a:pPr>
            <a:r>
              <a:rPr lang="en-US" sz="1800" b="1" dirty="0"/>
              <a:t>2 games for each tree in each depth, 1 with each group.</a:t>
            </a: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Plan</a:t>
            </a:r>
          </a:p>
          <a:p>
            <a:endParaRPr lang="en-IL" sz="1100" dirty="0"/>
          </a:p>
        </p:txBody>
      </p:sp>
      <p:sp>
        <p:nvSpPr>
          <p:cNvPr id="7" name="Slide Number Placeholder 5">
            <a:extLst>
              <a:ext uri="{FF2B5EF4-FFF2-40B4-BE49-F238E27FC236}">
                <a16:creationId xmlns:a16="http://schemas.microsoft.com/office/drawing/2014/main" id="{2A9DEFCF-F8CB-4BA7-B80B-7410363DF67F}"/>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20</a:t>
            </a:fld>
            <a:endParaRPr lang="en-US" sz="2000" dirty="0">
              <a:solidFill>
                <a:schemeClr val="tx1"/>
              </a:solidFill>
            </a:endParaRPr>
          </a:p>
        </p:txBody>
      </p:sp>
    </p:spTree>
    <p:extLst>
      <p:ext uri="{BB962C8B-B14F-4D97-AF65-F5344CB8AC3E}">
        <p14:creationId xmlns:p14="http://schemas.microsoft.com/office/powerpoint/2010/main" val="391095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Random Trees</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10540" y="1090417"/>
            <a:ext cx="6492240" cy="5257800"/>
          </a:xfrm>
        </p:spPr>
        <p:txBody>
          <a:bodyPr>
            <a:normAutofit/>
          </a:bodyPr>
          <a:lstStyle/>
          <a:p>
            <a:endParaRPr lang="en-US" b="1" dirty="0"/>
          </a:p>
          <a:p>
            <a:endParaRPr lang="en-US" b="1" dirty="0"/>
          </a:p>
          <a:p>
            <a:endParaRPr lang="en-US" b="1" dirty="0"/>
          </a:p>
          <a:p>
            <a:pPr lvl="3">
              <a:buFont typeface="Wingdings" panose="05000000000000000000" pitchFamily="2" charset="2"/>
              <a:buChar char="v"/>
            </a:pPr>
            <a:r>
              <a:rPr lang="en-US" sz="1800" b="1" dirty="0"/>
              <a:t>Bounded Suboptimal algorithm.</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Shallow algorithm.</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Random Trees Generator.</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Game simulator.</a:t>
            </a:r>
          </a:p>
          <a:p>
            <a:pPr marL="566928" lvl="3" indent="0">
              <a:buNone/>
            </a:pPr>
            <a:endParaRPr lang="en-US" sz="1800" b="1" dirty="0"/>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Implementations</a:t>
            </a:r>
            <a:endParaRPr lang="en-US" sz="3200" u="sng" dirty="0"/>
          </a:p>
          <a:p>
            <a:endParaRPr lang="en-IL" sz="1100" dirty="0"/>
          </a:p>
        </p:txBody>
      </p:sp>
      <p:sp>
        <p:nvSpPr>
          <p:cNvPr id="6" name="Slide Number Placeholder 5">
            <a:extLst>
              <a:ext uri="{FF2B5EF4-FFF2-40B4-BE49-F238E27FC236}">
                <a16:creationId xmlns:a16="http://schemas.microsoft.com/office/drawing/2014/main" id="{018FB1AD-220C-4F0A-A806-C55CCBEA9368}"/>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21</a:t>
            </a:fld>
            <a:endParaRPr lang="en-US" sz="2000" dirty="0">
              <a:solidFill>
                <a:schemeClr val="tx1"/>
              </a:solidFill>
            </a:endParaRPr>
          </a:p>
        </p:txBody>
      </p:sp>
    </p:spTree>
    <p:extLst>
      <p:ext uri="{BB962C8B-B14F-4D97-AF65-F5344CB8AC3E}">
        <p14:creationId xmlns:p14="http://schemas.microsoft.com/office/powerpoint/2010/main" val="329173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Random Trees</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00600" y="878179"/>
            <a:ext cx="6492240" cy="5257800"/>
          </a:xfrm>
        </p:spPr>
        <p:txBody>
          <a:bodyPr>
            <a:normAutofit/>
          </a:bodyPr>
          <a:lstStyle/>
          <a:p>
            <a:endParaRPr lang="en-US" b="1" dirty="0"/>
          </a:p>
          <a:p>
            <a:endParaRPr lang="en-US" b="1" dirty="0"/>
          </a:p>
          <a:p>
            <a:pPr marL="566928" lvl="3" indent="0">
              <a:buNone/>
            </a:pPr>
            <a:endParaRPr lang="en-US" sz="1900" b="1" dirty="0"/>
          </a:p>
          <a:p>
            <a:pPr lvl="3">
              <a:buFont typeface="Wingdings" panose="05000000000000000000" pitchFamily="2" charset="2"/>
              <a:buChar char="v"/>
            </a:pPr>
            <a:r>
              <a:rPr lang="en-US" sz="1900" b="1" dirty="0"/>
              <a:t>Find strong relation between Expansion Rate to Epsilon and depth :</a:t>
            </a:r>
          </a:p>
          <a:p>
            <a:pPr lvl="6">
              <a:buFont typeface="Wingdings" panose="05000000000000000000" pitchFamily="2" charset="2"/>
              <a:buChar char="v"/>
            </a:pPr>
            <a:r>
              <a:rPr lang="en-US" sz="1900" b="1" dirty="0"/>
              <a:t>As Epsilon grow up Expansion Rate become smaller.</a:t>
            </a:r>
          </a:p>
          <a:p>
            <a:pPr lvl="6">
              <a:buFont typeface="Wingdings" panose="05000000000000000000" pitchFamily="2" charset="2"/>
              <a:buChar char="v"/>
            </a:pPr>
            <a:r>
              <a:rPr lang="en-US" sz="1900" b="1" dirty="0"/>
              <a:t>As depth grow up Expansion Rate become smaller.</a:t>
            </a:r>
          </a:p>
          <a:p>
            <a:pPr marL="1071400" lvl="6" indent="0">
              <a:buNone/>
            </a:pPr>
            <a:endParaRPr lang="en-US" sz="1900" b="1" dirty="0"/>
          </a:p>
          <a:p>
            <a:pPr lvl="3">
              <a:buFont typeface="Wingdings" panose="05000000000000000000" pitchFamily="2" charset="2"/>
              <a:buChar char="v"/>
            </a:pPr>
            <a:r>
              <a:rPr lang="en-US" sz="1900" b="1" dirty="0"/>
              <a:t>Find weak relation between score different to Epsilon and depth :</a:t>
            </a:r>
          </a:p>
          <a:p>
            <a:pPr lvl="6">
              <a:buFont typeface="Wingdings" panose="05000000000000000000" pitchFamily="2" charset="2"/>
              <a:buChar char="v"/>
            </a:pPr>
            <a:r>
              <a:rPr lang="en-US" sz="1900" b="1" dirty="0"/>
              <a:t>As Epsilon grow up score different not grow up significantly.</a:t>
            </a:r>
          </a:p>
          <a:p>
            <a:pPr lvl="6">
              <a:buFont typeface="Wingdings" panose="05000000000000000000" pitchFamily="2" charset="2"/>
              <a:buChar char="v"/>
            </a:pPr>
            <a:r>
              <a:rPr lang="en-US" sz="1900" b="1" dirty="0"/>
              <a:t>As depth grow up score different not grow up significantly.</a:t>
            </a:r>
          </a:p>
          <a:p>
            <a:pPr marL="566928" lvl="3" indent="0">
              <a:buNone/>
            </a:pPr>
            <a:endParaRPr lang="en-US" sz="1800" b="1" dirty="0"/>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Hypotheses</a:t>
            </a:r>
            <a:endParaRPr lang="en-US" sz="3200" u="sng" dirty="0"/>
          </a:p>
          <a:p>
            <a:endParaRPr lang="en-IL" sz="1100" dirty="0"/>
          </a:p>
        </p:txBody>
      </p:sp>
      <p:sp>
        <p:nvSpPr>
          <p:cNvPr id="6" name="Slide Number Placeholder 5">
            <a:extLst>
              <a:ext uri="{FF2B5EF4-FFF2-40B4-BE49-F238E27FC236}">
                <a16:creationId xmlns:a16="http://schemas.microsoft.com/office/drawing/2014/main" id="{EEBDD289-0F20-414F-9244-41254A096D8B}"/>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22</a:t>
            </a:fld>
            <a:endParaRPr lang="en-US" sz="2000" dirty="0">
              <a:solidFill>
                <a:schemeClr val="tx1"/>
              </a:solidFill>
            </a:endParaRPr>
          </a:p>
        </p:txBody>
      </p:sp>
    </p:spTree>
    <p:extLst>
      <p:ext uri="{BB962C8B-B14F-4D97-AF65-F5344CB8AC3E}">
        <p14:creationId xmlns:p14="http://schemas.microsoft.com/office/powerpoint/2010/main" val="33877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fade">
                                      <p:cBhvr>
                                        <p:cTn id="11" dur="500"/>
                                        <p:tgtEl>
                                          <p:spTgt spid="4">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fade">
                                      <p:cBhvr>
                                        <p:cTn id="20" dur="500"/>
                                        <p:tgtEl>
                                          <p:spTgt spid="4">
                                            <p:txEl>
                                              <p:pRg st="7" end="7"/>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7200" b="1" dirty="0">
                <a:solidFill>
                  <a:schemeClr val="bg1"/>
                </a:solidFill>
              </a:rPr>
              <a:t>Random Trees Results</a:t>
            </a:r>
            <a:endParaRPr lang="en-US" sz="7200" dirty="0">
              <a:solidFill>
                <a:schemeClr val="bg1"/>
              </a:solidFill>
            </a:endParaRPr>
          </a:p>
        </p:txBody>
      </p:sp>
      <p:pic>
        <p:nvPicPr>
          <p:cNvPr id="3" name="Picture 2">
            <a:extLst>
              <a:ext uri="{FF2B5EF4-FFF2-40B4-BE49-F238E27FC236}">
                <a16:creationId xmlns:a16="http://schemas.microsoft.com/office/drawing/2014/main" id="{C6F0D9D7-3BDA-44CF-88E5-8212F7C60257}"/>
              </a:ext>
            </a:extLst>
          </p:cNvPr>
          <p:cNvPicPr>
            <a:picLocks noChangeAspect="1"/>
          </p:cNvPicPr>
          <p:nvPr/>
        </p:nvPicPr>
        <p:blipFill>
          <a:blip r:embed="rId3"/>
          <a:stretch>
            <a:fillRect/>
          </a:stretch>
        </p:blipFill>
        <p:spPr>
          <a:xfrm>
            <a:off x="1066364" y="248177"/>
            <a:ext cx="10059272" cy="4554107"/>
          </a:xfrm>
          <a:prstGeom prst="rect">
            <a:avLst/>
          </a:prstGeom>
        </p:spPr>
      </p:pic>
      <p:sp>
        <p:nvSpPr>
          <p:cNvPr id="18" name="Slide Number Placeholder 5">
            <a:extLst>
              <a:ext uri="{FF2B5EF4-FFF2-40B4-BE49-F238E27FC236}">
                <a16:creationId xmlns:a16="http://schemas.microsoft.com/office/drawing/2014/main" id="{39667D02-D024-42E5-92CA-B6603BEE7EAA}"/>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23</a:t>
            </a:fld>
            <a:endParaRPr lang="en-US" sz="2000" dirty="0">
              <a:solidFill>
                <a:schemeClr val="bg1"/>
              </a:solidFill>
            </a:endParaRPr>
          </a:p>
        </p:txBody>
      </p:sp>
    </p:spTree>
    <p:extLst>
      <p:ext uri="{BB962C8B-B14F-4D97-AF65-F5344CB8AC3E}">
        <p14:creationId xmlns:p14="http://schemas.microsoft.com/office/powerpoint/2010/main" val="91034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7200" b="1" dirty="0">
                <a:solidFill>
                  <a:schemeClr val="bg1"/>
                </a:solidFill>
              </a:rPr>
              <a:t>Random Trees Results</a:t>
            </a:r>
            <a:endParaRPr lang="en-US" sz="7200" dirty="0">
              <a:solidFill>
                <a:schemeClr val="bg1"/>
              </a:solidFill>
            </a:endParaRPr>
          </a:p>
        </p:txBody>
      </p:sp>
      <p:pic>
        <p:nvPicPr>
          <p:cNvPr id="4" name="Picture 3">
            <a:extLst>
              <a:ext uri="{FF2B5EF4-FFF2-40B4-BE49-F238E27FC236}">
                <a16:creationId xmlns:a16="http://schemas.microsoft.com/office/drawing/2014/main" id="{B3636713-D531-408F-95F6-2311FE5A21A3}"/>
              </a:ext>
            </a:extLst>
          </p:cNvPr>
          <p:cNvPicPr>
            <a:picLocks noChangeAspect="1"/>
          </p:cNvPicPr>
          <p:nvPr/>
        </p:nvPicPr>
        <p:blipFill>
          <a:blip r:embed="rId3"/>
          <a:stretch>
            <a:fillRect/>
          </a:stretch>
        </p:blipFill>
        <p:spPr>
          <a:xfrm>
            <a:off x="1065928" y="293612"/>
            <a:ext cx="10059272" cy="4548010"/>
          </a:xfrm>
          <a:prstGeom prst="rect">
            <a:avLst/>
          </a:prstGeom>
        </p:spPr>
      </p:pic>
      <p:sp>
        <p:nvSpPr>
          <p:cNvPr id="7" name="Slide Number Placeholder 5">
            <a:extLst>
              <a:ext uri="{FF2B5EF4-FFF2-40B4-BE49-F238E27FC236}">
                <a16:creationId xmlns:a16="http://schemas.microsoft.com/office/drawing/2014/main" id="{4EF74E1C-8232-41CC-960D-6760776576B5}"/>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24</a:t>
            </a:fld>
            <a:endParaRPr lang="en-US" sz="2000" dirty="0">
              <a:solidFill>
                <a:schemeClr val="bg1"/>
              </a:solidFill>
            </a:endParaRPr>
          </a:p>
        </p:txBody>
      </p:sp>
    </p:spTree>
    <p:extLst>
      <p:ext uri="{BB962C8B-B14F-4D97-AF65-F5344CB8AC3E}">
        <p14:creationId xmlns:p14="http://schemas.microsoft.com/office/powerpoint/2010/main" val="19717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7200" b="1" dirty="0">
                <a:solidFill>
                  <a:schemeClr val="bg1"/>
                </a:solidFill>
              </a:rPr>
              <a:t>Random Trees Results</a:t>
            </a:r>
            <a:endParaRPr lang="en-US" sz="7200" dirty="0">
              <a:solidFill>
                <a:schemeClr val="bg1"/>
              </a:solidFill>
            </a:endParaRPr>
          </a:p>
        </p:txBody>
      </p:sp>
      <p:pic>
        <p:nvPicPr>
          <p:cNvPr id="4" name="Picture 3">
            <a:extLst>
              <a:ext uri="{FF2B5EF4-FFF2-40B4-BE49-F238E27FC236}">
                <a16:creationId xmlns:a16="http://schemas.microsoft.com/office/drawing/2014/main" id="{422C191B-3833-42B3-BDC3-38D60400702B}"/>
              </a:ext>
            </a:extLst>
          </p:cNvPr>
          <p:cNvPicPr>
            <a:picLocks noChangeAspect="1"/>
          </p:cNvPicPr>
          <p:nvPr/>
        </p:nvPicPr>
        <p:blipFill>
          <a:blip r:embed="rId3"/>
          <a:stretch>
            <a:fillRect/>
          </a:stretch>
        </p:blipFill>
        <p:spPr>
          <a:xfrm>
            <a:off x="1066364" y="185458"/>
            <a:ext cx="10059272" cy="4548010"/>
          </a:xfrm>
          <a:prstGeom prst="rect">
            <a:avLst/>
          </a:prstGeom>
        </p:spPr>
      </p:pic>
      <p:sp>
        <p:nvSpPr>
          <p:cNvPr id="7" name="Slide Number Placeholder 5">
            <a:extLst>
              <a:ext uri="{FF2B5EF4-FFF2-40B4-BE49-F238E27FC236}">
                <a16:creationId xmlns:a16="http://schemas.microsoft.com/office/drawing/2014/main" id="{E8126D3E-FD0D-4005-8DAC-6E9BC4C5282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25</a:t>
            </a:fld>
            <a:endParaRPr lang="en-US" sz="2000" dirty="0">
              <a:solidFill>
                <a:schemeClr val="bg1"/>
              </a:solidFill>
            </a:endParaRPr>
          </a:p>
        </p:txBody>
      </p:sp>
    </p:spTree>
    <p:extLst>
      <p:ext uri="{BB962C8B-B14F-4D97-AF65-F5344CB8AC3E}">
        <p14:creationId xmlns:p14="http://schemas.microsoft.com/office/powerpoint/2010/main" val="313043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Random Trees</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00600" y="831999"/>
            <a:ext cx="6492240" cy="5257800"/>
          </a:xfrm>
        </p:spPr>
        <p:txBody>
          <a:bodyPr>
            <a:normAutofit/>
          </a:bodyPr>
          <a:lstStyle/>
          <a:p>
            <a:endParaRPr lang="en-US" b="1" dirty="0"/>
          </a:p>
          <a:p>
            <a:endParaRPr lang="en-US" b="1" dirty="0"/>
          </a:p>
          <a:p>
            <a:endParaRPr lang="en-US" b="1" dirty="0"/>
          </a:p>
          <a:p>
            <a:pPr lvl="3">
              <a:buFont typeface="Wingdings" panose="05000000000000000000" pitchFamily="2" charset="2"/>
              <a:buChar char="v"/>
            </a:pPr>
            <a:r>
              <a:rPr lang="en-US" sz="1900" b="1" dirty="0"/>
              <a:t>Found strong relation between Expansion Rate to Epsilon and depth :</a:t>
            </a:r>
          </a:p>
          <a:p>
            <a:pPr lvl="6">
              <a:buFont typeface="Wingdings" panose="05000000000000000000" pitchFamily="2" charset="2"/>
              <a:buChar char="v"/>
            </a:pPr>
            <a:r>
              <a:rPr lang="en-US" sz="1900" b="1" dirty="0"/>
              <a:t>As Epsilon grow up Expansion Rate become smaller.</a:t>
            </a:r>
          </a:p>
          <a:p>
            <a:pPr lvl="6">
              <a:buFont typeface="Wingdings" panose="05000000000000000000" pitchFamily="2" charset="2"/>
              <a:buChar char="v"/>
            </a:pPr>
            <a:r>
              <a:rPr lang="en-US" sz="1900" b="1" dirty="0"/>
              <a:t>As depth grow up Expansion Rate become smaller.</a:t>
            </a:r>
          </a:p>
          <a:p>
            <a:pPr marL="1071400" lvl="6" indent="0">
              <a:buNone/>
            </a:pPr>
            <a:endParaRPr lang="en-US" sz="1900" b="1" dirty="0"/>
          </a:p>
          <a:p>
            <a:pPr lvl="3">
              <a:buFont typeface="Wingdings" panose="05000000000000000000" pitchFamily="2" charset="2"/>
              <a:buChar char="v"/>
            </a:pPr>
            <a:r>
              <a:rPr lang="en-US" sz="1900" b="1" dirty="0"/>
              <a:t>Found weak relation between score different to Epsilon and depth :</a:t>
            </a:r>
          </a:p>
          <a:p>
            <a:pPr lvl="6">
              <a:buFont typeface="Wingdings" panose="05000000000000000000" pitchFamily="2" charset="2"/>
              <a:buChar char="v"/>
            </a:pPr>
            <a:r>
              <a:rPr lang="en-US" sz="1900" b="1" dirty="0"/>
              <a:t>As Epsilon grow up score different not grow up significantly.</a:t>
            </a:r>
          </a:p>
          <a:p>
            <a:pPr lvl="6">
              <a:buFont typeface="Wingdings" panose="05000000000000000000" pitchFamily="2" charset="2"/>
              <a:buChar char="v"/>
            </a:pPr>
            <a:r>
              <a:rPr lang="en-US" sz="1900" b="1" dirty="0"/>
              <a:t>As depth grow up score different not grow up significantly.</a:t>
            </a:r>
          </a:p>
          <a:p>
            <a:pPr marL="566928" lvl="3" indent="0">
              <a:buNone/>
            </a:pPr>
            <a:endParaRPr lang="en-US" sz="1800" b="1" dirty="0"/>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Conclusions</a:t>
            </a:r>
            <a:endParaRPr lang="en-US" sz="3200" u="sng" dirty="0"/>
          </a:p>
          <a:p>
            <a:endParaRPr lang="en-IL" sz="1100" dirty="0"/>
          </a:p>
        </p:txBody>
      </p:sp>
      <p:sp>
        <p:nvSpPr>
          <p:cNvPr id="6" name="Slide Number Placeholder 5">
            <a:extLst>
              <a:ext uri="{FF2B5EF4-FFF2-40B4-BE49-F238E27FC236}">
                <a16:creationId xmlns:a16="http://schemas.microsoft.com/office/drawing/2014/main" id="{7A6E3387-6592-403D-8EE0-6E3AFABC7D9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26</a:t>
            </a:fld>
            <a:endParaRPr lang="en-US" sz="2000" dirty="0">
              <a:solidFill>
                <a:schemeClr val="tx1"/>
              </a:solidFill>
            </a:endParaRPr>
          </a:p>
        </p:txBody>
      </p:sp>
    </p:spTree>
    <p:extLst>
      <p:ext uri="{BB962C8B-B14F-4D97-AF65-F5344CB8AC3E}">
        <p14:creationId xmlns:p14="http://schemas.microsoft.com/office/powerpoint/2010/main" val="19590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fade">
                                      <p:cBhvr>
                                        <p:cTn id="11" dur="500"/>
                                        <p:tgtEl>
                                          <p:spTgt spid="4">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fade">
                                      <p:cBhvr>
                                        <p:cTn id="20" dur="500"/>
                                        <p:tgtEl>
                                          <p:spTgt spid="4">
                                            <p:txEl>
                                              <p:pRg st="7" end="7"/>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21865" y="451761"/>
            <a:ext cx="6492240" cy="5257800"/>
          </a:xfrm>
        </p:spPr>
        <p:txBody>
          <a:bodyPr>
            <a:normAutofit/>
          </a:bodyPr>
          <a:lstStyle/>
          <a:p>
            <a:endParaRPr lang="en-US" b="1" dirty="0"/>
          </a:p>
          <a:p>
            <a:endParaRPr lang="en-US" b="1" dirty="0"/>
          </a:p>
          <a:p>
            <a:endParaRPr lang="en-US" b="1" dirty="0"/>
          </a:p>
          <a:p>
            <a:r>
              <a:rPr lang="en-US" b="1" dirty="0"/>
              <a:t>Find the optimal Epsilon for </a:t>
            </a:r>
            <a:r>
              <a:rPr lang="en-US" b="1" u="sng" dirty="0"/>
              <a:t>Bounded Suboptimal</a:t>
            </a:r>
            <a:r>
              <a:rPr lang="en-US" b="1" dirty="0"/>
              <a:t> &amp; </a:t>
            </a:r>
            <a:r>
              <a:rPr lang="en-US" b="1" u="sng" dirty="0"/>
              <a:t>Bounded Paranoid</a:t>
            </a:r>
            <a:r>
              <a:rPr lang="en-US" b="1" dirty="0"/>
              <a:t> in the game of Rollit:</a:t>
            </a:r>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Examine the average depth each algorithm reach using different settings of Epsilon, in compare to optimal algorithms.</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Compare the final scores each algorithm return using different settings of Epsilon, in compare to optimal algorithms. </a:t>
            </a:r>
          </a:p>
          <a:p>
            <a:pPr marL="566928" lvl="3" indent="0">
              <a:buNone/>
            </a:pPr>
            <a:endParaRPr lang="en-US" sz="1800" b="1" dirty="0"/>
          </a:p>
          <a:p>
            <a:pPr lvl="3">
              <a:buFont typeface="Wingdings" panose="05000000000000000000" pitchFamily="2" charset="2"/>
              <a:buChar char="v"/>
            </a:pPr>
            <a:r>
              <a:rPr lang="en-US" sz="1800" b="1" u="sng" dirty="0"/>
              <a:t>The optimal Epsilon will be used on the final experiment.</a:t>
            </a:r>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Purpose</a:t>
            </a:r>
          </a:p>
          <a:p>
            <a:endParaRPr lang="en-IL" sz="1100" dirty="0"/>
          </a:p>
        </p:txBody>
      </p:sp>
      <p:sp>
        <p:nvSpPr>
          <p:cNvPr id="6" name="Slide Number Placeholder 5">
            <a:extLst>
              <a:ext uri="{FF2B5EF4-FFF2-40B4-BE49-F238E27FC236}">
                <a16:creationId xmlns:a16="http://schemas.microsoft.com/office/drawing/2014/main" id="{F4AB8D16-F9B7-4AA7-AEE2-418B9A442CC7}"/>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27</a:t>
            </a:fld>
            <a:endParaRPr lang="en-US" sz="2000" dirty="0">
              <a:solidFill>
                <a:schemeClr val="tx1"/>
              </a:solidFill>
            </a:endParaRPr>
          </a:p>
        </p:txBody>
      </p:sp>
    </p:spTree>
    <p:extLst>
      <p:ext uri="{BB962C8B-B14F-4D97-AF65-F5344CB8AC3E}">
        <p14:creationId xmlns:p14="http://schemas.microsoft.com/office/powerpoint/2010/main" val="31879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673974" y="1951885"/>
            <a:ext cx="7224361" cy="5257800"/>
          </a:xfrm>
        </p:spPr>
        <p:txBody>
          <a:bodyPr>
            <a:normAutofit/>
          </a:bodyPr>
          <a:lstStyle/>
          <a:p>
            <a:pPr lvl="3">
              <a:buFont typeface="Wingdings" panose="05000000000000000000" pitchFamily="2" charset="2"/>
              <a:buChar char="v"/>
            </a:pPr>
            <a:r>
              <a:rPr lang="en-US" sz="1800" b="1" dirty="0"/>
              <a:t>Up to 12 different Epsilon.</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20,000 nodes limit (per turn), using Iterative deepening. </a:t>
            </a:r>
          </a:p>
          <a:p>
            <a:pPr marL="566928" lvl="3" indent="0">
              <a:buNone/>
            </a:pPr>
            <a:endParaRPr lang="en-US" sz="1800" b="1" dirty="0"/>
          </a:p>
          <a:p>
            <a:pPr lvl="3">
              <a:buFont typeface="Wingdings" panose="05000000000000000000" pitchFamily="2" charset="2"/>
              <a:buChar char="v"/>
            </a:pPr>
            <a:r>
              <a:rPr lang="en-US" sz="1800" b="1" dirty="0"/>
              <a:t>4 groups of 4 players each:</a:t>
            </a:r>
          </a:p>
          <a:p>
            <a:pPr lvl="5">
              <a:buFont typeface="Wingdings" panose="05000000000000000000" pitchFamily="2" charset="2"/>
              <a:buChar char="v"/>
            </a:pPr>
            <a:r>
              <a:rPr lang="en-US" sz="1800" b="1" dirty="0"/>
              <a:t>Paranoid, Paranoid, Shallow, </a:t>
            </a:r>
            <a:r>
              <a:rPr lang="en-US" sz="1800" b="1" u="sng" dirty="0"/>
              <a:t>Shallow</a:t>
            </a:r>
          </a:p>
          <a:p>
            <a:pPr lvl="5">
              <a:buFont typeface="Wingdings" panose="05000000000000000000" pitchFamily="2" charset="2"/>
              <a:buChar char="v"/>
            </a:pPr>
            <a:r>
              <a:rPr lang="en-US" sz="1800" b="1" dirty="0"/>
              <a:t>Paranoid, Paranoid, Shallow, </a:t>
            </a:r>
            <a:r>
              <a:rPr lang="en-US" sz="1800" b="1" u="sng" dirty="0"/>
              <a:t>Bounded Suboptimal (X10 Epsilons)</a:t>
            </a:r>
          </a:p>
          <a:p>
            <a:pPr lvl="5">
              <a:buFont typeface="Wingdings" panose="05000000000000000000" pitchFamily="2" charset="2"/>
              <a:buChar char="v"/>
            </a:pPr>
            <a:r>
              <a:rPr lang="en-US" sz="1800" b="1" dirty="0"/>
              <a:t>Paranoid, Paranoid, Shallow, </a:t>
            </a:r>
            <a:r>
              <a:rPr lang="en-US" sz="1800" b="1" u="sng" dirty="0"/>
              <a:t>Paranoid</a:t>
            </a:r>
          </a:p>
          <a:p>
            <a:pPr lvl="5">
              <a:buFont typeface="Wingdings" panose="05000000000000000000" pitchFamily="2" charset="2"/>
              <a:buChar char="v"/>
            </a:pPr>
            <a:r>
              <a:rPr lang="en-US" sz="1800" b="1" dirty="0"/>
              <a:t>Paranoid, Paranoid, Shallow, </a:t>
            </a:r>
            <a:r>
              <a:rPr lang="en-US" sz="1800" b="1" u="sng" dirty="0"/>
              <a:t>Bounded Paranoid (X12 Epsilons)</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30 games for each group</a:t>
            </a:r>
          </a:p>
          <a:p>
            <a:pPr lvl="3">
              <a:buFont typeface="Wingdings" panose="05000000000000000000" pitchFamily="2" charset="2"/>
              <a:buChar char="v"/>
            </a:pPr>
            <a:endParaRPr lang="en-US" sz="1800" b="1" dirty="0"/>
          </a:p>
          <a:p>
            <a:pPr lvl="3">
              <a:buFont typeface="Wingdings" panose="05000000000000000000" pitchFamily="2" charset="2"/>
              <a:buChar char="v"/>
            </a:pPr>
            <a:endParaRPr lang="en-US" sz="1800" b="1" dirty="0"/>
          </a:p>
          <a:p>
            <a:pPr lvl="3">
              <a:buFont typeface="Wingdings" panose="05000000000000000000" pitchFamily="2" charset="2"/>
              <a:buChar char="v"/>
            </a:pPr>
            <a:endParaRPr lang="en-US" sz="1800" b="1" dirty="0"/>
          </a:p>
          <a:p>
            <a:pPr lvl="3">
              <a:buFont typeface="Wingdings" panose="05000000000000000000" pitchFamily="2" charset="2"/>
              <a:buChar char="v"/>
            </a:pPr>
            <a:endParaRPr lang="en-US" sz="1800" b="1" dirty="0"/>
          </a:p>
          <a:p>
            <a:pPr lvl="3">
              <a:buFont typeface="Wingdings" panose="05000000000000000000" pitchFamily="2" charset="2"/>
              <a:buChar char="v"/>
            </a:pPr>
            <a:endParaRPr lang="en-US" sz="1600" b="1" dirty="0"/>
          </a:p>
        </p:txBody>
      </p:sp>
      <p:sp>
        <p:nvSpPr>
          <p:cNvPr id="6" name="Slide Number Placeholder 5">
            <a:extLst>
              <a:ext uri="{FF2B5EF4-FFF2-40B4-BE49-F238E27FC236}">
                <a16:creationId xmlns:a16="http://schemas.microsoft.com/office/drawing/2014/main" id="{8A999A2B-E0CC-47F0-94C3-1DBB5B2ABD81}"/>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28</a:t>
            </a:fld>
            <a:endParaRPr lang="en-US" sz="2000" dirty="0">
              <a:solidFill>
                <a:schemeClr val="tx1"/>
              </a:solidFill>
            </a:endParaRPr>
          </a:p>
        </p:txBody>
      </p:sp>
      <p:sp>
        <p:nvSpPr>
          <p:cNvPr id="5" name="Text Placeholder 2">
            <a:extLst>
              <a:ext uri="{FF2B5EF4-FFF2-40B4-BE49-F238E27FC236}">
                <a16:creationId xmlns:a16="http://schemas.microsoft.com/office/drawing/2014/main" id="{820F5F92-C71A-4C20-B9C6-EED2A80628CD}"/>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Plan</a:t>
            </a:r>
          </a:p>
          <a:p>
            <a:endParaRPr lang="en-IL" sz="1100" dirty="0"/>
          </a:p>
        </p:txBody>
      </p:sp>
    </p:spTree>
    <p:extLst>
      <p:ext uri="{BB962C8B-B14F-4D97-AF65-F5344CB8AC3E}">
        <p14:creationId xmlns:p14="http://schemas.microsoft.com/office/powerpoint/2010/main" val="34116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Implementations</a:t>
            </a:r>
            <a:endParaRPr lang="en-US" sz="3200" u="sng" dirty="0"/>
          </a:p>
          <a:p>
            <a:endParaRPr lang="en-US" sz="3200" dirty="0"/>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792048" y="620726"/>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Rollit game (N-players version of Othello / Reversi).</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Paranoid algorithm.</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Bounded Paranoid algorithm.</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Game simulation</a:t>
            </a:r>
            <a:r>
              <a:rPr lang="he-IL" sz="1800" b="1" dirty="0"/>
              <a:t>'</a:t>
            </a:r>
            <a:r>
              <a:rPr lang="en-US" sz="1800" b="1" dirty="0"/>
              <a:t>s iterative deepening feature.</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Rollit heuristic function.</a:t>
            </a:r>
          </a:p>
          <a:p>
            <a:pPr marL="0" indent="0">
              <a:buFont typeface="Calibri" panose="020F0502020204030204" pitchFamily="34" charset="0"/>
              <a:buNone/>
            </a:pPr>
            <a:endParaRPr lang="en-US" sz="1600" b="1" dirty="0"/>
          </a:p>
        </p:txBody>
      </p:sp>
      <p:sp>
        <p:nvSpPr>
          <p:cNvPr id="9" name="Slide Number Placeholder 5">
            <a:extLst>
              <a:ext uri="{FF2B5EF4-FFF2-40B4-BE49-F238E27FC236}">
                <a16:creationId xmlns:a16="http://schemas.microsoft.com/office/drawing/2014/main" id="{2BCABD40-DF57-4FCA-A927-5CD715A846C8}"/>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29</a:t>
            </a:fld>
            <a:endParaRPr lang="en-US" sz="2000" dirty="0">
              <a:solidFill>
                <a:schemeClr val="tx1"/>
              </a:solidFill>
            </a:endParaRPr>
          </a:p>
        </p:txBody>
      </p:sp>
    </p:spTree>
    <p:extLst>
      <p:ext uri="{BB962C8B-B14F-4D97-AF65-F5344CB8AC3E}">
        <p14:creationId xmlns:p14="http://schemas.microsoft.com/office/powerpoint/2010/main" val="17893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fade">
                                      <p:cBhvr>
                                        <p:cTn id="22" dur="500"/>
                                        <p:tgtEl>
                                          <p:spTgt spid="8">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1" end="11"/>
                                            </p:txEl>
                                          </p:spTgt>
                                        </p:tgtEl>
                                        <p:attrNameLst>
                                          <p:attrName>style.visibility</p:attrName>
                                        </p:attrNameLst>
                                      </p:cBhvr>
                                      <p:to>
                                        <p:strVal val="visible"/>
                                      </p:to>
                                    </p:set>
                                    <p:animEffect transition="in" filter="fade">
                                      <p:cBhvr>
                                        <p:cTn id="27"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 name="Table 193">
            <a:extLst>
              <a:ext uri="{FF2B5EF4-FFF2-40B4-BE49-F238E27FC236}">
                <a16:creationId xmlns:a16="http://schemas.microsoft.com/office/drawing/2014/main" id="{0C26F594-82D0-44DA-9F1B-AE8D40C262DC}"/>
              </a:ext>
            </a:extLst>
          </p:cNvPr>
          <p:cNvGraphicFramePr>
            <a:graphicFrameLocks noGrp="1"/>
          </p:cNvGraphicFramePr>
          <p:nvPr>
            <p:extLst>
              <p:ext uri="{D42A27DB-BD31-4B8C-83A1-F6EECF244321}">
                <p14:modId xmlns:p14="http://schemas.microsoft.com/office/powerpoint/2010/main" val="579642756"/>
              </p:ext>
            </p:extLst>
          </p:nvPr>
        </p:nvGraphicFramePr>
        <p:xfrm>
          <a:off x="0" y="953733"/>
          <a:ext cx="12192000" cy="5527671"/>
        </p:xfrm>
        <a:graphic>
          <a:graphicData uri="http://schemas.openxmlformats.org/drawingml/2006/table">
            <a:tbl>
              <a:tblPr firstRow="1" firstCol="1">
                <a:tableStyleId>{21E4AEA4-8DFA-4A89-87EB-49C32662AFE0}</a:tableStyleId>
              </a:tblPr>
              <a:tblGrid>
                <a:gridCol w="1444191">
                  <a:extLst>
                    <a:ext uri="{9D8B030D-6E8A-4147-A177-3AD203B41FA5}">
                      <a16:colId xmlns:a16="http://schemas.microsoft.com/office/drawing/2014/main" val="3132686425"/>
                    </a:ext>
                  </a:extLst>
                </a:gridCol>
                <a:gridCol w="3480728">
                  <a:extLst>
                    <a:ext uri="{9D8B030D-6E8A-4147-A177-3AD203B41FA5}">
                      <a16:colId xmlns:a16="http://schemas.microsoft.com/office/drawing/2014/main" val="4040454922"/>
                    </a:ext>
                  </a:extLst>
                </a:gridCol>
                <a:gridCol w="3824633">
                  <a:extLst>
                    <a:ext uri="{9D8B030D-6E8A-4147-A177-3AD203B41FA5}">
                      <a16:colId xmlns:a16="http://schemas.microsoft.com/office/drawing/2014/main" val="3805427547"/>
                    </a:ext>
                  </a:extLst>
                </a:gridCol>
                <a:gridCol w="3442448">
                  <a:extLst>
                    <a:ext uri="{9D8B030D-6E8A-4147-A177-3AD203B41FA5}">
                      <a16:colId xmlns:a16="http://schemas.microsoft.com/office/drawing/2014/main" val="2291807747"/>
                    </a:ext>
                  </a:extLst>
                </a:gridCol>
              </a:tblGrid>
              <a:tr h="371090">
                <a:tc rowSpan="2">
                  <a:txBody>
                    <a:bodyPr/>
                    <a:lstStyle/>
                    <a:p>
                      <a:endParaRPr 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Optimal</a:t>
                      </a:r>
                      <a:endParaRPr lang="en-US" sz="2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L" dirty="0"/>
                    </a:p>
                  </a:txBody>
                  <a:tcPr anchor="ctr"/>
                </a:tc>
                <a:tc rowSpan="2">
                  <a:txBody>
                    <a:bodyPr/>
                    <a:lstStyle/>
                    <a:p>
                      <a:pPr algn="ctr"/>
                      <a:r>
                        <a:rPr lang="en-US" sz="2400" dirty="0"/>
                        <a:t>Bounded Suboptimal</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607865"/>
                  </a:ext>
                </a:extLst>
              </a:tr>
              <a:tr h="0">
                <a:tc vMerge="1">
                  <a:txBody>
                    <a:bodyPr/>
                    <a:lstStyle/>
                    <a:p>
                      <a:endParaRPr lang="en-IL"/>
                    </a:p>
                  </a:txBody>
                  <a:tcPr/>
                </a:tc>
                <a:tc>
                  <a:txBody>
                    <a:bodyPr/>
                    <a:lstStyle/>
                    <a:p>
                      <a:pPr algn="ctr"/>
                      <a:r>
                        <a:rPr lang="en-US" sz="2000" b="1" kern="1200" dirty="0">
                          <a:solidFill>
                            <a:schemeClr val="bg1"/>
                          </a:solidFill>
                          <a:latin typeface="+mn-lt"/>
                          <a:ea typeface="+mn-ea"/>
                          <a:cs typeface="+mn-cs"/>
                        </a:rPr>
                        <a:t>Naïve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algn="ctr" defTabSz="914400" rtl="0" eaLnBrk="1" latinLnBrk="0" hangingPunct="1"/>
                      <a:r>
                        <a:rPr lang="en-US" sz="2000" b="1" kern="1200" dirty="0">
                          <a:solidFill>
                            <a:schemeClr val="bg1"/>
                          </a:solidFill>
                          <a:latin typeface="+mn-lt"/>
                          <a:ea typeface="+mn-ea"/>
                          <a:cs typeface="+mn-cs"/>
                        </a:rPr>
                        <a:t>Pruning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vMerge="1">
                  <a:txBody>
                    <a:bodyPr/>
                    <a:lstStyle/>
                    <a:p>
                      <a:endParaRPr lang="en-IL"/>
                    </a:p>
                  </a:txBody>
                  <a:tcPr/>
                </a:tc>
                <a:extLst>
                  <a:ext uri="{0D108BD9-81ED-4DB2-BD59-A6C34878D82A}">
                    <a16:rowId xmlns:a16="http://schemas.microsoft.com/office/drawing/2014/main" val="4056262481"/>
                  </a:ext>
                </a:extLst>
              </a:tr>
              <a:tr h="2144568">
                <a:tc>
                  <a:txBody>
                    <a:bodyPr/>
                    <a:lstStyle/>
                    <a:p>
                      <a:pPr algn="ctr"/>
                      <a:r>
                        <a:rPr lang="en-US" sz="2800" dirty="0"/>
                        <a:t>2-Player</a:t>
                      </a:r>
                      <a:endParaRPr 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rgbClr val="EFE8E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rgbClr val="EFE8E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rgbClr val="EFE8E7"/>
                        </a:solidFill>
                      </a:endParaRPr>
                    </a:p>
                    <a:p>
                      <a:endParaRPr lang="en-US" sz="2400" dirty="0">
                        <a:solidFill>
                          <a:srgbClr val="EFE8E7"/>
                        </a:solidFill>
                      </a:endParaRPr>
                    </a:p>
                    <a:p>
                      <a:endParaRPr lang="en-US" sz="2400" dirty="0">
                        <a:solidFill>
                          <a:srgbClr val="EFE8E7"/>
                        </a:solidFill>
                      </a:endParaRPr>
                    </a:p>
                    <a:p>
                      <a:endParaRPr lang="en-US" sz="2400" dirty="0">
                        <a:solidFill>
                          <a:srgbClr val="EFE8E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314215"/>
                  </a:ext>
                </a:extLst>
              </a:tr>
              <a:tr h="2590623">
                <a:tc>
                  <a:txBody>
                    <a:bodyPr/>
                    <a:lstStyle/>
                    <a:p>
                      <a:pPr algn="ctr"/>
                      <a:r>
                        <a:rPr lang="en-US" sz="2800" dirty="0"/>
                        <a:t>N-Player</a:t>
                      </a:r>
                      <a:endParaRPr 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rgbClr val="EFE8E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p>
                      <a:endParaRPr lang="en-US" sz="1800" b="0" i="0" baseline="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4800" dirty="0">
                        <a:solidFill>
                          <a:srgbClr val="EFE8E7"/>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26378"/>
                  </a:ext>
                </a:extLst>
              </a:tr>
            </a:tbl>
          </a:graphicData>
        </a:graphic>
      </p:graphicFrame>
      <p:sp>
        <p:nvSpPr>
          <p:cNvPr id="6" name="Slide Number Placeholder 5"/>
          <p:cNvSpPr>
            <a:spLocks noGrp="1"/>
          </p:cNvSpPr>
          <p:nvPr>
            <p:ph type="sldNum" sz="quarter" idx="12"/>
          </p:nvPr>
        </p:nvSpPr>
        <p:spPr/>
        <p:txBody>
          <a:bodyPr/>
          <a:lstStyle/>
          <a:p>
            <a:fld id="{6F1783CA-9390-49C9-AC80-E0703DB73D73}" type="slidenum">
              <a:rPr lang="en-US" smtClean="0"/>
              <a:t>3</a:t>
            </a:fld>
            <a:endParaRPr lang="en-US" dirty="0"/>
          </a:p>
        </p:txBody>
      </p:sp>
      <p:grpSp>
        <p:nvGrpSpPr>
          <p:cNvPr id="188" name="Group 187">
            <a:extLst>
              <a:ext uri="{FF2B5EF4-FFF2-40B4-BE49-F238E27FC236}">
                <a16:creationId xmlns:a16="http://schemas.microsoft.com/office/drawing/2014/main" id="{6886A8E1-9C4B-4E4E-A4E4-F4E5D7D3BEA5}"/>
              </a:ext>
            </a:extLst>
          </p:cNvPr>
          <p:cNvGrpSpPr/>
          <p:nvPr/>
        </p:nvGrpSpPr>
        <p:grpSpPr>
          <a:xfrm>
            <a:off x="5771518" y="1823684"/>
            <a:ext cx="2216736" cy="2003663"/>
            <a:chOff x="5771518" y="1680809"/>
            <a:chExt cx="2216736" cy="200366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18F795B-A938-4893-A436-65420174E9B2}"/>
                    </a:ext>
                  </a:extLst>
                </p:cNvPr>
                <p:cNvSpPr txBox="1"/>
                <p:nvPr/>
              </p:nvSpPr>
              <p:spPr>
                <a:xfrm>
                  <a:off x="6647367" y="1895581"/>
                  <a:ext cx="8505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i="1" smtClean="0">
                            <a:latin typeface="Cambria Math" panose="02040503050406030204" pitchFamily="18" charset="0"/>
                            <a:ea typeface="Cambria Math" panose="02040503050406030204" pitchFamily="18" charset="0"/>
                          </a:rPr>
                          <m:t>𝛽</m:t>
                        </m:r>
                        <m:r>
                          <a:rPr lang="en-US" altLang="en-US" b="0" i="1" smtClean="0">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318F795B-A938-4893-A436-65420174E9B2}"/>
                    </a:ext>
                  </a:extLst>
                </p:cNvPr>
                <p:cNvSpPr txBox="1">
                  <a:spLocks noRot="1" noChangeAspect="1" noMove="1" noResize="1" noEditPoints="1" noAdjustHandles="1" noChangeArrowheads="1" noChangeShapeType="1" noTextEdit="1"/>
                </p:cNvSpPr>
                <p:nvPr/>
              </p:nvSpPr>
              <p:spPr>
                <a:xfrm>
                  <a:off x="6647367" y="1895581"/>
                  <a:ext cx="850500" cy="369332"/>
                </a:xfrm>
                <a:prstGeom prst="rect">
                  <a:avLst/>
                </a:prstGeom>
                <a:blipFill>
                  <a:blip r:embed="rId3"/>
                  <a:stretch>
                    <a:fillRect l="-2143" b="-1147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AB1FF61-E463-49BB-BA76-5FD70B22CDF0}"/>
                    </a:ext>
                  </a:extLst>
                </p:cNvPr>
                <p:cNvSpPr txBox="1"/>
                <p:nvPr/>
              </p:nvSpPr>
              <p:spPr>
                <a:xfrm>
                  <a:off x="6644700" y="1680809"/>
                  <a:ext cx="78568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i="1" smtClean="0">
                            <a:latin typeface="Cambria Math" panose="02040503050406030204" pitchFamily="18" charset="0"/>
                            <a:ea typeface="Cambria Math" panose="02040503050406030204" pitchFamily="18" charset="0"/>
                          </a:rPr>
                          <m:t>𝛼</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6</m:t>
                        </m:r>
                      </m:oMath>
                    </m:oMathPara>
                  </a14:m>
                  <a:endParaRPr lang="en-US" dirty="0"/>
                </a:p>
              </p:txBody>
            </p:sp>
          </mc:Choice>
          <mc:Fallback xmlns="">
            <p:sp>
              <p:nvSpPr>
                <p:cNvPr id="43" name="TextBox 42">
                  <a:extLst>
                    <a:ext uri="{FF2B5EF4-FFF2-40B4-BE49-F238E27FC236}">
                      <a16:creationId xmlns:a16="http://schemas.microsoft.com/office/drawing/2014/main" id="{7AB1FF61-E463-49BB-BA76-5FD70B22CDF0}"/>
                    </a:ext>
                  </a:extLst>
                </p:cNvPr>
                <p:cNvSpPr txBox="1">
                  <a:spLocks noRot="1" noChangeAspect="1" noMove="1" noResize="1" noEditPoints="1" noAdjustHandles="1" noChangeArrowheads="1" noChangeShapeType="1" noTextEdit="1"/>
                </p:cNvSpPr>
                <p:nvPr/>
              </p:nvSpPr>
              <p:spPr>
                <a:xfrm>
                  <a:off x="6644700" y="1680809"/>
                  <a:ext cx="785685" cy="369332"/>
                </a:xfrm>
                <a:prstGeom prst="rect">
                  <a:avLst/>
                </a:prstGeom>
                <a:blipFill>
                  <a:blip r:embed="rId4"/>
                  <a:stretch>
                    <a:fillRect/>
                  </a:stretch>
                </a:blipFill>
              </p:spPr>
              <p:txBody>
                <a:bodyPr/>
                <a:lstStyle/>
                <a:p>
                  <a:r>
                    <a:rPr lang="en-IL">
                      <a:noFill/>
                    </a:rPr>
                    <a:t> </a:t>
                  </a:r>
                </a:p>
              </p:txBody>
            </p:sp>
          </mc:Fallback>
        </mc:AlternateContent>
        <p:cxnSp>
          <p:nvCxnSpPr>
            <p:cNvPr id="44" name="Straight Connector 43">
              <a:extLst>
                <a:ext uri="{FF2B5EF4-FFF2-40B4-BE49-F238E27FC236}">
                  <a16:creationId xmlns:a16="http://schemas.microsoft.com/office/drawing/2014/main" id="{30A16D3B-1AF2-4557-8DC8-E87D26BBB0EC}"/>
                </a:ext>
              </a:extLst>
            </p:cNvPr>
            <p:cNvCxnSpPr>
              <a:cxnSpLocks/>
              <a:stCxn id="45" idx="2"/>
            </p:cNvCxnSpPr>
            <p:nvPr/>
          </p:nvCxnSpPr>
          <p:spPr>
            <a:xfrm>
              <a:off x="6447685" y="2142634"/>
              <a:ext cx="401133" cy="42604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ounded Rectangle 23">
                  <a:extLst>
                    <a:ext uri="{FF2B5EF4-FFF2-40B4-BE49-F238E27FC236}">
                      <a16:creationId xmlns:a16="http://schemas.microsoft.com/office/drawing/2014/main" id="{C75A7A9E-6010-44E9-9E67-C2AD8ADA347F}"/>
                    </a:ext>
                  </a:extLst>
                </p:cNvPr>
                <p:cNvSpPr/>
                <p:nvPr/>
              </p:nvSpPr>
              <p:spPr>
                <a:xfrm>
                  <a:off x="6261597" y="1753416"/>
                  <a:ext cx="372176" cy="389218"/>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6</m:t>
                        </m:r>
                      </m:oMath>
                    </m:oMathPara>
                  </a14:m>
                  <a:endParaRPr lang="en-US" sz="2000" dirty="0"/>
                </a:p>
              </p:txBody>
            </p:sp>
          </mc:Choice>
          <mc:Fallback xmlns="">
            <p:sp>
              <p:nvSpPr>
                <p:cNvPr id="45" name="Rounded Rectangle 23">
                  <a:extLst>
                    <a:ext uri="{FF2B5EF4-FFF2-40B4-BE49-F238E27FC236}">
                      <a16:creationId xmlns:a16="http://schemas.microsoft.com/office/drawing/2014/main" id="{C75A7A9E-6010-44E9-9E67-C2AD8ADA347F}"/>
                    </a:ext>
                  </a:extLst>
                </p:cNvPr>
                <p:cNvSpPr>
                  <a:spLocks noRot="1" noChangeAspect="1" noMove="1" noResize="1" noEditPoints="1" noAdjustHandles="1" noChangeArrowheads="1" noChangeShapeType="1" noTextEdit="1"/>
                </p:cNvSpPr>
                <p:nvPr/>
              </p:nvSpPr>
              <p:spPr>
                <a:xfrm>
                  <a:off x="6261597" y="1753416"/>
                  <a:ext cx="372176" cy="389218"/>
                </a:xfrm>
                <a:prstGeom prst="roundRect">
                  <a:avLst/>
                </a:prstGeom>
                <a:blipFill>
                  <a:blip r:embed="rId5"/>
                  <a:stretch>
                    <a:fillRect/>
                  </a:stretch>
                </a:blipFill>
                <a:ln w="38100">
                  <a:solidFill>
                    <a:schemeClr val="tx1"/>
                  </a:solidFill>
                </a:ln>
              </p:spPr>
              <p:txBody>
                <a:bodyPr/>
                <a:lstStyle/>
                <a:p>
                  <a:r>
                    <a:rPr lang="en-IL">
                      <a:noFill/>
                    </a:rPr>
                    <a:t> </a:t>
                  </a:r>
                </a:p>
              </p:txBody>
            </p:sp>
          </mc:Fallback>
        </mc:AlternateContent>
        <p:cxnSp>
          <p:nvCxnSpPr>
            <p:cNvPr id="46" name="Straight Connector 45">
              <a:extLst>
                <a:ext uri="{FF2B5EF4-FFF2-40B4-BE49-F238E27FC236}">
                  <a16:creationId xmlns:a16="http://schemas.microsoft.com/office/drawing/2014/main" id="{E3C88674-297B-4875-A00B-D549A587819D}"/>
                </a:ext>
              </a:extLst>
            </p:cNvPr>
            <p:cNvCxnSpPr>
              <a:cxnSpLocks/>
              <a:stCxn id="45" idx="2"/>
            </p:cNvCxnSpPr>
            <p:nvPr/>
          </p:nvCxnSpPr>
          <p:spPr>
            <a:xfrm flipH="1">
              <a:off x="6046552" y="2142634"/>
              <a:ext cx="401133" cy="42604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692683-F86C-4040-AA5E-ED40D00BBE07}"/>
                </a:ext>
              </a:extLst>
            </p:cNvPr>
            <p:cNvCxnSpPr>
              <a:cxnSpLocks/>
            </p:cNvCxnSpPr>
            <p:nvPr/>
          </p:nvCxnSpPr>
          <p:spPr>
            <a:xfrm flipH="1">
              <a:off x="6572367" y="3025639"/>
              <a:ext cx="337337" cy="39236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60BA21-C78F-40F9-8958-086C9F13D8C0}"/>
                </a:ext>
              </a:extLst>
            </p:cNvPr>
            <p:cNvCxnSpPr>
              <a:cxnSpLocks/>
            </p:cNvCxnSpPr>
            <p:nvPr/>
          </p:nvCxnSpPr>
          <p:spPr>
            <a:xfrm>
              <a:off x="6914706" y="3025639"/>
              <a:ext cx="322576" cy="39236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6711F78-BAFE-4C8B-9ED3-466DBE6549B4}"/>
                    </a:ext>
                  </a:extLst>
                </p:cNvPr>
                <p:cNvSpPr txBox="1"/>
                <p:nvPr/>
              </p:nvSpPr>
              <p:spPr>
                <a:xfrm>
                  <a:off x="7075994" y="2409447"/>
                  <a:ext cx="91226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i="1" smtClean="0">
                            <a:latin typeface="Cambria Math" panose="02040503050406030204" pitchFamily="18" charset="0"/>
                            <a:ea typeface="Cambria Math" panose="02040503050406030204" pitchFamily="18" charset="0"/>
                          </a:rPr>
                          <m:t>𝛼</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6</m:t>
                        </m:r>
                      </m:oMath>
                    </m:oMathPara>
                  </a14:m>
                  <a:endParaRPr lang="en-US" dirty="0"/>
                </a:p>
              </p:txBody>
            </p:sp>
          </mc:Choice>
          <mc:Fallback xmlns="">
            <p:sp>
              <p:nvSpPr>
                <p:cNvPr id="50" name="TextBox 49">
                  <a:extLst>
                    <a:ext uri="{FF2B5EF4-FFF2-40B4-BE49-F238E27FC236}">
                      <a16:creationId xmlns:a16="http://schemas.microsoft.com/office/drawing/2014/main" id="{36711F78-BAFE-4C8B-9ED3-466DBE6549B4}"/>
                    </a:ext>
                  </a:extLst>
                </p:cNvPr>
                <p:cNvSpPr txBox="1">
                  <a:spLocks noRot="1" noChangeAspect="1" noMove="1" noResize="1" noEditPoints="1" noAdjustHandles="1" noChangeArrowheads="1" noChangeShapeType="1" noTextEdit="1"/>
                </p:cNvSpPr>
                <p:nvPr/>
              </p:nvSpPr>
              <p:spPr>
                <a:xfrm>
                  <a:off x="7075994" y="2409447"/>
                  <a:ext cx="912260" cy="369332"/>
                </a:xfrm>
                <a:prstGeom prst="rect">
                  <a:avLst/>
                </a:prstGeom>
                <a:blipFill>
                  <a:blip r:embed="rId6"/>
                  <a:stretch>
                    <a:fillRect/>
                  </a:stretch>
                </a:blipFill>
              </p:spPr>
              <p:txBody>
                <a:bodyPr/>
                <a:lstStyle/>
                <a:p>
                  <a:r>
                    <a:rPr lang="en-IL">
                      <a:noFill/>
                    </a:rPr>
                    <a:t> </a:t>
                  </a:r>
                </a:p>
              </p:txBody>
            </p:sp>
          </mc:Fallback>
        </mc:AlternateContent>
        <p:cxnSp>
          <p:nvCxnSpPr>
            <p:cNvPr id="51" name="Straight Connector 50">
              <a:extLst>
                <a:ext uri="{FF2B5EF4-FFF2-40B4-BE49-F238E27FC236}">
                  <a16:creationId xmlns:a16="http://schemas.microsoft.com/office/drawing/2014/main" id="{079AF1D6-97B9-443E-9453-106F08A6BEBB}"/>
                </a:ext>
              </a:extLst>
            </p:cNvPr>
            <p:cNvCxnSpPr>
              <a:cxnSpLocks/>
            </p:cNvCxnSpPr>
            <p:nvPr/>
          </p:nvCxnSpPr>
          <p:spPr>
            <a:xfrm flipV="1">
              <a:off x="6872295" y="3046016"/>
              <a:ext cx="291652" cy="271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EF07264-707B-4AB6-B5AE-9484FEC635B9}"/>
                </a:ext>
              </a:extLst>
            </p:cNvPr>
            <p:cNvSpPr txBox="1"/>
            <p:nvPr/>
          </p:nvSpPr>
          <p:spPr>
            <a:xfrm>
              <a:off x="7209632" y="3284362"/>
              <a:ext cx="219544" cy="400110"/>
            </a:xfrm>
            <a:prstGeom prst="rect">
              <a:avLst/>
            </a:prstGeom>
            <a:noFill/>
          </p:spPr>
          <p:txBody>
            <a:bodyPr wrap="square" rtlCol="0">
              <a:spAutoFit/>
            </a:bodyPr>
            <a:lstStyle/>
            <a:p>
              <a:r>
                <a:rPr lang="en-US" sz="2000" dirty="0"/>
                <a:t>?</a:t>
              </a:r>
            </a:p>
          </p:txBody>
        </p:sp>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7AED9D40-B194-4B5E-8378-69E6E412EB44}"/>
                    </a:ext>
                  </a:extLst>
                </p:cNvPr>
                <p:cNvSpPr/>
                <p:nvPr/>
              </p:nvSpPr>
              <p:spPr>
                <a:xfrm>
                  <a:off x="6678079" y="2563918"/>
                  <a:ext cx="448705" cy="45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5</m:t>
                        </m:r>
                      </m:oMath>
                    </m:oMathPara>
                  </a14:m>
                  <a:endParaRPr lang="en-US" sz="2000" dirty="0">
                    <a:solidFill>
                      <a:schemeClr val="tx1"/>
                    </a:solidFill>
                  </a:endParaRPr>
                </a:p>
              </p:txBody>
            </p:sp>
          </mc:Choice>
          <mc:Fallback xmlns="">
            <p:sp>
              <p:nvSpPr>
                <p:cNvPr id="53" name="Oval 52">
                  <a:extLst>
                    <a:ext uri="{FF2B5EF4-FFF2-40B4-BE49-F238E27FC236}">
                      <a16:creationId xmlns:a16="http://schemas.microsoft.com/office/drawing/2014/main" id="{7AED9D40-B194-4B5E-8378-69E6E412EB44}"/>
                    </a:ext>
                  </a:extLst>
                </p:cNvPr>
                <p:cNvSpPr>
                  <a:spLocks noRot="1" noChangeAspect="1" noMove="1" noResize="1" noEditPoints="1" noAdjustHandles="1" noChangeArrowheads="1" noChangeShapeType="1" noTextEdit="1"/>
                </p:cNvSpPr>
                <p:nvPr/>
              </p:nvSpPr>
              <p:spPr>
                <a:xfrm>
                  <a:off x="6678079" y="2563918"/>
                  <a:ext cx="448705" cy="457200"/>
                </a:xfrm>
                <a:prstGeom prst="ellipse">
                  <a:avLst/>
                </a:prstGeom>
                <a:blipFill>
                  <a:blip r:embed="rId7"/>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F781E39-DA5D-4CCC-B734-C2956FED62F7}"/>
                    </a:ext>
                  </a:extLst>
                </p:cNvPr>
                <p:cNvSpPr txBox="1"/>
                <p:nvPr/>
              </p:nvSpPr>
              <p:spPr>
                <a:xfrm>
                  <a:off x="7075994" y="2628596"/>
                  <a:ext cx="850929"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i="1" smtClean="0">
                            <a:solidFill>
                              <a:schemeClr val="tx1"/>
                            </a:solidFill>
                            <a:latin typeface="Cambria Math" panose="02040503050406030204" pitchFamily="18" charset="0"/>
                            <a:ea typeface="Cambria Math" panose="02040503050406030204" pitchFamily="18" charset="0"/>
                          </a:rPr>
                          <m:t>𝛽</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54" name="TextBox 53">
                  <a:extLst>
                    <a:ext uri="{FF2B5EF4-FFF2-40B4-BE49-F238E27FC236}">
                      <a16:creationId xmlns:a16="http://schemas.microsoft.com/office/drawing/2014/main" id="{DF781E39-DA5D-4CCC-B734-C2956FED62F7}"/>
                    </a:ext>
                  </a:extLst>
                </p:cNvPr>
                <p:cNvSpPr txBox="1">
                  <a:spLocks noRot="1" noChangeAspect="1" noMove="1" noResize="1" noEditPoints="1" noAdjustHandles="1" noChangeArrowheads="1" noChangeShapeType="1" noTextEdit="1"/>
                </p:cNvSpPr>
                <p:nvPr/>
              </p:nvSpPr>
              <p:spPr>
                <a:xfrm>
                  <a:off x="7075994" y="2628596"/>
                  <a:ext cx="850929" cy="369332"/>
                </a:xfrm>
                <a:prstGeom prst="rect">
                  <a:avLst/>
                </a:prstGeom>
                <a:blipFill>
                  <a:blip r:embed="rId8"/>
                  <a:stretch>
                    <a:fillRect l="-2158" b="-1311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0" name="Oval 59">
                  <a:extLst>
                    <a:ext uri="{FF2B5EF4-FFF2-40B4-BE49-F238E27FC236}">
                      <a16:creationId xmlns:a16="http://schemas.microsoft.com/office/drawing/2014/main" id="{DACE0D6F-322A-468C-B99C-BADF4C8412A3}"/>
                    </a:ext>
                  </a:extLst>
                </p:cNvPr>
                <p:cNvSpPr/>
                <p:nvPr/>
              </p:nvSpPr>
              <p:spPr>
                <a:xfrm>
                  <a:off x="5771518" y="2559605"/>
                  <a:ext cx="448705" cy="45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6</m:t>
                        </m:r>
                      </m:oMath>
                    </m:oMathPara>
                  </a14:m>
                  <a:endParaRPr lang="en-US" sz="2000" dirty="0">
                    <a:solidFill>
                      <a:schemeClr val="tx1"/>
                    </a:solidFill>
                  </a:endParaRPr>
                </a:p>
              </p:txBody>
            </p:sp>
          </mc:Choice>
          <mc:Fallback xmlns="">
            <p:sp>
              <p:nvSpPr>
                <p:cNvPr id="60" name="Oval 59">
                  <a:extLst>
                    <a:ext uri="{FF2B5EF4-FFF2-40B4-BE49-F238E27FC236}">
                      <a16:creationId xmlns:a16="http://schemas.microsoft.com/office/drawing/2014/main" id="{DACE0D6F-322A-468C-B99C-BADF4C8412A3}"/>
                    </a:ext>
                  </a:extLst>
                </p:cNvPr>
                <p:cNvSpPr>
                  <a:spLocks noRot="1" noChangeAspect="1" noMove="1" noResize="1" noEditPoints="1" noAdjustHandles="1" noChangeArrowheads="1" noChangeShapeType="1" noTextEdit="1"/>
                </p:cNvSpPr>
                <p:nvPr/>
              </p:nvSpPr>
              <p:spPr>
                <a:xfrm>
                  <a:off x="5771518" y="2559605"/>
                  <a:ext cx="448705" cy="457200"/>
                </a:xfrm>
                <a:prstGeom prst="ellipse">
                  <a:avLst/>
                </a:prstGeom>
                <a:blipFill>
                  <a:blip r:embed="rId9"/>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1" name="Rounded Rectangle 23">
                  <a:extLst>
                    <a:ext uri="{FF2B5EF4-FFF2-40B4-BE49-F238E27FC236}">
                      <a16:creationId xmlns:a16="http://schemas.microsoft.com/office/drawing/2014/main" id="{FE331E50-B311-4502-867A-648300CAC9B3}"/>
                    </a:ext>
                  </a:extLst>
                </p:cNvPr>
                <p:cNvSpPr/>
                <p:nvPr/>
              </p:nvSpPr>
              <p:spPr>
                <a:xfrm>
                  <a:off x="6164067" y="3283470"/>
                  <a:ext cx="372176" cy="389218"/>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5</m:t>
                        </m:r>
                      </m:oMath>
                    </m:oMathPara>
                  </a14:m>
                  <a:endParaRPr lang="en-US" sz="2000" dirty="0"/>
                </a:p>
              </p:txBody>
            </p:sp>
          </mc:Choice>
          <mc:Fallback xmlns="">
            <p:sp>
              <p:nvSpPr>
                <p:cNvPr id="61" name="Rounded Rectangle 23">
                  <a:extLst>
                    <a:ext uri="{FF2B5EF4-FFF2-40B4-BE49-F238E27FC236}">
                      <a16:creationId xmlns:a16="http://schemas.microsoft.com/office/drawing/2014/main" id="{FE331E50-B311-4502-867A-648300CAC9B3}"/>
                    </a:ext>
                  </a:extLst>
                </p:cNvPr>
                <p:cNvSpPr>
                  <a:spLocks noRot="1" noChangeAspect="1" noMove="1" noResize="1" noEditPoints="1" noAdjustHandles="1" noChangeArrowheads="1" noChangeShapeType="1" noTextEdit="1"/>
                </p:cNvSpPr>
                <p:nvPr/>
              </p:nvSpPr>
              <p:spPr>
                <a:xfrm>
                  <a:off x="6164067" y="3283470"/>
                  <a:ext cx="372176" cy="389218"/>
                </a:xfrm>
                <a:prstGeom prst="roundRect">
                  <a:avLst/>
                </a:prstGeom>
                <a:blipFill>
                  <a:blip r:embed="rId10"/>
                  <a:stretch>
                    <a:fillRect/>
                  </a:stretch>
                </a:blipFill>
                <a:ln w="38100">
                  <a:solidFill>
                    <a:schemeClr val="tx1"/>
                  </a:solidFill>
                </a:ln>
              </p:spPr>
              <p:txBody>
                <a:bodyPr/>
                <a:lstStyle/>
                <a:p>
                  <a:r>
                    <a:rPr lang="en-IL">
                      <a:noFill/>
                    </a:rPr>
                    <a:t> </a:t>
                  </a:r>
                </a:p>
              </p:txBody>
            </p:sp>
          </mc:Fallback>
        </mc:AlternateContent>
      </p:grpSp>
      <p:grpSp>
        <p:nvGrpSpPr>
          <p:cNvPr id="190" name="Group 189">
            <a:extLst>
              <a:ext uri="{FF2B5EF4-FFF2-40B4-BE49-F238E27FC236}">
                <a16:creationId xmlns:a16="http://schemas.microsoft.com/office/drawing/2014/main" id="{CAF6E0CB-4BC9-4199-99D9-5D9B2B0F8E1C}"/>
              </a:ext>
            </a:extLst>
          </p:cNvPr>
          <p:cNvGrpSpPr/>
          <p:nvPr/>
        </p:nvGrpSpPr>
        <p:grpSpPr>
          <a:xfrm>
            <a:off x="1965191" y="4110892"/>
            <a:ext cx="3044287" cy="2370512"/>
            <a:chOff x="1679086" y="4042677"/>
            <a:chExt cx="3044287" cy="2370512"/>
          </a:xfrm>
        </p:grpSpPr>
        <p:cxnSp>
          <p:nvCxnSpPr>
            <p:cNvPr id="111" name="Straight Connector 110">
              <a:extLst>
                <a:ext uri="{FF2B5EF4-FFF2-40B4-BE49-F238E27FC236}">
                  <a16:creationId xmlns:a16="http://schemas.microsoft.com/office/drawing/2014/main" id="{D5BF9DE6-06DD-45CD-A029-D25C421ED019}"/>
                </a:ext>
              </a:extLst>
            </p:cNvPr>
            <p:cNvCxnSpPr>
              <a:cxnSpLocks/>
              <a:stCxn id="112" idx="2"/>
              <a:endCxn id="123" idx="0"/>
            </p:cNvCxnSpPr>
            <p:nvPr/>
          </p:nvCxnSpPr>
          <p:spPr>
            <a:xfrm>
              <a:off x="2703273" y="4407967"/>
              <a:ext cx="598362" cy="27925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Rounded Rectangle 23">
                  <a:extLst>
                    <a:ext uri="{FF2B5EF4-FFF2-40B4-BE49-F238E27FC236}">
                      <a16:creationId xmlns:a16="http://schemas.microsoft.com/office/drawing/2014/main" id="{63F013BD-EB1B-4629-9559-537956F446E2}"/>
                    </a:ext>
                  </a:extLst>
                </p:cNvPr>
                <p:cNvSpPr/>
                <p:nvPr/>
              </p:nvSpPr>
              <p:spPr>
                <a:xfrm>
                  <a:off x="2213974" y="4042677"/>
                  <a:ext cx="978598" cy="365290"/>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b="0" i="0" dirty="0" smtClean="0">
                            <a:solidFill>
                              <a:schemeClr val="tx1"/>
                            </a:solidFill>
                            <a:latin typeface="Cambria Math" panose="02040503050406030204" pitchFamily="18" charset="0"/>
                          </a:rPr>
                          <m:t> </m:t>
                        </m:r>
                        <m:r>
                          <m:rPr>
                            <m:nor/>
                          </m:rPr>
                          <a:rPr lang="en-US" dirty="0" smtClean="0">
                            <a:solidFill>
                              <a:schemeClr val="tx1"/>
                            </a:solidFill>
                            <a:latin typeface="Cambria Math" panose="02040503050406030204" pitchFamily="18" charset="0"/>
                          </a:rPr>
                          <m:t>2</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3 </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1</m:t>
                        </m:r>
                      </m:oMath>
                    </m:oMathPara>
                  </a14:m>
                  <a:endParaRPr lang="en-IL" dirty="0">
                    <a:solidFill>
                      <a:schemeClr val="tx1"/>
                    </a:solidFill>
                    <a:latin typeface="Cambria Math" panose="02040503050406030204" pitchFamily="18" charset="0"/>
                  </a:endParaRPr>
                </a:p>
              </p:txBody>
            </p:sp>
          </mc:Choice>
          <mc:Fallback xmlns="">
            <p:sp>
              <p:nvSpPr>
                <p:cNvPr id="112" name="Rounded Rectangle 23">
                  <a:extLst>
                    <a:ext uri="{FF2B5EF4-FFF2-40B4-BE49-F238E27FC236}">
                      <a16:creationId xmlns:a16="http://schemas.microsoft.com/office/drawing/2014/main" id="{63F013BD-EB1B-4629-9559-537956F446E2}"/>
                    </a:ext>
                  </a:extLst>
                </p:cNvPr>
                <p:cNvSpPr>
                  <a:spLocks noRot="1" noChangeAspect="1" noMove="1" noResize="1" noEditPoints="1" noAdjustHandles="1" noChangeArrowheads="1" noChangeShapeType="1" noTextEdit="1"/>
                </p:cNvSpPr>
                <p:nvPr/>
              </p:nvSpPr>
              <p:spPr>
                <a:xfrm>
                  <a:off x="2213974" y="4042677"/>
                  <a:ext cx="978598" cy="365290"/>
                </a:xfrm>
                <a:prstGeom prst="roundRect">
                  <a:avLst/>
                </a:prstGeom>
                <a:blipFill>
                  <a:blip r:embed="rId11"/>
                  <a:stretch>
                    <a:fillRect/>
                  </a:stretch>
                </a:blipFill>
                <a:ln w="38100">
                  <a:solidFill>
                    <a:schemeClr val="tx1"/>
                  </a:solidFill>
                </a:ln>
              </p:spPr>
              <p:txBody>
                <a:bodyPr/>
                <a:lstStyle/>
                <a:p>
                  <a:r>
                    <a:rPr lang="en-IL">
                      <a:noFill/>
                    </a:rPr>
                    <a:t> </a:t>
                  </a:r>
                </a:p>
              </p:txBody>
            </p:sp>
          </mc:Fallback>
        </mc:AlternateContent>
        <p:cxnSp>
          <p:nvCxnSpPr>
            <p:cNvPr id="113" name="Straight Connector 112">
              <a:extLst>
                <a:ext uri="{FF2B5EF4-FFF2-40B4-BE49-F238E27FC236}">
                  <a16:creationId xmlns:a16="http://schemas.microsoft.com/office/drawing/2014/main" id="{F80266DF-3C9F-4F3A-A993-AAD3742FF13F}"/>
                </a:ext>
              </a:extLst>
            </p:cNvPr>
            <p:cNvCxnSpPr>
              <a:cxnSpLocks/>
              <a:stCxn id="112" idx="2"/>
              <a:endCxn id="117" idx="0"/>
            </p:cNvCxnSpPr>
            <p:nvPr/>
          </p:nvCxnSpPr>
          <p:spPr>
            <a:xfrm flipH="1">
              <a:off x="2127737" y="4407967"/>
              <a:ext cx="575536" cy="27772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C30C57D-4A6F-43EA-8A53-D3B48CC646EC}"/>
                </a:ext>
              </a:extLst>
            </p:cNvPr>
            <p:cNvCxnSpPr>
              <a:cxnSpLocks/>
              <a:stCxn id="123" idx="4"/>
              <a:endCxn id="137" idx="3"/>
            </p:cNvCxnSpPr>
            <p:nvPr/>
          </p:nvCxnSpPr>
          <p:spPr>
            <a:xfrm flipH="1">
              <a:off x="2815771" y="5069955"/>
              <a:ext cx="485864" cy="343506"/>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F8B4734-0476-48F2-91C3-7E52770C1C24}"/>
                </a:ext>
              </a:extLst>
            </p:cNvPr>
            <p:cNvCxnSpPr>
              <a:cxnSpLocks/>
              <a:stCxn id="123" idx="4"/>
              <a:endCxn id="141" idx="3"/>
            </p:cNvCxnSpPr>
            <p:nvPr/>
          </p:nvCxnSpPr>
          <p:spPr>
            <a:xfrm>
              <a:off x="3301635" y="5069955"/>
              <a:ext cx="426373" cy="35566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Oval 116">
                  <a:extLst>
                    <a:ext uri="{FF2B5EF4-FFF2-40B4-BE49-F238E27FC236}">
                      <a16:creationId xmlns:a16="http://schemas.microsoft.com/office/drawing/2014/main" id="{8C6044ED-952D-4DF1-98BC-C7050E275ECB}"/>
                    </a:ext>
                  </a:extLst>
                </p:cNvPr>
                <p:cNvSpPr/>
                <p:nvPr/>
              </p:nvSpPr>
              <p:spPr>
                <a:xfrm>
                  <a:off x="1679086" y="4685695"/>
                  <a:ext cx="897302" cy="3827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3</m:t>
                        </m:r>
                      </m:oMath>
                    </m:oMathPara>
                  </a14:m>
                  <a:endParaRPr lang="en-US" dirty="0">
                    <a:solidFill>
                      <a:schemeClr val="tx1"/>
                    </a:solidFill>
                  </a:endParaRPr>
                </a:p>
              </p:txBody>
            </p:sp>
          </mc:Choice>
          <mc:Fallback xmlns="">
            <p:sp>
              <p:nvSpPr>
                <p:cNvPr id="117" name="Oval 116">
                  <a:extLst>
                    <a:ext uri="{FF2B5EF4-FFF2-40B4-BE49-F238E27FC236}">
                      <a16:creationId xmlns:a16="http://schemas.microsoft.com/office/drawing/2014/main" id="{8C6044ED-952D-4DF1-98BC-C7050E275ECB}"/>
                    </a:ext>
                  </a:extLst>
                </p:cNvPr>
                <p:cNvSpPr>
                  <a:spLocks noRot="1" noChangeAspect="1" noMove="1" noResize="1" noEditPoints="1" noAdjustHandles="1" noChangeArrowheads="1" noChangeShapeType="1" noTextEdit="1"/>
                </p:cNvSpPr>
                <p:nvPr/>
              </p:nvSpPr>
              <p:spPr>
                <a:xfrm>
                  <a:off x="1679086" y="4685695"/>
                  <a:ext cx="897302" cy="382735"/>
                </a:xfrm>
                <a:prstGeom prst="ellipse">
                  <a:avLst/>
                </a:prstGeom>
                <a:blipFill>
                  <a:blip r:embed="rId12"/>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5DD06DD0-071C-4BF4-A8BD-ECCB28FA2684}"/>
                    </a:ext>
                  </a:extLst>
                </p:cNvPr>
                <p:cNvSpPr/>
                <p:nvPr/>
              </p:nvSpPr>
              <p:spPr>
                <a:xfrm>
                  <a:off x="2852983" y="4687220"/>
                  <a:ext cx="897303" cy="3827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m:rPr>
                            <m:nor/>
                          </m:rPr>
                          <a:rPr lang="en-US" dirty="0" smtClean="0">
                            <a:solidFill>
                              <a:schemeClr val="tx1"/>
                            </a:solidFill>
                            <a:latin typeface="Cambria Math" panose="02040503050406030204" pitchFamily="18" charset="0"/>
                          </a:rPr>
                          <m:t>2</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 </m:t>
                        </m:r>
                        <m:r>
                          <m:rPr>
                            <m:nor/>
                          </m:rPr>
                          <a:rPr lang="en-US" dirty="0" smtClean="0">
                            <a:solidFill>
                              <a:schemeClr val="tx1"/>
                            </a:solidFill>
                            <a:latin typeface="Cambria Math" panose="02040503050406030204" pitchFamily="18" charset="0"/>
                          </a:rPr>
                          <m:t>3</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 </m:t>
                        </m:r>
                        <m:r>
                          <m:rPr>
                            <m:nor/>
                          </m:rPr>
                          <a:rPr lang="en-US" dirty="0">
                            <a:solidFill>
                              <a:schemeClr val="tx1"/>
                            </a:solidFill>
                            <a:latin typeface="Cambria Math" panose="02040503050406030204" pitchFamily="18" charset="0"/>
                          </a:rPr>
                          <m:t>1</m:t>
                        </m:r>
                      </m:oMath>
                    </m:oMathPara>
                  </a14:m>
                  <a:endParaRPr lang="en-IL" dirty="0">
                    <a:solidFill>
                      <a:schemeClr val="tx1"/>
                    </a:solidFill>
                    <a:latin typeface="Cambria Math" panose="02040503050406030204" pitchFamily="18" charset="0"/>
                  </a:endParaRPr>
                </a:p>
              </p:txBody>
            </p:sp>
          </mc:Choice>
          <mc:Fallback xmlns="">
            <p:sp>
              <p:nvSpPr>
                <p:cNvPr id="123" name="Oval 122">
                  <a:extLst>
                    <a:ext uri="{FF2B5EF4-FFF2-40B4-BE49-F238E27FC236}">
                      <a16:creationId xmlns:a16="http://schemas.microsoft.com/office/drawing/2014/main" id="{5DD06DD0-071C-4BF4-A8BD-ECCB28FA2684}"/>
                    </a:ext>
                  </a:extLst>
                </p:cNvPr>
                <p:cNvSpPr>
                  <a:spLocks noRot="1" noChangeAspect="1" noMove="1" noResize="1" noEditPoints="1" noAdjustHandles="1" noChangeArrowheads="1" noChangeShapeType="1" noTextEdit="1"/>
                </p:cNvSpPr>
                <p:nvPr/>
              </p:nvSpPr>
              <p:spPr>
                <a:xfrm>
                  <a:off x="2852983" y="4687220"/>
                  <a:ext cx="897303" cy="382735"/>
                </a:xfrm>
                <a:prstGeom prst="ellipse">
                  <a:avLst/>
                </a:prstGeom>
                <a:blipFill>
                  <a:blip r:embed="rId13"/>
                  <a:stretch>
                    <a:fillRect/>
                  </a:stretch>
                </a:blipFill>
                <a:ln w="38100">
                  <a:solidFill>
                    <a:schemeClr val="tx1"/>
                  </a:solidFill>
                </a:ln>
              </p:spPr>
              <p:txBody>
                <a:bodyPr/>
                <a:lstStyle/>
                <a:p>
                  <a:r>
                    <a:rPr lang="en-IL">
                      <a:noFill/>
                    </a:rPr>
                    <a:t> </a:t>
                  </a:r>
                </a:p>
              </p:txBody>
            </p:sp>
          </mc:Fallback>
        </mc:AlternateContent>
        <p:sp>
          <p:nvSpPr>
            <p:cNvPr id="137" name="Rectangle: Top Corners Snipped 136">
              <a:extLst>
                <a:ext uri="{FF2B5EF4-FFF2-40B4-BE49-F238E27FC236}">
                  <a16:creationId xmlns:a16="http://schemas.microsoft.com/office/drawing/2014/main" id="{8A0489A1-9EC1-442C-AC03-1CC21810FCE5}"/>
                </a:ext>
              </a:extLst>
            </p:cNvPr>
            <p:cNvSpPr/>
            <p:nvPr/>
          </p:nvSpPr>
          <p:spPr>
            <a:xfrm>
              <a:off x="2432582" y="5413461"/>
              <a:ext cx="766377" cy="382735"/>
            </a:xfrm>
            <a:prstGeom prst="snip2Same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Cambria Math" panose="02040503050406030204" pitchFamily="18" charset="0"/>
                </a:rPr>
                <a:t>2 , 3 , 1</a:t>
              </a:r>
              <a:endParaRPr lang="en-IL" dirty="0">
                <a:solidFill>
                  <a:schemeClr val="tx1"/>
                </a:solidFill>
                <a:latin typeface="Cambria Math" panose="02040503050406030204" pitchFamily="18" charset="0"/>
              </a:endParaRPr>
            </a:p>
          </p:txBody>
        </p:sp>
        <p:sp>
          <p:nvSpPr>
            <p:cNvPr id="141" name="Rectangle: Top Corners Snipped 140">
              <a:extLst>
                <a:ext uri="{FF2B5EF4-FFF2-40B4-BE49-F238E27FC236}">
                  <a16:creationId xmlns:a16="http://schemas.microsoft.com/office/drawing/2014/main" id="{D430F6AD-51FB-4515-9C46-68AA8B60C2E0}"/>
                </a:ext>
              </a:extLst>
            </p:cNvPr>
            <p:cNvSpPr/>
            <p:nvPr/>
          </p:nvSpPr>
          <p:spPr>
            <a:xfrm>
              <a:off x="3344819" y="5425618"/>
              <a:ext cx="766377" cy="382735"/>
            </a:xfrm>
            <a:prstGeom prst="snip2Same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Cambria Math" panose="02040503050406030204" pitchFamily="18" charset="0"/>
                </a:rPr>
                <a:t>3 , 1 , 2</a:t>
              </a:r>
              <a:endParaRPr lang="en-IL" dirty="0">
                <a:solidFill>
                  <a:schemeClr val="tx1"/>
                </a:solidFill>
                <a:latin typeface="Cambria Math" panose="02040503050406030204" pitchFamily="18" charset="0"/>
              </a:endParaRPr>
            </a:p>
          </p:txBody>
        </p:sp>
        <p:cxnSp>
          <p:nvCxnSpPr>
            <p:cNvPr id="142" name="Straight Connector 141">
              <a:extLst>
                <a:ext uri="{FF2B5EF4-FFF2-40B4-BE49-F238E27FC236}">
                  <a16:creationId xmlns:a16="http://schemas.microsoft.com/office/drawing/2014/main" id="{ECE3351D-2956-4E2D-A206-5AF76EBF00FD}"/>
                </a:ext>
              </a:extLst>
            </p:cNvPr>
            <p:cNvCxnSpPr>
              <a:cxnSpLocks/>
            </p:cNvCxnSpPr>
            <p:nvPr/>
          </p:nvCxnSpPr>
          <p:spPr>
            <a:xfrm flipH="1">
              <a:off x="3392735" y="5808353"/>
              <a:ext cx="317874" cy="29935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D065C46-BD7F-49A6-9804-FFCF05B76FA7}"/>
                </a:ext>
              </a:extLst>
            </p:cNvPr>
            <p:cNvCxnSpPr>
              <a:cxnSpLocks/>
            </p:cNvCxnSpPr>
            <p:nvPr/>
          </p:nvCxnSpPr>
          <p:spPr>
            <a:xfrm>
              <a:off x="3738040" y="5808353"/>
              <a:ext cx="347042" cy="29935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DBE32FB0-21D6-43EB-8DF2-62E603BCA358}"/>
                </a:ext>
              </a:extLst>
            </p:cNvPr>
            <p:cNvSpPr txBox="1"/>
            <p:nvPr/>
          </p:nvSpPr>
          <p:spPr>
            <a:xfrm>
              <a:off x="2739789" y="6041022"/>
              <a:ext cx="1018826" cy="369332"/>
            </a:xfrm>
            <a:prstGeom prst="rect">
              <a:avLst/>
            </a:prstGeom>
            <a:noFill/>
          </p:spPr>
          <p:txBody>
            <a:bodyPr wrap="square" rtlCol="0">
              <a:spAutoFit/>
            </a:bodyPr>
            <a:lstStyle/>
            <a:p>
              <a:pPr algn="ctr"/>
              <a:r>
                <a:rPr lang="en-US" dirty="0">
                  <a:latin typeface="Cambria Math" panose="02040503050406030204" pitchFamily="18" charset="0"/>
                </a:rPr>
                <a:t>3 , 1 , 2</a:t>
              </a:r>
              <a:endParaRPr lang="en-IL" dirty="0">
                <a:latin typeface="Cambria Math" panose="02040503050406030204" pitchFamily="18" charset="0"/>
              </a:endParaRPr>
            </a:p>
          </p:txBody>
        </p:sp>
        <p:sp>
          <p:nvSpPr>
            <p:cNvPr id="152" name="TextBox 151">
              <a:extLst>
                <a:ext uri="{FF2B5EF4-FFF2-40B4-BE49-F238E27FC236}">
                  <a16:creationId xmlns:a16="http://schemas.microsoft.com/office/drawing/2014/main" id="{07AD99A7-DDE4-4469-A49E-5EBBD20508FF}"/>
                </a:ext>
              </a:extLst>
            </p:cNvPr>
            <p:cNvSpPr txBox="1"/>
            <p:nvPr/>
          </p:nvSpPr>
          <p:spPr>
            <a:xfrm>
              <a:off x="3704547" y="6043857"/>
              <a:ext cx="1018826" cy="369332"/>
            </a:xfrm>
            <a:prstGeom prst="rect">
              <a:avLst/>
            </a:prstGeom>
            <a:noFill/>
          </p:spPr>
          <p:txBody>
            <a:bodyPr wrap="square" rtlCol="0">
              <a:spAutoFit/>
            </a:bodyPr>
            <a:lstStyle/>
            <a:p>
              <a:pPr algn="ctr"/>
              <a:r>
                <a:rPr lang="en-US" dirty="0">
                  <a:latin typeface="Cambria Math" panose="02040503050406030204" pitchFamily="18" charset="0"/>
                </a:rPr>
                <a:t>3 , 2 , 1</a:t>
              </a:r>
              <a:endParaRPr lang="en-IL" dirty="0">
                <a:latin typeface="Cambria Math" panose="02040503050406030204" pitchFamily="18" charset="0"/>
              </a:endParaRPr>
            </a:p>
          </p:txBody>
        </p:sp>
      </p:grpSp>
      <p:sp>
        <p:nvSpPr>
          <p:cNvPr id="182" name="Title 1">
            <a:extLst>
              <a:ext uri="{FF2B5EF4-FFF2-40B4-BE49-F238E27FC236}">
                <a16:creationId xmlns:a16="http://schemas.microsoft.com/office/drawing/2014/main" id="{84A2CC2D-6FED-473C-8F28-F754434A1227}"/>
              </a:ext>
            </a:extLst>
          </p:cNvPr>
          <p:cNvSpPr>
            <a:spLocks noGrp="1"/>
          </p:cNvSpPr>
          <p:nvPr>
            <p:ph type="title"/>
          </p:nvPr>
        </p:nvSpPr>
        <p:spPr>
          <a:xfrm>
            <a:off x="4241118" y="139844"/>
            <a:ext cx="10058400" cy="682957"/>
          </a:xfrm>
        </p:spPr>
        <p:txBody>
          <a:bodyPr>
            <a:normAutofit fontScale="90000"/>
          </a:bodyPr>
          <a:lstStyle/>
          <a:p>
            <a:r>
              <a:rPr lang="en-US" b="1" dirty="0">
                <a:solidFill>
                  <a:schemeClr val="tx1"/>
                </a:solidFill>
              </a:rPr>
              <a:t>Previous Work</a:t>
            </a:r>
            <a:endParaRPr lang="he-IL" b="1" dirty="0">
              <a:solidFill>
                <a:schemeClr val="tx1"/>
              </a:solidFill>
            </a:endParaRPr>
          </a:p>
        </p:txBody>
      </p:sp>
      <p:grpSp>
        <p:nvGrpSpPr>
          <p:cNvPr id="189" name="Group 188">
            <a:extLst>
              <a:ext uri="{FF2B5EF4-FFF2-40B4-BE49-F238E27FC236}">
                <a16:creationId xmlns:a16="http://schemas.microsoft.com/office/drawing/2014/main" id="{7F6663A6-5D40-41E4-96A0-153CA5AE04F5}"/>
              </a:ext>
            </a:extLst>
          </p:cNvPr>
          <p:cNvGrpSpPr/>
          <p:nvPr/>
        </p:nvGrpSpPr>
        <p:grpSpPr>
          <a:xfrm>
            <a:off x="8231349" y="1948523"/>
            <a:ext cx="4325730" cy="1971780"/>
            <a:chOff x="8231349" y="1824698"/>
            <a:chExt cx="4325730" cy="1971780"/>
          </a:xfrm>
        </p:grpSpPr>
        <p:grpSp>
          <p:nvGrpSpPr>
            <p:cNvPr id="109" name="Group 108">
              <a:extLst>
                <a:ext uri="{FF2B5EF4-FFF2-40B4-BE49-F238E27FC236}">
                  <a16:creationId xmlns:a16="http://schemas.microsoft.com/office/drawing/2014/main" id="{54B7C8AA-2AB1-41AA-8410-96ADE5B72B7F}"/>
                </a:ext>
              </a:extLst>
            </p:cNvPr>
            <p:cNvGrpSpPr/>
            <p:nvPr/>
          </p:nvGrpSpPr>
          <p:grpSpPr>
            <a:xfrm>
              <a:off x="8231349" y="1824698"/>
              <a:ext cx="3487754" cy="1692514"/>
              <a:chOff x="5860982" y="2502603"/>
              <a:chExt cx="5017895" cy="2078632"/>
            </a:xfrm>
          </p:grpSpPr>
          <p:sp>
            <p:nvSpPr>
              <p:cNvPr id="100" name="Rounded Rectangle 37">
                <a:extLst>
                  <a:ext uri="{FF2B5EF4-FFF2-40B4-BE49-F238E27FC236}">
                    <a16:creationId xmlns:a16="http://schemas.microsoft.com/office/drawing/2014/main" id="{16928572-31C2-42E4-B8FE-B319F784716F}"/>
                  </a:ext>
                </a:extLst>
              </p:cNvPr>
              <p:cNvSpPr/>
              <p:nvPr/>
            </p:nvSpPr>
            <p:spPr>
              <a:xfrm>
                <a:off x="8921770" y="2781822"/>
                <a:ext cx="781353" cy="620236"/>
              </a:xfrm>
              <a:prstGeom prst="roundRect">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50" dirty="0">
                  <a:solidFill>
                    <a:schemeClr val="tx1"/>
                  </a:solidFill>
                </a:endParaRPr>
              </a:p>
            </p:txBody>
          </p:sp>
          <p:cxnSp>
            <p:nvCxnSpPr>
              <p:cNvPr id="101" name="Straight Arrow Connector 100">
                <a:extLst>
                  <a:ext uri="{FF2B5EF4-FFF2-40B4-BE49-F238E27FC236}">
                    <a16:creationId xmlns:a16="http://schemas.microsoft.com/office/drawing/2014/main" id="{B78A276E-47D7-40C6-86B2-BC0BB4681D2C}"/>
                  </a:ext>
                </a:extLst>
              </p:cNvPr>
              <p:cNvCxnSpPr>
                <a:stCxn id="100" idx="2"/>
              </p:cNvCxnSpPr>
              <p:nvPr/>
            </p:nvCxnSpPr>
            <p:spPr>
              <a:xfrm flipH="1">
                <a:off x="8783633" y="3402058"/>
                <a:ext cx="528814" cy="513937"/>
              </a:xfrm>
              <a:prstGeom prst="straightConnector1">
                <a:avLst/>
              </a:prstGeom>
              <a:ln w="57150">
                <a:prstDash val="solid"/>
                <a:tailEnd type="triangle"/>
              </a:ln>
            </p:spPr>
            <p:style>
              <a:lnRef idx="1">
                <a:schemeClr val="dk1"/>
              </a:lnRef>
              <a:fillRef idx="0">
                <a:schemeClr val="dk1"/>
              </a:fillRef>
              <a:effectRef idx="0">
                <a:schemeClr val="dk1"/>
              </a:effectRef>
              <a:fontRef idx="minor">
                <a:schemeClr val="tx1"/>
              </a:fontRef>
            </p:style>
          </p:cxnSp>
          <p:sp>
            <p:nvSpPr>
              <p:cNvPr id="102" name="Oval 101">
                <a:extLst>
                  <a:ext uri="{FF2B5EF4-FFF2-40B4-BE49-F238E27FC236}">
                    <a16:creationId xmlns:a16="http://schemas.microsoft.com/office/drawing/2014/main" id="{990A9E72-551F-4CF5-AC87-506638FA725B}"/>
                  </a:ext>
                </a:extLst>
              </p:cNvPr>
              <p:cNvSpPr/>
              <p:nvPr/>
            </p:nvSpPr>
            <p:spPr>
              <a:xfrm>
                <a:off x="8075129" y="3828571"/>
                <a:ext cx="869505" cy="752664"/>
              </a:xfrm>
              <a:prstGeom prst="ellipse">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solidFill>
                    <a:schemeClr val="tx1"/>
                  </a:solidFill>
                </a:endParaRPr>
              </a:p>
            </p:txBody>
          </p:sp>
          <p:sp>
            <p:nvSpPr>
              <p:cNvPr id="103" name="Curved Left Arrow 42">
                <a:extLst>
                  <a:ext uri="{FF2B5EF4-FFF2-40B4-BE49-F238E27FC236}">
                    <a16:creationId xmlns:a16="http://schemas.microsoft.com/office/drawing/2014/main" id="{7E5A968B-990D-4053-BA00-6BE939E9EE22}"/>
                  </a:ext>
                </a:extLst>
              </p:cNvPr>
              <p:cNvSpPr/>
              <p:nvPr/>
            </p:nvSpPr>
            <p:spPr>
              <a:xfrm rot="13234562">
                <a:off x="7655532" y="2686651"/>
                <a:ext cx="568697" cy="13870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256EF07D-34CA-47B0-BA5E-020224155D1D}"/>
                      </a:ext>
                    </a:extLst>
                  </p:cNvPr>
                  <p:cNvSpPr/>
                  <p:nvPr/>
                </p:nvSpPr>
                <p:spPr>
                  <a:xfrm>
                    <a:off x="5860982" y="2880019"/>
                    <a:ext cx="819618" cy="774881"/>
                  </a:xfrm>
                  <a:prstGeom prst="rect">
                    <a:avLst/>
                  </a:prstGeom>
                </p:spPr>
                <p:txBody>
                  <a:bodyPr wrap="square">
                    <a:spAutoFit/>
                  </a:bodyPr>
                  <a:lstStyle/>
                  <a:p>
                    <a:pPr lvl="1">
                      <a:lnSpc>
                        <a:spcPct val="150000"/>
                      </a:lnSpc>
                      <a:spcAft>
                        <a:spcPts val="600"/>
                      </a:spcAf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𝑈</m:t>
                          </m:r>
                          <m:r>
                            <a:rPr lang="en-US" sz="2000" b="0" i="1" smtClean="0">
                              <a:latin typeface="Cambria Math" panose="02040503050406030204" pitchFamily="18" charset="0"/>
                            </a:rPr>
                            <m:t>]</m:t>
                          </m:r>
                        </m:oMath>
                      </m:oMathPara>
                    </a14:m>
                    <a:endParaRPr lang="en-US" sz="2000" dirty="0"/>
                  </a:p>
                </p:txBody>
              </p:sp>
            </mc:Choice>
            <mc:Fallback xmlns="">
              <p:sp>
                <p:nvSpPr>
                  <p:cNvPr id="104" name="Rectangle 103">
                    <a:extLst>
                      <a:ext uri="{FF2B5EF4-FFF2-40B4-BE49-F238E27FC236}">
                        <a16:creationId xmlns:a16="http://schemas.microsoft.com/office/drawing/2014/main" id="{256EF07D-34CA-47B0-BA5E-020224155D1D}"/>
                      </a:ext>
                    </a:extLst>
                  </p:cNvPr>
                  <p:cNvSpPr>
                    <a:spLocks noRot="1" noChangeAspect="1" noMove="1" noResize="1" noEditPoints="1" noAdjustHandles="1" noChangeArrowheads="1" noChangeShapeType="1" noTextEdit="1"/>
                  </p:cNvSpPr>
                  <p:nvPr/>
                </p:nvSpPr>
                <p:spPr>
                  <a:xfrm>
                    <a:off x="5860982" y="2880019"/>
                    <a:ext cx="819618" cy="774881"/>
                  </a:xfrm>
                  <a:prstGeom prst="rect">
                    <a:avLst/>
                  </a:prstGeom>
                  <a:blipFill>
                    <a:blip r:embed="rId14"/>
                    <a:stretch>
                      <a:fillRect r="-9574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88E1BEC8-1639-4E34-B2E2-1BEE9EA01D93}"/>
                      </a:ext>
                    </a:extLst>
                  </p:cNvPr>
                  <p:cNvSpPr txBox="1"/>
                  <p:nvPr/>
                </p:nvSpPr>
                <p:spPr>
                  <a:xfrm>
                    <a:off x="8566727" y="2502603"/>
                    <a:ext cx="493879" cy="49138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𝑛</m:t>
                          </m:r>
                        </m:oMath>
                      </m:oMathPara>
                    </a14:m>
                    <a:endParaRPr lang="en-US" sz="2000" dirty="0"/>
                  </a:p>
                </p:txBody>
              </p:sp>
            </mc:Choice>
            <mc:Fallback xmlns="">
              <p:sp>
                <p:nvSpPr>
                  <p:cNvPr id="105" name="TextBox 104">
                    <a:extLst>
                      <a:ext uri="{FF2B5EF4-FFF2-40B4-BE49-F238E27FC236}">
                        <a16:creationId xmlns:a16="http://schemas.microsoft.com/office/drawing/2014/main" id="{88E1BEC8-1639-4E34-B2E2-1BEE9EA01D93}"/>
                      </a:ext>
                    </a:extLst>
                  </p:cNvPr>
                  <p:cNvSpPr txBox="1">
                    <a:spLocks noRot="1" noChangeAspect="1" noMove="1" noResize="1" noEditPoints="1" noAdjustHandles="1" noChangeArrowheads="1" noChangeShapeType="1" noTextEdit="1"/>
                  </p:cNvSpPr>
                  <p:nvPr/>
                </p:nvSpPr>
                <p:spPr>
                  <a:xfrm>
                    <a:off x="8566727" y="2502603"/>
                    <a:ext cx="493879" cy="491388"/>
                  </a:xfrm>
                  <a:prstGeom prst="rect">
                    <a:avLst/>
                  </a:prstGeom>
                  <a:blipFill>
                    <a:blip r:embed="rId15"/>
                    <a:stretch>
                      <a:fillRect/>
                    </a:stretch>
                  </a:blipFill>
                </p:spPr>
                <p:txBody>
                  <a:bodyPr/>
                  <a:lstStyle/>
                  <a:p>
                    <a:r>
                      <a:rPr lang="en-IL">
                        <a:noFill/>
                      </a:rPr>
                      <a:t> </a:t>
                    </a:r>
                  </a:p>
                </p:txBody>
              </p:sp>
            </mc:Fallback>
          </mc:AlternateContent>
          <p:sp>
            <p:nvSpPr>
              <p:cNvPr id="106" name="Oval 105">
                <a:extLst>
                  <a:ext uri="{FF2B5EF4-FFF2-40B4-BE49-F238E27FC236}">
                    <a16:creationId xmlns:a16="http://schemas.microsoft.com/office/drawing/2014/main" id="{BD3FD723-5282-46E5-9C47-C3F384245034}"/>
                  </a:ext>
                </a:extLst>
              </p:cNvPr>
              <p:cNvSpPr/>
              <p:nvPr/>
            </p:nvSpPr>
            <p:spPr>
              <a:xfrm>
                <a:off x="9664874" y="3820103"/>
                <a:ext cx="869505" cy="752664"/>
              </a:xfrm>
              <a:prstGeom prst="ellipse">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solidFill>
                    <a:schemeClr val="tx1"/>
                  </a:solidFill>
                </a:endParaRPr>
              </a:p>
            </p:txBody>
          </p:sp>
          <p:cxnSp>
            <p:nvCxnSpPr>
              <p:cNvPr id="107" name="Straight Arrow Connector 106">
                <a:extLst>
                  <a:ext uri="{FF2B5EF4-FFF2-40B4-BE49-F238E27FC236}">
                    <a16:creationId xmlns:a16="http://schemas.microsoft.com/office/drawing/2014/main" id="{48902A58-3434-47E3-9975-F2E172632061}"/>
                  </a:ext>
                </a:extLst>
              </p:cNvPr>
              <p:cNvCxnSpPr>
                <a:endCxn id="106" idx="1"/>
              </p:cNvCxnSpPr>
              <p:nvPr/>
            </p:nvCxnSpPr>
            <p:spPr>
              <a:xfrm>
                <a:off x="9271528" y="3402057"/>
                <a:ext cx="520682" cy="528271"/>
              </a:xfrm>
              <a:prstGeom prst="straightConnector1">
                <a:avLst/>
              </a:prstGeom>
              <a:ln w="57150">
                <a:prstDash val="solid"/>
                <a:tailEnd type="triangle"/>
              </a:ln>
            </p:spPr>
            <p:style>
              <a:lnRef idx="1">
                <a:schemeClr val="dk1"/>
              </a:lnRef>
              <a:fillRef idx="0">
                <a:schemeClr val="dk1"/>
              </a:fillRef>
              <a:effectRef idx="0">
                <a:schemeClr val="dk1"/>
              </a:effectRef>
              <a:fontRef idx="minor">
                <a:schemeClr val="tx1"/>
              </a:fontRef>
            </p:style>
          </p:cxnSp>
          <p:sp>
            <p:nvSpPr>
              <p:cNvPr id="108" name="Curved Left Arrow 47">
                <a:extLst>
                  <a:ext uri="{FF2B5EF4-FFF2-40B4-BE49-F238E27FC236}">
                    <a16:creationId xmlns:a16="http://schemas.microsoft.com/office/drawing/2014/main" id="{82623428-4420-42DE-BE6D-EF3041121BED}"/>
                  </a:ext>
                </a:extLst>
              </p:cNvPr>
              <p:cNvSpPr/>
              <p:nvPr/>
            </p:nvSpPr>
            <p:spPr>
              <a:xfrm rot="-2340000">
                <a:off x="10310180" y="2745333"/>
                <a:ext cx="568697" cy="13870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DBDF2602-8B88-4191-9196-B462D55B6BDB}"/>
                    </a:ext>
                  </a:extLst>
                </p:cNvPr>
                <p:cNvSpPr/>
                <p:nvPr/>
              </p:nvSpPr>
              <p:spPr>
                <a:xfrm>
                  <a:off x="11194118" y="2104575"/>
                  <a:ext cx="1362961" cy="630942"/>
                </a:xfrm>
                <a:prstGeom prst="rect">
                  <a:avLst/>
                </a:prstGeom>
              </p:spPr>
              <p:txBody>
                <a:bodyPr wrap="square">
                  <a:spAutoFit/>
                </a:bodyPr>
                <a:lstStyle/>
                <a:p>
                  <a:pPr lvl="1">
                    <a:lnSpc>
                      <a:spcPct val="150000"/>
                    </a:lnSpc>
                    <a:spcAft>
                      <a:spcPts val="600"/>
                    </a:spcAft>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𝛽</m:t>
                        </m:r>
                      </m:oMath>
                    </m:oMathPara>
                  </a14:m>
                  <a:endParaRPr lang="en-US" sz="2000" dirty="0"/>
                </a:p>
              </p:txBody>
            </p:sp>
          </mc:Choice>
          <mc:Fallback xmlns="">
            <p:sp>
              <p:nvSpPr>
                <p:cNvPr id="110" name="Rectangle 109">
                  <a:extLst>
                    <a:ext uri="{FF2B5EF4-FFF2-40B4-BE49-F238E27FC236}">
                      <a16:creationId xmlns:a16="http://schemas.microsoft.com/office/drawing/2014/main" id="{DBDF2602-8B88-4191-9196-B462D55B6BDB}"/>
                    </a:ext>
                  </a:extLst>
                </p:cNvPr>
                <p:cNvSpPr>
                  <a:spLocks noRot="1" noChangeAspect="1" noMove="1" noResize="1" noEditPoints="1" noAdjustHandles="1" noChangeArrowheads="1" noChangeShapeType="1" noTextEdit="1"/>
                </p:cNvSpPr>
                <p:nvPr/>
              </p:nvSpPr>
              <p:spPr>
                <a:xfrm>
                  <a:off x="11194118" y="2104575"/>
                  <a:ext cx="1362961" cy="630942"/>
                </a:xfrm>
                <a:prstGeom prst="rect">
                  <a:avLst/>
                </a:prstGeom>
                <a:blipFill>
                  <a:blip r:embed="rId16"/>
                  <a:stretch>
                    <a:fillRect/>
                  </a:stretch>
                </a:blipFill>
              </p:spPr>
              <p:txBody>
                <a:bodyPr/>
                <a:lstStyle/>
                <a:p>
                  <a:r>
                    <a:rPr lang="en-IL">
                      <a:noFill/>
                    </a:rPr>
                    <a:t> </a:t>
                  </a:r>
                </a:p>
              </p:txBody>
            </p:sp>
          </mc:Fallback>
        </mc:AlternateContent>
        <p:sp>
          <p:nvSpPr>
            <p:cNvPr id="183" name="TextBox 182">
              <a:extLst>
                <a:ext uri="{FF2B5EF4-FFF2-40B4-BE49-F238E27FC236}">
                  <a16:creationId xmlns:a16="http://schemas.microsoft.com/office/drawing/2014/main" id="{E2B92D4F-AC9C-4257-87F8-F8B0D7D02843}"/>
                </a:ext>
              </a:extLst>
            </p:cNvPr>
            <p:cNvSpPr txBox="1"/>
            <p:nvPr/>
          </p:nvSpPr>
          <p:spPr>
            <a:xfrm>
              <a:off x="8801035" y="3427146"/>
              <a:ext cx="736705" cy="369332"/>
            </a:xfrm>
            <a:prstGeom prst="rect">
              <a:avLst/>
            </a:prstGeom>
            <a:noFill/>
          </p:spPr>
          <p:txBody>
            <a:bodyPr wrap="square" rtlCol="0">
              <a:spAutoFit/>
            </a:bodyPr>
            <a:lstStyle/>
            <a:p>
              <a:r>
                <a:rPr lang="en-US" dirty="0">
                  <a:latin typeface="Cambria Math" panose="02040503050406030204" pitchFamily="18" charset="0"/>
                </a:rPr>
                <a:t>ɛ = 3</a:t>
              </a:r>
            </a:p>
          </p:txBody>
        </p:sp>
      </p:grpSp>
      <p:pic>
        <p:nvPicPr>
          <p:cNvPr id="186" name="Graphic 185" descr="Deciduous tree">
            <a:extLst>
              <a:ext uri="{FF2B5EF4-FFF2-40B4-BE49-F238E27FC236}">
                <a16:creationId xmlns:a16="http://schemas.microsoft.com/office/drawing/2014/main" id="{6475C561-63D6-4937-B6BB-2ED7080FB9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69723" y="19987"/>
            <a:ext cx="914400" cy="914400"/>
          </a:xfrm>
          <a:prstGeom prst="rect">
            <a:avLst/>
          </a:prstGeom>
        </p:spPr>
      </p:pic>
      <p:grpSp>
        <p:nvGrpSpPr>
          <p:cNvPr id="196" name="Group 195">
            <a:extLst>
              <a:ext uri="{FF2B5EF4-FFF2-40B4-BE49-F238E27FC236}">
                <a16:creationId xmlns:a16="http://schemas.microsoft.com/office/drawing/2014/main" id="{B41ADFCD-4B0F-44A3-BC89-6EBA6BECD191}"/>
              </a:ext>
            </a:extLst>
          </p:cNvPr>
          <p:cNvGrpSpPr/>
          <p:nvPr/>
        </p:nvGrpSpPr>
        <p:grpSpPr>
          <a:xfrm>
            <a:off x="5134630" y="3999962"/>
            <a:ext cx="2914355" cy="2437947"/>
            <a:chOff x="5242273" y="3959122"/>
            <a:chExt cx="2914355" cy="2437947"/>
          </a:xfrm>
        </p:grpSpPr>
        <p:grpSp>
          <p:nvGrpSpPr>
            <p:cNvPr id="191" name="Group 190">
              <a:extLst>
                <a:ext uri="{FF2B5EF4-FFF2-40B4-BE49-F238E27FC236}">
                  <a16:creationId xmlns:a16="http://schemas.microsoft.com/office/drawing/2014/main" id="{FEDC6D9C-83E7-46A3-A296-EDD2E9A77C1A}"/>
                </a:ext>
              </a:extLst>
            </p:cNvPr>
            <p:cNvGrpSpPr/>
            <p:nvPr/>
          </p:nvGrpSpPr>
          <p:grpSpPr>
            <a:xfrm>
              <a:off x="5799294" y="3959122"/>
              <a:ext cx="2357334" cy="1945145"/>
              <a:chOff x="5799294" y="3959122"/>
              <a:chExt cx="2357334" cy="1945145"/>
            </a:xfrm>
          </p:grpSpPr>
          <p:grpSp>
            <p:nvGrpSpPr>
              <p:cNvPr id="162" name="Group 161">
                <a:extLst>
                  <a:ext uri="{FF2B5EF4-FFF2-40B4-BE49-F238E27FC236}">
                    <a16:creationId xmlns:a16="http://schemas.microsoft.com/office/drawing/2014/main" id="{DAE1D3F8-273B-4939-ACFA-F4C76E715873}"/>
                  </a:ext>
                </a:extLst>
              </p:cNvPr>
              <p:cNvGrpSpPr/>
              <p:nvPr/>
            </p:nvGrpSpPr>
            <p:grpSpPr>
              <a:xfrm>
                <a:off x="5799294" y="3959122"/>
                <a:ext cx="2274531" cy="1550135"/>
                <a:chOff x="1326021" y="4112970"/>
                <a:chExt cx="1622417" cy="1902476"/>
              </a:xfrm>
            </p:grpSpPr>
            <p:cxnSp>
              <p:nvCxnSpPr>
                <p:cNvPr id="163" name="Straight Connector 162">
                  <a:extLst>
                    <a:ext uri="{FF2B5EF4-FFF2-40B4-BE49-F238E27FC236}">
                      <a16:creationId xmlns:a16="http://schemas.microsoft.com/office/drawing/2014/main" id="{E62ECA6B-90FF-4420-BE66-5592EB23BE6A}"/>
                    </a:ext>
                  </a:extLst>
                </p:cNvPr>
                <p:cNvCxnSpPr>
                  <a:cxnSpLocks/>
                  <a:stCxn id="164" idx="2"/>
                </p:cNvCxnSpPr>
                <p:nvPr/>
              </p:nvCxnSpPr>
              <p:spPr>
                <a:xfrm>
                  <a:off x="2107993" y="4567535"/>
                  <a:ext cx="520023" cy="35162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Rounded Rectangle 23">
                      <a:extLst>
                        <a:ext uri="{FF2B5EF4-FFF2-40B4-BE49-F238E27FC236}">
                          <a16:creationId xmlns:a16="http://schemas.microsoft.com/office/drawing/2014/main" id="{3B1988EF-CCB9-42DC-875D-B84FAACDA67F}"/>
                        </a:ext>
                      </a:extLst>
                    </p:cNvPr>
                    <p:cNvSpPr/>
                    <p:nvPr/>
                  </p:nvSpPr>
                  <p:spPr>
                    <a:xfrm>
                      <a:off x="1677239" y="4112970"/>
                      <a:ext cx="861506" cy="454565"/>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100" b="1" i="1" dirty="0" smtClean="0">
                                <a:solidFill>
                                  <a:schemeClr val="tx1"/>
                                </a:solidFill>
                                <a:latin typeface="Cambria Math" panose="02040503050406030204" pitchFamily="18" charset="0"/>
                                <a:ea typeface="Cambria Math" panose="02040503050406030204" pitchFamily="18" charset="0"/>
                              </a:rPr>
                              <m:t>≥</m:t>
                            </m:r>
                            <m:r>
                              <m:rPr>
                                <m:nor/>
                              </m:rPr>
                              <a:rPr lang="en-US" sz="1100" b="1" i="0" dirty="0" smtClean="0">
                                <a:solidFill>
                                  <a:schemeClr val="tx1"/>
                                </a:solidFill>
                                <a:latin typeface="Cambria Math" panose="02040503050406030204" pitchFamily="18" charset="0"/>
                              </a:rPr>
                              <m:t>6</m:t>
                            </m:r>
                            <m:r>
                              <m:rPr>
                                <m:nor/>
                              </m:rPr>
                              <a:rPr lang="en-US" sz="1100" b="1" dirty="0">
                                <a:solidFill>
                                  <a:schemeClr val="tx1"/>
                                </a:solidFill>
                                <a:latin typeface="Cambria Math" panose="02040503050406030204" pitchFamily="18" charset="0"/>
                              </a:rPr>
                              <m:t> </m:t>
                            </m:r>
                            <m:r>
                              <m:rPr>
                                <m:nor/>
                              </m:rPr>
                              <a:rPr lang="en-US" sz="1100" b="1" dirty="0">
                                <a:solidFill>
                                  <a:schemeClr val="tx1"/>
                                </a:solidFill>
                                <a:latin typeface="Cambria Math" panose="02040503050406030204" pitchFamily="18" charset="0"/>
                              </a:rPr>
                              <m:t>, </m:t>
                            </m:r>
                            <m:r>
                              <a:rPr lang="en-US" sz="1100" b="1" i="1" dirty="0" smtClean="0">
                                <a:solidFill>
                                  <a:schemeClr val="tx1"/>
                                </a:solidFill>
                                <a:latin typeface="Cambria Math" panose="02040503050406030204" pitchFamily="18" charset="0"/>
                                <a:ea typeface="Cambria Math" panose="02040503050406030204" pitchFamily="18" charset="0"/>
                              </a:rPr>
                              <m:t>≤</m:t>
                            </m:r>
                            <m:r>
                              <m:rPr>
                                <m:nor/>
                              </m:rPr>
                              <a:rPr lang="en-US" sz="1100" b="1" i="0" dirty="0" smtClean="0">
                                <a:solidFill>
                                  <a:schemeClr val="tx1"/>
                                </a:solidFill>
                                <a:latin typeface="Cambria Math" panose="02040503050406030204" pitchFamily="18" charset="0"/>
                              </a:rPr>
                              <m:t>4</m:t>
                            </m:r>
                            <m:r>
                              <m:rPr>
                                <m:nor/>
                              </m:rPr>
                              <a:rPr lang="en-US" sz="1100" b="1" dirty="0">
                                <a:solidFill>
                                  <a:schemeClr val="tx1"/>
                                </a:solidFill>
                                <a:latin typeface="Cambria Math" panose="02040503050406030204" pitchFamily="18" charset="0"/>
                              </a:rPr>
                              <m:t> </m:t>
                            </m:r>
                            <m:r>
                              <m:rPr>
                                <m:nor/>
                              </m:rPr>
                              <a:rPr lang="en-US" sz="1100" b="1" dirty="0">
                                <a:solidFill>
                                  <a:schemeClr val="tx1"/>
                                </a:solidFill>
                                <a:latin typeface="Cambria Math" panose="02040503050406030204" pitchFamily="18" charset="0"/>
                              </a:rPr>
                              <m:t>, </m:t>
                            </m:r>
                            <m:r>
                              <a:rPr lang="en-US" sz="1100" b="1" i="1" dirty="0" smtClean="0">
                                <a:solidFill>
                                  <a:schemeClr val="tx1"/>
                                </a:solidFill>
                                <a:latin typeface="Cambria Math" panose="02040503050406030204" pitchFamily="18" charset="0"/>
                                <a:ea typeface="Cambria Math" panose="02040503050406030204" pitchFamily="18" charset="0"/>
                              </a:rPr>
                              <m:t>≤</m:t>
                            </m:r>
                            <m:r>
                              <m:rPr>
                                <m:nor/>
                              </m:rPr>
                              <a:rPr lang="en-US" sz="1100" b="1" i="0" dirty="0" smtClean="0">
                                <a:solidFill>
                                  <a:schemeClr val="tx1"/>
                                </a:solidFill>
                                <a:latin typeface="Cambria Math" panose="02040503050406030204" pitchFamily="18" charset="0"/>
                              </a:rPr>
                              <m:t>4</m:t>
                            </m:r>
                          </m:oMath>
                        </m:oMathPara>
                      </a14:m>
                      <a:endParaRPr lang="en-IL" sz="1100" b="1" dirty="0">
                        <a:solidFill>
                          <a:schemeClr val="tx1"/>
                        </a:solidFill>
                        <a:latin typeface="Cambria Math" panose="02040503050406030204" pitchFamily="18" charset="0"/>
                      </a:endParaRPr>
                    </a:p>
                  </p:txBody>
                </p:sp>
              </mc:Choice>
              <mc:Fallback xmlns="">
                <p:sp>
                  <p:nvSpPr>
                    <p:cNvPr id="164" name="Rounded Rectangle 23">
                      <a:extLst>
                        <a:ext uri="{FF2B5EF4-FFF2-40B4-BE49-F238E27FC236}">
                          <a16:creationId xmlns:a16="http://schemas.microsoft.com/office/drawing/2014/main" id="{3B1988EF-CCB9-42DC-875D-B84FAACDA67F}"/>
                        </a:ext>
                      </a:extLst>
                    </p:cNvPr>
                    <p:cNvSpPr>
                      <a:spLocks noRot="1" noChangeAspect="1" noMove="1" noResize="1" noEditPoints="1" noAdjustHandles="1" noChangeArrowheads="1" noChangeShapeType="1" noTextEdit="1"/>
                    </p:cNvSpPr>
                    <p:nvPr/>
                  </p:nvSpPr>
                  <p:spPr>
                    <a:xfrm>
                      <a:off x="1677239" y="4112970"/>
                      <a:ext cx="861506" cy="454565"/>
                    </a:xfrm>
                    <a:prstGeom prst="roundRect">
                      <a:avLst/>
                    </a:prstGeom>
                    <a:blipFill>
                      <a:blip r:embed="rId19"/>
                      <a:stretch>
                        <a:fillRect/>
                      </a:stretch>
                    </a:blipFill>
                    <a:ln w="38100">
                      <a:solidFill>
                        <a:schemeClr val="tx1"/>
                      </a:solidFill>
                    </a:ln>
                  </p:spPr>
                  <p:txBody>
                    <a:bodyPr/>
                    <a:lstStyle/>
                    <a:p>
                      <a:r>
                        <a:rPr lang="en-IL">
                          <a:noFill/>
                        </a:rPr>
                        <a:t> </a:t>
                      </a:r>
                    </a:p>
                  </p:txBody>
                </p:sp>
              </mc:Fallback>
            </mc:AlternateContent>
            <p:cxnSp>
              <p:nvCxnSpPr>
                <p:cNvPr id="165" name="Straight Connector 164">
                  <a:extLst>
                    <a:ext uri="{FF2B5EF4-FFF2-40B4-BE49-F238E27FC236}">
                      <a16:creationId xmlns:a16="http://schemas.microsoft.com/office/drawing/2014/main" id="{E267630C-E4A7-4832-A5D0-CD1344372F2D}"/>
                    </a:ext>
                  </a:extLst>
                </p:cNvPr>
                <p:cNvCxnSpPr>
                  <a:cxnSpLocks/>
                  <a:stCxn id="164" idx="2"/>
                </p:cNvCxnSpPr>
                <p:nvPr/>
              </p:nvCxnSpPr>
              <p:spPr>
                <a:xfrm flipH="1">
                  <a:off x="1649258" y="4567535"/>
                  <a:ext cx="458734" cy="35162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5874958-0CAD-41FC-B25D-8CC84D0CA4CD}"/>
                    </a:ext>
                  </a:extLst>
                </p:cNvPr>
                <p:cNvCxnSpPr>
                  <a:cxnSpLocks/>
                </p:cNvCxnSpPr>
                <p:nvPr/>
              </p:nvCxnSpPr>
              <p:spPr>
                <a:xfrm flipH="1">
                  <a:off x="2304386" y="5504751"/>
                  <a:ext cx="307104" cy="51069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9BD69EC-5E30-4C28-94D4-9108785332B2}"/>
                    </a:ext>
                  </a:extLst>
                </p:cNvPr>
                <p:cNvCxnSpPr>
                  <a:cxnSpLocks/>
                </p:cNvCxnSpPr>
                <p:nvPr/>
              </p:nvCxnSpPr>
              <p:spPr>
                <a:xfrm>
                  <a:off x="2611885" y="5487804"/>
                  <a:ext cx="336553" cy="495079"/>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437AFD1-3E96-4387-86B2-9311E22E32C6}"/>
                        </a:ext>
                      </a:extLst>
                    </p:cNvPr>
                    <p:cNvSpPr/>
                    <p:nvPr/>
                  </p:nvSpPr>
                  <p:spPr>
                    <a:xfrm>
                      <a:off x="1326021" y="4957759"/>
                      <a:ext cx="640043" cy="54918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6</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168" name="Oval 167">
                      <a:extLst>
                        <a:ext uri="{FF2B5EF4-FFF2-40B4-BE49-F238E27FC236}">
                          <a16:creationId xmlns:a16="http://schemas.microsoft.com/office/drawing/2014/main" id="{9437AFD1-3E96-4387-86B2-9311E22E32C6}"/>
                        </a:ext>
                      </a:extLst>
                    </p:cNvPr>
                    <p:cNvSpPr>
                      <a:spLocks noRot="1" noChangeAspect="1" noMove="1" noResize="1" noEditPoints="1" noAdjustHandles="1" noChangeArrowheads="1" noChangeShapeType="1" noTextEdit="1"/>
                    </p:cNvSpPr>
                    <p:nvPr/>
                  </p:nvSpPr>
                  <p:spPr>
                    <a:xfrm>
                      <a:off x="1326021" y="4957759"/>
                      <a:ext cx="640043" cy="549185"/>
                    </a:xfrm>
                    <a:prstGeom prst="ellipse">
                      <a:avLst/>
                    </a:prstGeom>
                    <a:blipFill>
                      <a:blip r:embed="rId20"/>
                      <a:stretch>
                        <a:fillRect/>
                      </a:stretch>
                    </a:blipFill>
                    <a:ln w="38100">
                      <a:solidFill>
                        <a:schemeClr val="tx1"/>
                      </a:solidFill>
                    </a:ln>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1C177AEE-9F46-4764-B28D-AF9DB4910AA3}"/>
                      </a:ext>
                    </a:extLst>
                  </p:cNvPr>
                  <p:cNvSpPr/>
                  <p:nvPr/>
                </p:nvSpPr>
                <p:spPr>
                  <a:xfrm>
                    <a:off x="7017771" y="4625371"/>
                    <a:ext cx="1138857" cy="44954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sz="1200" b="1" i="1" dirty="0">
                              <a:solidFill>
                                <a:schemeClr val="tx1"/>
                              </a:solidFill>
                              <a:latin typeface="Cambria Math" panose="02040503050406030204" pitchFamily="18" charset="0"/>
                              <a:ea typeface="Cambria Math" panose="02040503050406030204" pitchFamily="18" charset="0"/>
                            </a:rPr>
                            <m:t>≤</m:t>
                          </m:r>
                          <m:r>
                            <m:rPr>
                              <m:nor/>
                            </m:rPr>
                            <a:rPr lang="en-US" sz="1200" b="1" i="0" dirty="0" smtClean="0">
                              <a:solidFill>
                                <a:schemeClr val="tx1"/>
                              </a:solidFill>
                              <a:latin typeface="Cambria Math" panose="02040503050406030204" pitchFamily="18" charset="0"/>
                            </a:rPr>
                            <m:t>5</m:t>
                          </m:r>
                          <m:r>
                            <m:rPr>
                              <m:nor/>
                            </m:rPr>
                            <a:rPr lang="en-US" sz="1200" b="1" dirty="0" smtClean="0">
                              <a:solidFill>
                                <a:schemeClr val="tx1"/>
                              </a:solidFill>
                              <a:latin typeface="Cambria Math" panose="02040503050406030204" pitchFamily="18" charset="0"/>
                            </a:rPr>
                            <m:t> </m:t>
                          </m:r>
                          <m:r>
                            <m:rPr>
                              <m:nor/>
                            </m:rPr>
                            <a:rPr lang="en-US" sz="1200" b="1" dirty="0" smtClean="0">
                              <a:solidFill>
                                <a:schemeClr val="tx1"/>
                              </a:solidFill>
                              <a:latin typeface="Cambria Math" panose="02040503050406030204" pitchFamily="18" charset="0"/>
                            </a:rPr>
                            <m:t>,</m:t>
                          </m:r>
                          <m:r>
                            <a:rPr lang="en-US" sz="1200" b="1" i="1" dirty="0">
                              <a:solidFill>
                                <a:schemeClr val="tx1"/>
                              </a:solidFill>
                              <a:latin typeface="Cambria Math" panose="02040503050406030204" pitchFamily="18" charset="0"/>
                              <a:ea typeface="Cambria Math" panose="02040503050406030204" pitchFamily="18" charset="0"/>
                            </a:rPr>
                            <m:t>≥</m:t>
                          </m:r>
                          <m:r>
                            <m:rPr>
                              <m:nor/>
                            </m:rPr>
                            <a:rPr lang="en-US" sz="1200" b="1" i="0" dirty="0" smtClean="0">
                              <a:solidFill>
                                <a:schemeClr val="tx1"/>
                              </a:solidFill>
                              <a:latin typeface="Cambria Math" panose="02040503050406030204" pitchFamily="18" charset="0"/>
                            </a:rPr>
                            <m:t>5</m:t>
                          </m:r>
                          <m:r>
                            <m:rPr>
                              <m:nor/>
                            </m:rPr>
                            <a:rPr lang="en-US" sz="1200" b="1" dirty="0" smtClean="0">
                              <a:solidFill>
                                <a:schemeClr val="tx1"/>
                              </a:solidFill>
                              <a:latin typeface="Cambria Math" panose="02040503050406030204" pitchFamily="18" charset="0"/>
                            </a:rPr>
                            <m:t> </m:t>
                          </m:r>
                          <m:r>
                            <m:rPr>
                              <m:nor/>
                            </m:rPr>
                            <a:rPr lang="en-US" sz="1200" b="1" dirty="0" smtClean="0">
                              <a:solidFill>
                                <a:schemeClr val="tx1"/>
                              </a:solidFill>
                              <a:latin typeface="Cambria Math" panose="02040503050406030204" pitchFamily="18" charset="0"/>
                            </a:rPr>
                            <m:t>,</m:t>
                          </m:r>
                          <m:r>
                            <a:rPr lang="en-US" sz="1200" b="1" i="1" dirty="0">
                              <a:solidFill>
                                <a:schemeClr val="tx1"/>
                              </a:solidFill>
                              <a:latin typeface="Cambria Math" panose="02040503050406030204" pitchFamily="18" charset="0"/>
                              <a:ea typeface="Cambria Math" panose="02040503050406030204" pitchFamily="18" charset="0"/>
                            </a:rPr>
                            <m:t>≥</m:t>
                          </m:r>
                          <m:r>
                            <m:rPr>
                              <m:nor/>
                            </m:rPr>
                            <a:rPr lang="en-US" sz="1200" b="1" i="0" dirty="0" smtClean="0">
                              <a:solidFill>
                                <a:schemeClr val="tx1"/>
                              </a:solidFill>
                              <a:latin typeface="Cambria Math" panose="02040503050406030204" pitchFamily="18" charset="0"/>
                            </a:rPr>
                            <m:t>5</m:t>
                          </m:r>
                        </m:oMath>
                      </m:oMathPara>
                    </a14:m>
                    <a:endParaRPr lang="en-IL" sz="1200" b="1" dirty="0">
                      <a:solidFill>
                        <a:schemeClr val="tx1"/>
                      </a:solidFill>
                      <a:latin typeface="Cambria Math" panose="02040503050406030204" pitchFamily="18" charset="0"/>
                    </a:endParaRPr>
                  </a:p>
                </p:txBody>
              </p:sp>
            </mc:Choice>
            <mc:Fallback xmlns="">
              <p:sp>
                <p:nvSpPr>
                  <p:cNvPr id="174" name="Oval 173">
                    <a:extLst>
                      <a:ext uri="{FF2B5EF4-FFF2-40B4-BE49-F238E27FC236}">
                        <a16:creationId xmlns:a16="http://schemas.microsoft.com/office/drawing/2014/main" id="{1C177AEE-9F46-4764-B28D-AF9DB4910AA3}"/>
                      </a:ext>
                    </a:extLst>
                  </p:cNvPr>
                  <p:cNvSpPr>
                    <a:spLocks noRot="1" noChangeAspect="1" noMove="1" noResize="1" noEditPoints="1" noAdjustHandles="1" noChangeArrowheads="1" noChangeShapeType="1" noTextEdit="1"/>
                  </p:cNvSpPr>
                  <p:nvPr/>
                </p:nvSpPr>
                <p:spPr>
                  <a:xfrm>
                    <a:off x="7017771" y="4625371"/>
                    <a:ext cx="1138857" cy="449542"/>
                  </a:xfrm>
                  <a:prstGeom prst="ellipse">
                    <a:avLst/>
                  </a:prstGeom>
                  <a:blipFill>
                    <a:blip r:embed="rId21"/>
                    <a:stretch>
                      <a:fillRect/>
                    </a:stretch>
                  </a:blipFill>
                  <a:ln w="38100">
                    <a:solidFill>
                      <a:schemeClr val="tx1"/>
                    </a:solidFill>
                  </a:ln>
                </p:spPr>
                <p:txBody>
                  <a:bodyPr/>
                  <a:lstStyle/>
                  <a:p>
                    <a:r>
                      <a:rPr lang="en-IL">
                        <a:noFill/>
                      </a:rPr>
                      <a:t> </a:t>
                    </a:r>
                  </a:p>
                </p:txBody>
              </p:sp>
            </mc:Fallback>
          </mc:AlternateContent>
          <p:cxnSp>
            <p:nvCxnSpPr>
              <p:cNvPr id="175" name="Straight Connector 174">
                <a:extLst>
                  <a:ext uri="{FF2B5EF4-FFF2-40B4-BE49-F238E27FC236}">
                    <a16:creationId xmlns:a16="http://schemas.microsoft.com/office/drawing/2014/main" id="{68EE4674-530E-4BB0-A6FF-B2E8CD2E5F35}"/>
                  </a:ext>
                </a:extLst>
              </p:cNvPr>
              <p:cNvCxnSpPr>
                <a:cxnSpLocks/>
              </p:cNvCxnSpPr>
              <p:nvPr/>
            </p:nvCxnSpPr>
            <p:spPr>
              <a:xfrm flipV="1">
                <a:off x="7696602" y="5145099"/>
                <a:ext cx="291652" cy="271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6" name="Rectangle: Top Corners Snipped 175">
                <a:extLst>
                  <a:ext uri="{FF2B5EF4-FFF2-40B4-BE49-F238E27FC236}">
                    <a16:creationId xmlns:a16="http://schemas.microsoft.com/office/drawing/2014/main" id="{ADD728E8-0C23-4686-BDE7-36670E3B28D4}"/>
                  </a:ext>
                </a:extLst>
              </p:cNvPr>
              <p:cNvSpPr/>
              <p:nvPr/>
            </p:nvSpPr>
            <p:spPr>
              <a:xfrm>
                <a:off x="6751861" y="5521532"/>
                <a:ext cx="766377" cy="382735"/>
              </a:xfrm>
              <a:prstGeom prst="snip2Same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Cambria Math" panose="02040503050406030204" pitchFamily="18" charset="0"/>
                  </a:rPr>
                  <a:t>4 , 5 , 1</a:t>
                </a:r>
                <a:endParaRPr lang="en-IL" dirty="0">
                  <a:solidFill>
                    <a:schemeClr val="tx1"/>
                  </a:solidFill>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D40FEAE5-DAD3-40EC-B7BC-9F55862BAFA3}"/>
                    </a:ext>
                  </a:extLst>
                </p:cNvPr>
                <p:cNvSpPr txBox="1"/>
                <p:nvPr/>
              </p:nvSpPr>
              <p:spPr>
                <a:xfrm>
                  <a:off x="5242273" y="6027737"/>
                  <a:ext cx="1648459"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maxsum</m:t>
                        </m:r>
                        <m:r>
                          <a:rPr lang="en-US">
                            <a:latin typeface="Cambria Math" panose="02040503050406030204" pitchFamily="18" charset="0"/>
                          </a:rPr>
                          <m:t>=</m:t>
                        </m:r>
                        <m:r>
                          <a:rPr lang="en-US">
                            <a:latin typeface="Cambria Math" panose="02040503050406030204" pitchFamily="18" charset="0"/>
                          </a:rPr>
                          <m:t>10</m:t>
                        </m:r>
                      </m:oMath>
                    </m:oMathPara>
                  </a14:m>
                  <a:endParaRPr lang="en-US" dirty="0">
                    <a:solidFill>
                      <a:srgbClr val="EFE8E7"/>
                    </a:solidFill>
                  </a:endParaRPr>
                </a:p>
              </p:txBody>
            </p:sp>
          </mc:Choice>
          <mc:Fallback xmlns="">
            <p:sp>
              <p:nvSpPr>
                <p:cNvPr id="195" name="TextBox 194">
                  <a:extLst>
                    <a:ext uri="{FF2B5EF4-FFF2-40B4-BE49-F238E27FC236}">
                      <a16:creationId xmlns:a16="http://schemas.microsoft.com/office/drawing/2014/main" id="{D40FEAE5-DAD3-40EC-B7BC-9F55862BAFA3}"/>
                    </a:ext>
                  </a:extLst>
                </p:cNvPr>
                <p:cNvSpPr txBox="1">
                  <a:spLocks noRot="1" noChangeAspect="1" noMove="1" noResize="1" noEditPoints="1" noAdjustHandles="1" noChangeArrowheads="1" noChangeShapeType="1" noTextEdit="1"/>
                </p:cNvSpPr>
                <p:nvPr/>
              </p:nvSpPr>
              <p:spPr>
                <a:xfrm>
                  <a:off x="5242273" y="6027737"/>
                  <a:ext cx="1648459" cy="369332"/>
                </a:xfrm>
                <a:prstGeom prst="rect">
                  <a:avLst/>
                </a:prstGeom>
                <a:blipFill>
                  <a:blip r:embed="rId22"/>
                  <a:stretch>
                    <a:fillRect/>
                  </a:stretch>
                </a:blipFill>
              </p:spPr>
              <p:txBody>
                <a:bodyPr/>
                <a:lstStyle/>
                <a:p>
                  <a:r>
                    <a:rPr lang="en-IL">
                      <a:noFill/>
                    </a:rPr>
                    <a:t> </a:t>
                  </a:r>
                </a:p>
              </p:txBody>
            </p:sp>
          </mc:Fallback>
        </mc:AlternateContent>
      </p:grpSp>
      <p:grpSp>
        <p:nvGrpSpPr>
          <p:cNvPr id="187" name="Group 186">
            <a:extLst>
              <a:ext uri="{FF2B5EF4-FFF2-40B4-BE49-F238E27FC236}">
                <a16:creationId xmlns:a16="http://schemas.microsoft.com/office/drawing/2014/main" id="{4B655711-6509-4DAE-B7E6-ABDA48C538CE}"/>
              </a:ext>
            </a:extLst>
          </p:cNvPr>
          <p:cNvGrpSpPr/>
          <p:nvPr/>
        </p:nvGrpSpPr>
        <p:grpSpPr>
          <a:xfrm>
            <a:off x="2442246" y="1902867"/>
            <a:ext cx="1741687" cy="1930506"/>
            <a:chOff x="2401287" y="1762560"/>
            <a:chExt cx="1741687" cy="1930506"/>
          </a:xfrm>
        </p:grpSpPr>
        <p:cxnSp>
          <p:nvCxnSpPr>
            <p:cNvPr id="62" name="Straight Connector 61">
              <a:extLst>
                <a:ext uri="{FF2B5EF4-FFF2-40B4-BE49-F238E27FC236}">
                  <a16:creationId xmlns:a16="http://schemas.microsoft.com/office/drawing/2014/main" id="{BC037ECC-A11F-4606-96EC-FF5355B43D01}"/>
                </a:ext>
              </a:extLst>
            </p:cNvPr>
            <p:cNvCxnSpPr>
              <a:cxnSpLocks/>
              <a:stCxn id="63" idx="2"/>
              <a:endCxn id="67" idx="0"/>
            </p:cNvCxnSpPr>
            <p:nvPr/>
          </p:nvCxnSpPr>
          <p:spPr>
            <a:xfrm>
              <a:off x="3043221" y="2151778"/>
              <a:ext cx="454747" cy="42128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Rounded Rectangle 23">
                  <a:extLst>
                    <a:ext uri="{FF2B5EF4-FFF2-40B4-BE49-F238E27FC236}">
                      <a16:creationId xmlns:a16="http://schemas.microsoft.com/office/drawing/2014/main" id="{B699BF68-B309-4364-9582-4206B62571A2}"/>
                    </a:ext>
                  </a:extLst>
                </p:cNvPr>
                <p:cNvSpPr/>
                <p:nvPr/>
              </p:nvSpPr>
              <p:spPr>
                <a:xfrm>
                  <a:off x="2857133" y="1762560"/>
                  <a:ext cx="372176" cy="389218"/>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6</m:t>
                        </m:r>
                      </m:oMath>
                    </m:oMathPara>
                  </a14:m>
                  <a:endParaRPr lang="en-US" sz="2000" dirty="0"/>
                </a:p>
              </p:txBody>
            </p:sp>
          </mc:Choice>
          <mc:Fallback xmlns="">
            <p:sp>
              <p:nvSpPr>
                <p:cNvPr id="63" name="Rounded Rectangle 23">
                  <a:extLst>
                    <a:ext uri="{FF2B5EF4-FFF2-40B4-BE49-F238E27FC236}">
                      <a16:creationId xmlns:a16="http://schemas.microsoft.com/office/drawing/2014/main" id="{B699BF68-B309-4364-9582-4206B62571A2}"/>
                    </a:ext>
                  </a:extLst>
                </p:cNvPr>
                <p:cNvSpPr>
                  <a:spLocks noRot="1" noChangeAspect="1" noMove="1" noResize="1" noEditPoints="1" noAdjustHandles="1" noChangeArrowheads="1" noChangeShapeType="1" noTextEdit="1"/>
                </p:cNvSpPr>
                <p:nvPr/>
              </p:nvSpPr>
              <p:spPr>
                <a:xfrm>
                  <a:off x="2857133" y="1762560"/>
                  <a:ext cx="372176" cy="389218"/>
                </a:xfrm>
                <a:prstGeom prst="roundRect">
                  <a:avLst/>
                </a:prstGeom>
                <a:blipFill>
                  <a:blip r:embed="rId23"/>
                  <a:stretch>
                    <a:fillRect/>
                  </a:stretch>
                </a:blipFill>
                <a:ln w="38100">
                  <a:solidFill>
                    <a:schemeClr val="tx1"/>
                  </a:solidFill>
                </a:ln>
              </p:spPr>
              <p:txBody>
                <a:bodyPr/>
                <a:lstStyle/>
                <a:p>
                  <a:r>
                    <a:rPr lang="en-IL">
                      <a:noFill/>
                    </a:rPr>
                    <a:t> </a:t>
                  </a:r>
                </a:p>
              </p:txBody>
            </p:sp>
          </mc:Fallback>
        </mc:AlternateContent>
        <p:cxnSp>
          <p:nvCxnSpPr>
            <p:cNvPr id="64" name="Straight Connector 63">
              <a:extLst>
                <a:ext uri="{FF2B5EF4-FFF2-40B4-BE49-F238E27FC236}">
                  <a16:creationId xmlns:a16="http://schemas.microsoft.com/office/drawing/2014/main" id="{0995EA4D-AA4A-48DB-9938-DCB4C3B220AB}"/>
                </a:ext>
              </a:extLst>
            </p:cNvPr>
            <p:cNvCxnSpPr>
              <a:cxnSpLocks/>
              <a:stCxn id="63" idx="2"/>
              <a:endCxn id="68" idx="0"/>
            </p:cNvCxnSpPr>
            <p:nvPr/>
          </p:nvCxnSpPr>
          <p:spPr>
            <a:xfrm flipH="1">
              <a:off x="2625640" y="2151778"/>
              <a:ext cx="417581" cy="427096"/>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825117-ECDC-4AD0-93DA-06E2AEDEEF7F}"/>
                </a:ext>
              </a:extLst>
            </p:cNvPr>
            <p:cNvCxnSpPr>
              <a:cxnSpLocks/>
              <a:stCxn id="67" idx="4"/>
              <a:endCxn id="69" idx="0"/>
            </p:cNvCxnSpPr>
            <p:nvPr/>
          </p:nvCxnSpPr>
          <p:spPr>
            <a:xfrm flipH="1">
              <a:off x="2945691" y="3030262"/>
              <a:ext cx="552277" cy="262352"/>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0DA0AE-2670-44E6-8234-08BF2FC91427}"/>
                </a:ext>
              </a:extLst>
            </p:cNvPr>
            <p:cNvCxnSpPr>
              <a:cxnSpLocks/>
              <a:stCxn id="67" idx="4"/>
              <a:endCxn id="70" idx="0"/>
            </p:cNvCxnSpPr>
            <p:nvPr/>
          </p:nvCxnSpPr>
          <p:spPr>
            <a:xfrm>
              <a:off x="3497968" y="3030262"/>
              <a:ext cx="458918" cy="273586"/>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73026C04-FB0F-4486-AB85-B08F2376AA7A}"/>
                    </a:ext>
                  </a:extLst>
                </p:cNvPr>
                <p:cNvSpPr/>
                <p:nvPr/>
              </p:nvSpPr>
              <p:spPr>
                <a:xfrm>
                  <a:off x="3273615" y="2573062"/>
                  <a:ext cx="448705" cy="45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5</m:t>
                        </m:r>
                      </m:oMath>
                    </m:oMathPara>
                  </a14:m>
                  <a:endParaRPr lang="en-US" sz="2000" dirty="0">
                    <a:solidFill>
                      <a:schemeClr val="tx1"/>
                    </a:solidFill>
                  </a:endParaRPr>
                </a:p>
              </p:txBody>
            </p:sp>
          </mc:Choice>
          <mc:Fallback xmlns="">
            <p:sp>
              <p:nvSpPr>
                <p:cNvPr id="67" name="Oval 66">
                  <a:extLst>
                    <a:ext uri="{FF2B5EF4-FFF2-40B4-BE49-F238E27FC236}">
                      <a16:creationId xmlns:a16="http://schemas.microsoft.com/office/drawing/2014/main" id="{73026C04-FB0F-4486-AB85-B08F2376AA7A}"/>
                    </a:ext>
                  </a:extLst>
                </p:cNvPr>
                <p:cNvSpPr>
                  <a:spLocks noRot="1" noChangeAspect="1" noMove="1" noResize="1" noEditPoints="1" noAdjustHandles="1" noChangeArrowheads="1" noChangeShapeType="1" noTextEdit="1"/>
                </p:cNvSpPr>
                <p:nvPr/>
              </p:nvSpPr>
              <p:spPr>
                <a:xfrm>
                  <a:off x="3273615" y="2573062"/>
                  <a:ext cx="448705" cy="457200"/>
                </a:xfrm>
                <a:prstGeom prst="ellipse">
                  <a:avLst/>
                </a:prstGeom>
                <a:blipFill>
                  <a:blip r:embed="rId24"/>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35F9EC6C-CFCC-41B7-AAD5-7B91B78E18FB}"/>
                    </a:ext>
                  </a:extLst>
                </p:cNvPr>
                <p:cNvSpPr/>
                <p:nvPr/>
              </p:nvSpPr>
              <p:spPr>
                <a:xfrm>
                  <a:off x="2401287" y="2578874"/>
                  <a:ext cx="448705" cy="45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6</m:t>
                        </m:r>
                      </m:oMath>
                    </m:oMathPara>
                  </a14:m>
                  <a:endParaRPr lang="en-US" sz="2000" dirty="0">
                    <a:solidFill>
                      <a:schemeClr val="tx1"/>
                    </a:solidFill>
                  </a:endParaRPr>
                </a:p>
              </p:txBody>
            </p:sp>
          </mc:Choice>
          <mc:Fallback xmlns="">
            <p:sp>
              <p:nvSpPr>
                <p:cNvPr id="68" name="Oval 67">
                  <a:extLst>
                    <a:ext uri="{FF2B5EF4-FFF2-40B4-BE49-F238E27FC236}">
                      <a16:creationId xmlns:a16="http://schemas.microsoft.com/office/drawing/2014/main" id="{35F9EC6C-CFCC-41B7-AAD5-7B91B78E18FB}"/>
                    </a:ext>
                  </a:extLst>
                </p:cNvPr>
                <p:cNvSpPr>
                  <a:spLocks noRot="1" noChangeAspect="1" noMove="1" noResize="1" noEditPoints="1" noAdjustHandles="1" noChangeArrowheads="1" noChangeShapeType="1" noTextEdit="1"/>
                </p:cNvSpPr>
                <p:nvPr/>
              </p:nvSpPr>
              <p:spPr>
                <a:xfrm>
                  <a:off x="2401287" y="2578874"/>
                  <a:ext cx="448705" cy="457200"/>
                </a:xfrm>
                <a:prstGeom prst="ellipse">
                  <a:avLst/>
                </a:prstGeom>
                <a:blipFill>
                  <a:blip r:embed="rId25"/>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9" name="Rounded Rectangle 23">
                  <a:extLst>
                    <a:ext uri="{FF2B5EF4-FFF2-40B4-BE49-F238E27FC236}">
                      <a16:creationId xmlns:a16="http://schemas.microsoft.com/office/drawing/2014/main" id="{4FAF505C-CE50-4FF8-946C-F6D195F9CE92}"/>
                    </a:ext>
                  </a:extLst>
                </p:cNvPr>
                <p:cNvSpPr/>
                <p:nvPr/>
              </p:nvSpPr>
              <p:spPr>
                <a:xfrm>
                  <a:off x="2759603" y="3292614"/>
                  <a:ext cx="372176" cy="389218"/>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5</m:t>
                        </m:r>
                      </m:oMath>
                    </m:oMathPara>
                  </a14:m>
                  <a:endParaRPr lang="en-US" sz="2000" dirty="0"/>
                </a:p>
              </p:txBody>
            </p:sp>
          </mc:Choice>
          <mc:Fallback xmlns="">
            <p:sp>
              <p:nvSpPr>
                <p:cNvPr id="69" name="Rounded Rectangle 23">
                  <a:extLst>
                    <a:ext uri="{FF2B5EF4-FFF2-40B4-BE49-F238E27FC236}">
                      <a16:creationId xmlns:a16="http://schemas.microsoft.com/office/drawing/2014/main" id="{4FAF505C-CE50-4FF8-946C-F6D195F9CE92}"/>
                    </a:ext>
                  </a:extLst>
                </p:cNvPr>
                <p:cNvSpPr>
                  <a:spLocks noRot="1" noChangeAspect="1" noMove="1" noResize="1" noEditPoints="1" noAdjustHandles="1" noChangeArrowheads="1" noChangeShapeType="1" noTextEdit="1"/>
                </p:cNvSpPr>
                <p:nvPr/>
              </p:nvSpPr>
              <p:spPr>
                <a:xfrm>
                  <a:off x="2759603" y="3292614"/>
                  <a:ext cx="372176" cy="389218"/>
                </a:xfrm>
                <a:prstGeom prst="roundRect">
                  <a:avLst/>
                </a:prstGeom>
                <a:blipFill>
                  <a:blip r:embed="rId26"/>
                  <a:stretch>
                    <a:fillRect/>
                  </a:stretch>
                </a:blipFill>
                <a:ln w="38100">
                  <a:solidFill>
                    <a:schemeClr val="tx1"/>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0" name="Rounded Rectangle 23">
                  <a:extLst>
                    <a:ext uri="{FF2B5EF4-FFF2-40B4-BE49-F238E27FC236}">
                      <a16:creationId xmlns:a16="http://schemas.microsoft.com/office/drawing/2014/main" id="{3930D9DD-2FAC-4E88-9DE3-B609850A51C7}"/>
                    </a:ext>
                  </a:extLst>
                </p:cNvPr>
                <p:cNvSpPr/>
                <p:nvPr/>
              </p:nvSpPr>
              <p:spPr>
                <a:xfrm>
                  <a:off x="3770798" y="3303848"/>
                  <a:ext cx="372176" cy="389218"/>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10</m:t>
                        </m:r>
                      </m:oMath>
                    </m:oMathPara>
                  </a14:m>
                  <a:endParaRPr lang="en-US" sz="2000" dirty="0"/>
                </a:p>
              </p:txBody>
            </p:sp>
          </mc:Choice>
          <mc:Fallback xmlns="">
            <p:sp>
              <p:nvSpPr>
                <p:cNvPr id="70" name="Rounded Rectangle 23">
                  <a:extLst>
                    <a:ext uri="{FF2B5EF4-FFF2-40B4-BE49-F238E27FC236}">
                      <a16:creationId xmlns:a16="http://schemas.microsoft.com/office/drawing/2014/main" id="{3930D9DD-2FAC-4E88-9DE3-B609850A51C7}"/>
                    </a:ext>
                  </a:extLst>
                </p:cNvPr>
                <p:cNvSpPr>
                  <a:spLocks noRot="1" noChangeAspect="1" noMove="1" noResize="1" noEditPoints="1" noAdjustHandles="1" noChangeArrowheads="1" noChangeShapeType="1" noTextEdit="1"/>
                </p:cNvSpPr>
                <p:nvPr/>
              </p:nvSpPr>
              <p:spPr>
                <a:xfrm>
                  <a:off x="3770798" y="3303848"/>
                  <a:ext cx="372176" cy="389218"/>
                </a:xfrm>
                <a:prstGeom prst="roundRect">
                  <a:avLst/>
                </a:prstGeom>
                <a:blipFill>
                  <a:blip r:embed="rId27"/>
                  <a:stretch>
                    <a:fillRect l="-5970" r="-5970"/>
                  </a:stretch>
                </a:blipFill>
                <a:ln w="38100">
                  <a:solidFill>
                    <a:schemeClr val="tx1"/>
                  </a:solidFill>
                </a:ln>
              </p:spPr>
              <p:txBody>
                <a:bodyPr/>
                <a:lstStyle/>
                <a:p>
                  <a:r>
                    <a:rPr lang="en-IL">
                      <a:noFill/>
                    </a:rPr>
                    <a:t> </a:t>
                  </a:r>
                </a:p>
              </p:txBody>
            </p:sp>
          </mc:Fallback>
        </mc:AlternateContent>
      </p:grpSp>
      <p:sp>
        <p:nvSpPr>
          <p:cNvPr id="72" name="Rectangle 71">
            <a:extLst>
              <a:ext uri="{FF2B5EF4-FFF2-40B4-BE49-F238E27FC236}">
                <a16:creationId xmlns:a16="http://schemas.microsoft.com/office/drawing/2014/main" id="{DD5CB67A-8989-4B3E-80EC-02E997A28B69}"/>
              </a:ext>
            </a:extLst>
          </p:cNvPr>
          <p:cNvSpPr/>
          <p:nvPr/>
        </p:nvSpPr>
        <p:spPr>
          <a:xfrm>
            <a:off x="9517007" y="4202686"/>
            <a:ext cx="1876565" cy="200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a:solidFill>
                  <a:schemeClr val="accent1">
                    <a:lumMod val="75000"/>
                  </a:schemeClr>
                </a:solidFill>
              </a:rPr>
              <a:t>?</a:t>
            </a:r>
          </a:p>
        </p:txBody>
      </p:sp>
    </p:spTree>
    <p:extLst>
      <p:ext uri="{BB962C8B-B14F-4D97-AF65-F5344CB8AC3E}">
        <p14:creationId xmlns:p14="http://schemas.microsoft.com/office/powerpoint/2010/main" val="265168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fade">
                                      <p:cBhvr>
                                        <p:cTn id="11" dur="500"/>
                                        <p:tgtEl>
                                          <p:spTgt spid="1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500"/>
                                        <p:tgtEl>
                                          <p:spTgt spid="18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96"/>
                                        </p:tgtEl>
                                        <p:attrNameLst>
                                          <p:attrName>style.visibility</p:attrName>
                                        </p:attrNameLst>
                                      </p:cBhvr>
                                      <p:to>
                                        <p:strVal val="visible"/>
                                      </p:to>
                                    </p:set>
                                    <p:animEffect transition="in" filter="fade">
                                      <p:cBhvr>
                                        <p:cTn id="20" dur="500"/>
                                        <p:tgtEl>
                                          <p:spTgt spid="1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9"/>
                                        </p:tgtEl>
                                        <p:attrNameLst>
                                          <p:attrName>style.visibility</p:attrName>
                                        </p:attrNameLst>
                                      </p:cBhvr>
                                      <p:to>
                                        <p:strVal val="visible"/>
                                      </p:to>
                                    </p:set>
                                    <p:animEffect transition="in" filter="fade">
                                      <p:cBhvr>
                                        <p:cTn id="25" dur="500"/>
                                        <p:tgtEl>
                                          <p:spTgt spid="18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Hypotheses</a:t>
            </a:r>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821865" y="451761"/>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We except to see that suboptimal versions get better scores then optimal algorithms because they search deeper:</a:t>
            </a:r>
          </a:p>
          <a:p>
            <a:pPr lvl="6">
              <a:buFont typeface="Wingdings" panose="05000000000000000000" pitchFamily="2" charset="2"/>
              <a:buChar char="v"/>
            </a:pPr>
            <a:r>
              <a:rPr lang="en-US" sz="1800" b="1" dirty="0"/>
              <a:t>As Epsilon grow up Depth Ratio grow up.</a:t>
            </a:r>
          </a:p>
          <a:p>
            <a:pPr lvl="6">
              <a:buFont typeface="Wingdings" panose="05000000000000000000" pitchFamily="2" charset="2"/>
              <a:buChar char="v"/>
            </a:pPr>
            <a:r>
              <a:rPr lang="en-US" sz="1800" b="1" dirty="0"/>
              <a:t>Using too high Epsilon will result bad results as a result of over aggressive pruning.</a:t>
            </a:r>
          </a:p>
          <a:p>
            <a:pPr lvl="6">
              <a:buFont typeface="Wingdings" panose="05000000000000000000" pitchFamily="2" charset="2"/>
              <a:buChar char="v"/>
            </a:pPr>
            <a:endParaRPr lang="en-US" sz="1800" b="1" dirty="0"/>
          </a:p>
          <a:p>
            <a:pPr lvl="3">
              <a:buFont typeface="Wingdings" panose="05000000000000000000" pitchFamily="2" charset="2"/>
              <a:buChar char="v"/>
            </a:pPr>
            <a:r>
              <a:rPr lang="en-US" sz="1800" b="1" dirty="0"/>
              <a:t>The optimal Epsilon value is dependent on : </a:t>
            </a:r>
          </a:p>
          <a:p>
            <a:pPr lvl="6">
              <a:buFont typeface="Wingdings" panose="05000000000000000000" pitchFamily="2" charset="2"/>
              <a:buChar char="v"/>
            </a:pPr>
            <a:r>
              <a:rPr lang="en-US" sz="1800" b="1" dirty="0"/>
              <a:t>The variable player’s algorithm.</a:t>
            </a:r>
          </a:p>
          <a:p>
            <a:pPr lvl="6">
              <a:buFont typeface="Wingdings" panose="05000000000000000000" pitchFamily="2" charset="2"/>
              <a:buChar char="v"/>
            </a:pPr>
            <a:r>
              <a:rPr lang="en-US" sz="1800" b="1" dirty="0"/>
              <a:t>The constants opponent’s algorithms.</a:t>
            </a:r>
          </a:p>
          <a:p>
            <a:pPr lvl="6">
              <a:buFont typeface="Wingdings" panose="05000000000000000000" pitchFamily="2" charset="2"/>
              <a:buChar char="v"/>
            </a:pPr>
            <a:r>
              <a:rPr lang="en-US" sz="1800" b="1" dirty="0"/>
              <a:t>The game itself – rules, board size and num of players.</a:t>
            </a:r>
          </a:p>
          <a:p>
            <a:pPr marL="0" indent="0">
              <a:buFont typeface="Calibri" panose="020F0502020204030204" pitchFamily="34" charset="0"/>
              <a:buNone/>
            </a:pPr>
            <a:endParaRPr lang="en-US" sz="1600" b="1" dirty="0"/>
          </a:p>
        </p:txBody>
      </p:sp>
      <p:sp>
        <p:nvSpPr>
          <p:cNvPr id="6" name="Slide Number Placeholder 5">
            <a:extLst>
              <a:ext uri="{FF2B5EF4-FFF2-40B4-BE49-F238E27FC236}">
                <a16:creationId xmlns:a16="http://schemas.microsoft.com/office/drawing/2014/main" id="{343AA874-A541-4338-827D-F56C79BACA2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30</a:t>
            </a:fld>
            <a:endParaRPr lang="en-US" sz="2000" dirty="0">
              <a:solidFill>
                <a:schemeClr val="tx1"/>
              </a:solidFill>
            </a:endParaRPr>
          </a:p>
        </p:txBody>
      </p:sp>
    </p:spTree>
    <p:extLst>
      <p:ext uri="{BB962C8B-B14F-4D97-AF65-F5344CB8AC3E}">
        <p14:creationId xmlns:p14="http://schemas.microsoft.com/office/powerpoint/2010/main" val="11696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Effect transition="in" filter="fade">
                                      <p:cBhvr>
                                        <p:cTn id="11" dur="500"/>
                                        <p:tgtEl>
                                          <p:spTgt spid="8">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fade">
                                      <p:cBhvr>
                                        <p:cTn id="3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6600" b="1" dirty="0">
                <a:solidFill>
                  <a:schemeClr val="bg1"/>
                </a:solidFill>
              </a:rPr>
              <a:t>Epsilon Optimization</a:t>
            </a:r>
            <a:r>
              <a:rPr lang="he-IL" sz="6600" b="1" dirty="0">
                <a:solidFill>
                  <a:schemeClr val="bg1"/>
                </a:solidFill>
              </a:rPr>
              <a:t> </a:t>
            </a:r>
            <a:r>
              <a:rPr lang="en-US" sz="6600" b="1" dirty="0">
                <a:solidFill>
                  <a:schemeClr val="bg1"/>
                </a:solidFill>
              </a:rPr>
              <a:t>Results</a:t>
            </a:r>
            <a:br>
              <a:rPr lang="en-US" sz="6600" b="1" dirty="0">
                <a:solidFill>
                  <a:schemeClr val="bg1"/>
                </a:solidFill>
              </a:rPr>
            </a:br>
            <a:r>
              <a:rPr lang="en-US" sz="2800" dirty="0"/>
              <a:t>Bounded Suboptimal</a:t>
            </a:r>
            <a:endParaRPr lang="en-US" sz="6600" dirty="0">
              <a:solidFill>
                <a:schemeClr val="bg1"/>
              </a:solidFill>
            </a:endParaRPr>
          </a:p>
        </p:txBody>
      </p:sp>
      <p:pic>
        <p:nvPicPr>
          <p:cNvPr id="4" name="Picture 3">
            <a:extLst>
              <a:ext uri="{FF2B5EF4-FFF2-40B4-BE49-F238E27FC236}">
                <a16:creationId xmlns:a16="http://schemas.microsoft.com/office/drawing/2014/main" id="{6A2D0F60-39D6-438D-8040-8896BAF4E678}"/>
              </a:ext>
            </a:extLst>
          </p:cNvPr>
          <p:cNvPicPr>
            <a:picLocks noChangeAspect="1"/>
          </p:cNvPicPr>
          <p:nvPr/>
        </p:nvPicPr>
        <p:blipFill>
          <a:blip r:embed="rId3"/>
          <a:stretch>
            <a:fillRect/>
          </a:stretch>
        </p:blipFill>
        <p:spPr>
          <a:xfrm>
            <a:off x="273815" y="321046"/>
            <a:ext cx="11644369" cy="4493141"/>
          </a:xfrm>
          <a:prstGeom prst="rect">
            <a:avLst/>
          </a:prstGeom>
        </p:spPr>
      </p:pic>
      <p:sp>
        <p:nvSpPr>
          <p:cNvPr id="8" name="Slide Number Placeholder 5">
            <a:extLst>
              <a:ext uri="{FF2B5EF4-FFF2-40B4-BE49-F238E27FC236}">
                <a16:creationId xmlns:a16="http://schemas.microsoft.com/office/drawing/2014/main" id="{C6081F2D-A3A1-4518-AC2B-B86C6178376C}"/>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31</a:t>
            </a:fld>
            <a:endParaRPr lang="en-US" sz="2000" dirty="0">
              <a:solidFill>
                <a:schemeClr val="bg1"/>
              </a:solidFill>
            </a:endParaRPr>
          </a:p>
        </p:txBody>
      </p:sp>
    </p:spTree>
    <p:extLst>
      <p:ext uri="{BB962C8B-B14F-4D97-AF65-F5344CB8AC3E}">
        <p14:creationId xmlns:p14="http://schemas.microsoft.com/office/powerpoint/2010/main" val="217097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6600" b="1" dirty="0">
                <a:solidFill>
                  <a:schemeClr val="bg1"/>
                </a:solidFill>
              </a:rPr>
              <a:t>Epsilon Optimization</a:t>
            </a:r>
            <a:r>
              <a:rPr lang="he-IL" sz="6600" b="1" dirty="0">
                <a:solidFill>
                  <a:schemeClr val="bg1"/>
                </a:solidFill>
              </a:rPr>
              <a:t> </a:t>
            </a:r>
            <a:r>
              <a:rPr lang="en-US" sz="6600" b="1" dirty="0">
                <a:solidFill>
                  <a:schemeClr val="bg1"/>
                </a:solidFill>
              </a:rPr>
              <a:t>Results</a:t>
            </a:r>
            <a:r>
              <a:rPr lang="en-US" sz="2800" dirty="0"/>
              <a:t> Bounded Suboptimal</a:t>
            </a:r>
            <a:endParaRPr lang="en-US" sz="6600" dirty="0">
              <a:solidFill>
                <a:schemeClr val="bg1"/>
              </a:solidFill>
            </a:endParaRPr>
          </a:p>
        </p:txBody>
      </p:sp>
      <p:pic>
        <p:nvPicPr>
          <p:cNvPr id="4" name="Picture 3">
            <a:extLst>
              <a:ext uri="{FF2B5EF4-FFF2-40B4-BE49-F238E27FC236}">
                <a16:creationId xmlns:a16="http://schemas.microsoft.com/office/drawing/2014/main" id="{D4429FAF-BC15-484B-8289-D3708AF70963}"/>
              </a:ext>
            </a:extLst>
          </p:cNvPr>
          <p:cNvPicPr>
            <a:picLocks noChangeAspect="1"/>
          </p:cNvPicPr>
          <p:nvPr/>
        </p:nvPicPr>
        <p:blipFill>
          <a:blip r:embed="rId3"/>
          <a:stretch>
            <a:fillRect/>
          </a:stretch>
        </p:blipFill>
        <p:spPr>
          <a:xfrm>
            <a:off x="158425" y="129302"/>
            <a:ext cx="11752663" cy="4740410"/>
          </a:xfrm>
          <a:prstGeom prst="rect">
            <a:avLst/>
          </a:prstGeom>
        </p:spPr>
      </p:pic>
      <p:sp>
        <p:nvSpPr>
          <p:cNvPr id="6" name="Slide Number Placeholder 5">
            <a:extLst>
              <a:ext uri="{FF2B5EF4-FFF2-40B4-BE49-F238E27FC236}">
                <a16:creationId xmlns:a16="http://schemas.microsoft.com/office/drawing/2014/main" id="{F023DE67-CDF3-4FFE-8B8B-2AEA08C9206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32</a:t>
            </a:fld>
            <a:endParaRPr lang="en-US" sz="2000" dirty="0">
              <a:solidFill>
                <a:schemeClr val="bg1"/>
              </a:solidFill>
            </a:endParaRPr>
          </a:p>
        </p:txBody>
      </p:sp>
    </p:spTree>
    <p:extLst>
      <p:ext uri="{BB962C8B-B14F-4D97-AF65-F5344CB8AC3E}">
        <p14:creationId xmlns:p14="http://schemas.microsoft.com/office/powerpoint/2010/main" val="38421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Conclusions</a:t>
            </a:r>
            <a:endParaRPr lang="he-IL" sz="3200" dirty="0"/>
          </a:p>
          <a:p>
            <a:r>
              <a:rPr lang="en-US" sz="2400" dirty="0"/>
              <a:t>Bounded Suboptimal</a:t>
            </a:r>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821865" y="983392"/>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We found that epsilon 36 results the best score, hence we will use 36 as epsilon in the last experiment.</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We can see a clear trend of ‘Depth Ratio’ as we expected.</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‘Depth Ratio’ and the ‘Final Score Difference Ratio’ improved in compare to Shallow. </a:t>
            </a:r>
          </a:p>
          <a:p>
            <a:pPr lvl="3">
              <a:buFont typeface="Wingdings" panose="05000000000000000000" pitchFamily="2" charset="2"/>
              <a:buChar char="v"/>
            </a:pPr>
            <a:endParaRPr lang="en-US" sz="1800" b="1" dirty="0"/>
          </a:p>
          <a:p>
            <a:pPr lvl="3">
              <a:buFont typeface="Wingdings" panose="05000000000000000000" pitchFamily="2" charset="2"/>
              <a:buChar char="v"/>
            </a:pPr>
            <a:endParaRPr lang="en-US" sz="1800" b="1" dirty="0"/>
          </a:p>
        </p:txBody>
      </p:sp>
      <p:sp>
        <p:nvSpPr>
          <p:cNvPr id="6" name="Slide Number Placeholder 5">
            <a:extLst>
              <a:ext uri="{FF2B5EF4-FFF2-40B4-BE49-F238E27FC236}">
                <a16:creationId xmlns:a16="http://schemas.microsoft.com/office/drawing/2014/main" id="{DC70DCC5-63C8-4379-B6F8-1F02F2C9EA27}"/>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33</a:t>
            </a:fld>
            <a:endParaRPr lang="en-US" sz="2000" dirty="0">
              <a:solidFill>
                <a:schemeClr val="tx1"/>
              </a:solidFill>
            </a:endParaRPr>
          </a:p>
        </p:txBody>
      </p:sp>
    </p:spTree>
    <p:extLst>
      <p:ext uri="{BB962C8B-B14F-4D97-AF65-F5344CB8AC3E}">
        <p14:creationId xmlns:p14="http://schemas.microsoft.com/office/powerpoint/2010/main" val="248821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6600" b="1" dirty="0">
                <a:solidFill>
                  <a:schemeClr val="bg1"/>
                </a:solidFill>
              </a:rPr>
              <a:t>Epsilon Optimization</a:t>
            </a:r>
            <a:r>
              <a:rPr lang="he-IL" sz="6600" b="1" dirty="0">
                <a:solidFill>
                  <a:schemeClr val="bg1"/>
                </a:solidFill>
              </a:rPr>
              <a:t> </a:t>
            </a:r>
            <a:r>
              <a:rPr lang="en-US" sz="6600" b="1" dirty="0">
                <a:solidFill>
                  <a:schemeClr val="bg1"/>
                </a:solidFill>
              </a:rPr>
              <a:t>Results</a:t>
            </a:r>
            <a:br>
              <a:rPr lang="en-US" sz="6600" b="1" dirty="0">
                <a:solidFill>
                  <a:schemeClr val="bg1"/>
                </a:solidFill>
              </a:rPr>
            </a:br>
            <a:r>
              <a:rPr lang="en-US" sz="2800" dirty="0"/>
              <a:t>Bounded Paranoid</a:t>
            </a:r>
            <a:endParaRPr lang="en-US" sz="6600" dirty="0">
              <a:solidFill>
                <a:schemeClr val="bg1"/>
              </a:solidFill>
            </a:endParaRPr>
          </a:p>
        </p:txBody>
      </p:sp>
      <p:pic>
        <p:nvPicPr>
          <p:cNvPr id="7" name="Picture 6">
            <a:extLst>
              <a:ext uri="{FF2B5EF4-FFF2-40B4-BE49-F238E27FC236}">
                <a16:creationId xmlns:a16="http://schemas.microsoft.com/office/drawing/2014/main" id="{B878D436-CE68-4829-9EA1-2C9892D9EE87}"/>
              </a:ext>
            </a:extLst>
          </p:cNvPr>
          <p:cNvPicPr>
            <a:picLocks noChangeAspect="1"/>
          </p:cNvPicPr>
          <p:nvPr/>
        </p:nvPicPr>
        <p:blipFill>
          <a:blip r:embed="rId3"/>
          <a:stretch>
            <a:fillRect/>
          </a:stretch>
        </p:blipFill>
        <p:spPr>
          <a:xfrm>
            <a:off x="338742" y="299708"/>
            <a:ext cx="11481898" cy="4548739"/>
          </a:xfrm>
          <a:prstGeom prst="rect">
            <a:avLst/>
          </a:prstGeom>
        </p:spPr>
      </p:pic>
      <p:sp>
        <p:nvSpPr>
          <p:cNvPr id="8" name="Slide Number Placeholder 5">
            <a:extLst>
              <a:ext uri="{FF2B5EF4-FFF2-40B4-BE49-F238E27FC236}">
                <a16:creationId xmlns:a16="http://schemas.microsoft.com/office/drawing/2014/main" id="{B0638FA6-5B14-45F5-802E-20CAD7EFB7F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34</a:t>
            </a:fld>
            <a:endParaRPr lang="en-US" sz="2000" dirty="0">
              <a:solidFill>
                <a:schemeClr val="bg1"/>
              </a:solidFill>
            </a:endParaRPr>
          </a:p>
        </p:txBody>
      </p:sp>
    </p:spTree>
    <p:extLst>
      <p:ext uri="{BB962C8B-B14F-4D97-AF65-F5344CB8AC3E}">
        <p14:creationId xmlns:p14="http://schemas.microsoft.com/office/powerpoint/2010/main" val="314262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6600" b="1" dirty="0">
                <a:solidFill>
                  <a:schemeClr val="bg1"/>
                </a:solidFill>
              </a:rPr>
              <a:t>Epsilon Optimization</a:t>
            </a:r>
            <a:r>
              <a:rPr lang="he-IL" sz="6600" b="1" dirty="0">
                <a:solidFill>
                  <a:schemeClr val="bg1"/>
                </a:solidFill>
              </a:rPr>
              <a:t> </a:t>
            </a:r>
            <a:r>
              <a:rPr lang="en-US" sz="6600" b="1" dirty="0">
                <a:solidFill>
                  <a:schemeClr val="bg1"/>
                </a:solidFill>
              </a:rPr>
              <a:t>Results</a:t>
            </a:r>
            <a:r>
              <a:rPr lang="en-US" sz="2800" dirty="0"/>
              <a:t> Bounded Paranoid</a:t>
            </a:r>
            <a:endParaRPr lang="en-US" sz="6600" dirty="0">
              <a:solidFill>
                <a:schemeClr val="bg1"/>
              </a:solidFill>
            </a:endParaRPr>
          </a:p>
        </p:txBody>
      </p:sp>
      <p:pic>
        <p:nvPicPr>
          <p:cNvPr id="3" name="Picture 2">
            <a:extLst>
              <a:ext uri="{FF2B5EF4-FFF2-40B4-BE49-F238E27FC236}">
                <a16:creationId xmlns:a16="http://schemas.microsoft.com/office/drawing/2014/main" id="{B12B329D-CD6C-4EEE-8318-943F40BB739E}"/>
              </a:ext>
            </a:extLst>
          </p:cNvPr>
          <p:cNvPicPr>
            <a:picLocks noChangeAspect="1"/>
          </p:cNvPicPr>
          <p:nvPr/>
        </p:nvPicPr>
        <p:blipFill>
          <a:blip r:embed="rId3"/>
          <a:stretch>
            <a:fillRect/>
          </a:stretch>
        </p:blipFill>
        <p:spPr>
          <a:xfrm>
            <a:off x="350022" y="331774"/>
            <a:ext cx="11491956" cy="4450466"/>
          </a:xfrm>
          <a:prstGeom prst="rect">
            <a:avLst/>
          </a:prstGeom>
        </p:spPr>
      </p:pic>
      <p:sp>
        <p:nvSpPr>
          <p:cNvPr id="6" name="Slide Number Placeholder 5">
            <a:extLst>
              <a:ext uri="{FF2B5EF4-FFF2-40B4-BE49-F238E27FC236}">
                <a16:creationId xmlns:a16="http://schemas.microsoft.com/office/drawing/2014/main" id="{87CACAF7-B472-4F16-AC3D-8DBD904F5CA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35</a:t>
            </a:fld>
            <a:endParaRPr lang="en-US" sz="2000" dirty="0">
              <a:solidFill>
                <a:schemeClr val="bg1"/>
              </a:solidFill>
            </a:endParaRPr>
          </a:p>
        </p:txBody>
      </p:sp>
    </p:spTree>
    <p:extLst>
      <p:ext uri="{BB962C8B-B14F-4D97-AF65-F5344CB8AC3E}">
        <p14:creationId xmlns:p14="http://schemas.microsoft.com/office/powerpoint/2010/main" val="21245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00400" cy="2286000"/>
          </a:xfrm>
          <a:noFill/>
        </p:spPr>
        <p:txBody>
          <a:bodyPr>
            <a:noAutofit/>
          </a:bodyPr>
          <a:lstStyle/>
          <a:p>
            <a:r>
              <a:rPr lang="en-US" sz="4800" b="1" dirty="0">
                <a:solidFill>
                  <a:schemeClr val="tx1"/>
                </a:solidFill>
              </a:rPr>
              <a:t>Epsilon Optimization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Conclusions</a:t>
            </a:r>
            <a:endParaRPr lang="he-IL" sz="3200" dirty="0"/>
          </a:p>
          <a:p>
            <a:r>
              <a:rPr lang="en-US" sz="2400" dirty="0"/>
              <a:t>Bounded Paranoid</a:t>
            </a:r>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821865" y="983392"/>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We found that epsilon 2 results the best score, hence we will use 2 as epsilon in the last experiment.</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We can see a clear trend of ‘Depth Ratio’ as we expected.</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We improved the ‘Depth Ratio’ and the ‘Final Score Difference Ratio’ significantly as we expected in relation to paranoid. </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We believe that the reduction to 2-Players it’s the reason for the big difference.</a:t>
            </a:r>
          </a:p>
          <a:p>
            <a:pPr marL="0" indent="0">
              <a:buFont typeface="Calibri" panose="020F0502020204030204" pitchFamily="34" charset="0"/>
              <a:buNone/>
            </a:pPr>
            <a:endParaRPr lang="en-US" sz="1600" b="1" dirty="0"/>
          </a:p>
        </p:txBody>
      </p:sp>
      <p:sp>
        <p:nvSpPr>
          <p:cNvPr id="6" name="Slide Number Placeholder 5">
            <a:extLst>
              <a:ext uri="{FF2B5EF4-FFF2-40B4-BE49-F238E27FC236}">
                <a16:creationId xmlns:a16="http://schemas.microsoft.com/office/drawing/2014/main" id="{5EA14A55-745C-474B-B252-9B83B091B68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36</a:t>
            </a:fld>
            <a:endParaRPr lang="en-US" sz="2000" dirty="0">
              <a:solidFill>
                <a:schemeClr val="tx1"/>
              </a:solidFill>
            </a:endParaRPr>
          </a:p>
        </p:txBody>
      </p:sp>
    </p:spTree>
    <p:extLst>
      <p:ext uri="{BB962C8B-B14F-4D97-AF65-F5344CB8AC3E}">
        <p14:creationId xmlns:p14="http://schemas.microsoft.com/office/powerpoint/2010/main" val="424216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fade">
                                      <p:cBhvr>
                                        <p:cTn id="2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4" y="1568708"/>
            <a:ext cx="3285461" cy="2286000"/>
          </a:xfrm>
          <a:noFill/>
        </p:spPr>
        <p:txBody>
          <a:bodyPr>
            <a:noAutofit/>
          </a:bodyPr>
          <a:lstStyle/>
          <a:p>
            <a:r>
              <a:rPr lang="en-US" sz="4800" b="1" dirty="0">
                <a:solidFill>
                  <a:schemeClr val="tx1"/>
                </a:solidFill>
              </a:rPr>
              <a:t>Performance Tournament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21865" y="451761"/>
            <a:ext cx="6492240" cy="5257800"/>
          </a:xfrm>
        </p:spPr>
        <p:txBody>
          <a:bodyPr>
            <a:normAutofit/>
          </a:bodyPr>
          <a:lstStyle/>
          <a:p>
            <a:endParaRPr lang="en-US" b="1" dirty="0"/>
          </a:p>
          <a:p>
            <a:endParaRPr lang="en-US" b="1" dirty="0"/>
          </a:p>
          <a:p>
            <a:endParaRPr lang="en-US" b="1" dirty="0"/>
          </a:p>
          <a:p>
            <a:r>
              <a:rPr lang="en-US" b="1" dirty="0"/>
              <a:t>Test </a:t>
            </a:r>
            <a:r>
              <a:rPr lang="en-US" b="1" u="sng" dirty="0"/>
              <a:t>Bounded Suboptimal</a:t>
            </a:r>
            <a:r>
              <a:rPr lang="en-US" b="1" dirty="0"/>
              <a:t> &amp; </a:t>
            </a:r>
            <a:r>
              <a:rPr lang="en-US" b="1" u="sng" dirty="0"/>
              <a:t>Bounded Paranoid</a:t>
            </a:r>
            <a:r>
              <a:rPr lang="en-US" b="1" dirty="0"/>
              <a:t> performance against different players:</a:t>
            </a:r>
            <a:endParaRPr lang="he-IL" b="1" dirty="0"/>
          </a:p>
          <a:p>
            <a:endParaRPr lang="en-US" b="1" dirty="0"/>
          </a:p>
          <a:p>
            <a:pPr lvl="3">
              <a:buFont typeface="Wingdings" panose="05000000000000000000" pitchFamily="2" charset="2"/>
              <a:buChar char="v"/>
            </a:pPr>
            <a:r>
              <a:rPr lang="en-US" sz="1800" b="1" dirty="0"/>
              <a:t>Examine Bounded algorithms </a:t>
            </a:r>
            <a:r>
              <a:rPr lang="en-US" sz="1800" b="1" u="sng" dirty="0"/>
              <a:t>results</a:t>
            </a:r>
            <a:r>
              <a:rPr lang="en-US" sz="1800" b="1" dirty="0"/>
              <a:t> competing against </a:t>
            </a:r>
            <a:r>
              <a:rPr lang="en-US" sz="1800" b="1" u="sng" dirty="0"/>
              <a:t>different sets</a:t>
            </a:r>
            <a:r>
              <a:rPr lang="en-US" sz="1800" b="1" dirty="0"/>
              <a:t> of opponents.</a:t>
            </a:r>
            <a:endParaRPr lang="he-IL" sz="1800" b="1" dirty="0"/>
          </a:p>
          <a:p>
            <a:pPr marL="566928" lvl="3" indent="0">
              <a:buNone/>
            </a:pPr>
            <a:endParaRPr lang="en-US" sz="1800" b="1" dirty="0"/>
          </a:p>
          <a:p>
            <a:pPr lvl="3">
              <a:buFont typeface="Wingdings" panose="05000000000000000000" pitchFamily="2" charset="2"/>
              <a:buChar char="v"/>
            </a:pPr>
            <a:r>
              <a:rPr lang="en-US" sz="1800" b="1" dirty="0"/>
              <a:t>Compare the </a:t>
            </a:r>
            <a:r>
              <a:rPr lang="en-US" sz="1800" b="1" u="sng" dirty="0"/>
              <a:t>Win Ratio</a:t>
            </a:r>
            <a:r>
              <a:rPr lang="en-US" sz="1800" b="1" dirty="0"/>
              <a:t> between all types of opponents used and determine which algorithm won the tournament.</a:t>
            </a:r>
          </a:p>
          <a:p>
            <a:pPr marL="0" indent="0">
              <a:buNone/>
            </a:pPr>
            <a:endParaRPr lang="en-US" sz="1600" b="1" dirty="0"/>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Purpose</a:t>
            </a:r>
          </a:p>
          <a:p>
            <a:endParaRPr lang="en-IL" sz="1100" dirty="0"/>
          </a:p>
        </p:txBody>
      </p:sp>
      <p:sp>
        <p:nvSpPr>
          <p:cNvPr id="6" name="Slide Number Placeholder 5">
            <a:extLst>
              <a:ext uri="{FF2B5EF4-FFF2-40B4-BE49-F238E27FC236}">
                <a16:creationId xmlns:a16="http://schemas.microsoft.com/office/drawing/2014/main" id="{BF9D00BB-0C9C-4356-8C4B-1EFEF6384EAD}"/>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37</a:t>
            </a:fld>
            <a:endParaRPr lang="en-US" sz="2000" dirty="0">
              <a:solidFill>
                <a:schemeClr val="tx1"/>
              </a:solidFill>
            </a:endParaRPr>
          </a:p>
        </p:txBody>
      </p:sp>
    </p:spTree>
    <p:extLst>
      <p:ext uri="{BB962C8B-B14F-4D97-AF65-F5344CB8AC3E}">
        <p14:creationId xmlns:p14="http://schemas.microsoft.com/office/powerpoint/2010/main" val="294504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54" y="1568708"/>
            <a:ext cx="3274829" cy="2286000"/>
          </a:xfrm>
          <a:noFill/>
        </p:spPr>
        <p:txBody>
          <a:bodyPr>
            <a:noAutofit/>
          </a:bodyPr>
          <a:lstStyle/>
          <a:p>
            <a:r>
              <a:rPr lang="en-US" sz="4800" b="1" dirty="0">
                <a:solidFill>
                  <a:schemeClr val="tx1"/>
                </a:solidFill>
              </a:rPr>
              <a:t>Performance Tournament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4840338" y="1821868"/>
            <a:ext cx="6492240" cy="5257800"/>
          </a:xfrm>
        </p:spPr>
        <p:txBody>
          <a:bodyPr>
            <a:normAutofit/>
          </a:bodyPr>
          <a:lstStyle/>
          <a:p>
            <a:pPr lvl="3">
              <a:buFont typeface="Wingdings" panose="05000000000000000000" pitchFamily="2" charset="2"/>
              <a:buChar char="v"/>
            </a:pPr>
            <a:r>
              <a:rPr lang="en-US" sz="1800" b="1" dirty="0"/>
              <a:t>Examine 6 different algorithms (players).</a:t>
            </a:r>
            <a:endParaRPr lang="he-IL" sz="1800" b="1" dirty="0"/>
          </a:p>
          <a:p>
            <a:pPr marL="566928" lvl="3" indent="0">
              <a:buNone/>
            </a:pPr>
            <a:endParaRPr lang="en-US" sz="1800" b="1" dirty="0"/>
          </a:p>
          <a:p>
            <a:pPr lvl="3">
              <a:buFont typeface="Wingdings" panose="05000000000000000000" pitchFamily="2" charset="2"/>
              <a:buChar char="v"/>
            </a:pPr>
            <a:r>
              <a:rPr lang="en-US" sz="1800" b="1" dirty="0"/>
              <a:t>20,000 nodes limit (per turn), using Iterative deepening. </a:t>
            </a:r>
          </a:p>
          <a:p>
            <a:pPr marL="566928" lvl="3" indent="0">
              <a:buNone/>
            </a:pPr>
            <a:endParaRPr lang="en-US" sz="1800" b="1" dirty="0"/>
          </a:p>
          <a:p>
            <a:pPr lvl="3">
              <a:buFont typeface="Wingdings" panose="05000000000000000000" pitchFamily="2" charset="2"/>
              <a:buChar char="v"/>
            </a:pPr>
            <a:r>
              <a:rPr lang="en-US" sz="1800" b="1" dirty="0"/>
              <a:t>96 games with different initial states. </a:t>
            </a:r>
            <a:endParaRPr lang="he-IL" sz="1800" b="1" dirty="0"/>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Each match played by 4 randomly chosen players.</a:t>
            </a:r>
            <a:endParaRPr lang="he-IL" sz="1800" b="1" dirty="0"/>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Test the performance of an algorithm in compare all others. </a:t>
            </a: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Plan</a:t>
            </a:r>
          </a:p>
          <a:p>
            <a:endParaRPr lang="en-IL" sz="1100" dirty="0"/>
          </a:p>
        </p:txBody>
      </p:sp>
      <p:sp>
        <p:nvSpPr>
          <p:cNvPr id="6" name="Slide Number Placeholder 5">
            <a:extLst>
              <a:ext uri="{FF2B5EF4-FFF2-40B4-BE49-F238E27FC236}">
                <a16:creationId xmlns:a16="http://schemas.microsoft.com/office/drawing/2014/main" id="{A7BC4D67-6598-4C90-885F-CD7CF1A024F4}"/>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38</a:t>
            </a:fld>
            <a:endParaRPr lang="en-US" sz="2000" dirty="0">
              <a:solidFill>
                <a:schemeClr val="tx1"/>
              </a:solidFill>
            </a:endParaRPr>
          </a:p>
        </p:txBody>
      </p:sp>
    </p:spTree>
    <p:extLst>
      <p:ext uri="{BB962C8B-B14F-4D97-AF65-F5344CB8AC3E}">
        <p14:creationId xmlns:p14="http://schemas.microsoft.com/office/powerpoint/2010/main" val="122703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4" y="1568708"/>
            <a:ext cx="3274829" cy="2286000"/>
          </a:xfrm>
          <a:noFill/>
        </p:spPr>
        <p:txBody>
          <a:bodyPr>
            <a:noAutofit/>
          </a:bodyPr>
          <a:lstStyle/>
          <a:p>
            <a:r>
              <a:rPr lang="en-US" sz="4800" b="1" dirty="0">
                <a:solidFill>
                  <a:schemeClr val="tx1"/>
                </a:solidFill>
              </a:rPr>
              <a:t>Performance Tournament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Implementations</a:t>
            </a:r>
            <a:endParaRPr lang="en-US" sz="3200" u="sng" dirty="0"/>
          </a:p>
          <a:p>
            <a:endParaRPr lang="en-US" sz="3200" dirty="0"/>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832498" y="951494"/>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Weak Rational player.</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Random player.</a:t>
            </a:r>
          </a:p>
          <a:p>
            <a:pPr lvl="3">
              <a:buFont typeface="Wingdings" panose="05000000000000000000" pitchFamily="2" charset="2"/>
              <a:buChar char="v"/>
            </a:pPr>
            <a:endParaRPr lang="en-US" sz="1800" b="1" dirty="0"/>
          </a:p>
          <a:p>
            <a:pPr lvl="3">
              <a:buFont typeface="Wingdings" panose="05000000000000000000" pitchFamily="2" charset="2"/>
              <a:buChar char="v"/>
            </a:pPr>
            <a:r>
              <a:rPr lang="en-US" sz="1800" b="1" dirty="0"/>
              <a:t>An opponent’s combinations Generator.</a:t>
            </a:r>
          </a:p>
          <a:p>
            <a:pPr marL="0" indent="0">
              <a:buFont typeface="Calibri" panose="020F0502020204030204" pitchFamily="34" charset="0"/>
              <a:buNone/>
            </a:pPr>
            <a:endParaRPr lang="en-US" sz="1600" b="1" dirty="0"/>
          </a:p>
        </p:txBody>
      </p:sp>
      <p:sp>
        <p:nvSpPr>
          <p:cNvPr id="6" name="Slide Number Placeholder 5">
            <a:extLst>
              <a:ext uri="{FF2B5EF4-FFF2-40B4-BE49-F238E27FC236}">
                <a16:creationId xmlns:a16="http://schemas.microsoft.com/office/drawing/2014/main" id="{1FFCF021-F4EB-4D02-876C-0A86A5D874FB}"/>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39</a:t>
            </a:fld>
            <a:endParaRPr lang="en-US" sz="2000" dirty="0">
              <a:solidFill>
                <a:schemeClr val="tx1"/>
              </a:solidFill>
            </a:endParaRPr>
          </a:p>
        </p:txBody>
      </p:sp>
    </p:spTree>
    <p:extLst>
      <p:ext uri="{BB962C8B-B14F-4D97-AF65-F5344CB8AC3E}">
        <p14:creationId xmlns:p14="http://schemas.microsoft.com/office/powerpoint/2010/main" val="41443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D12CB42F-9956-4D95-8C19-0E79DC435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C6C6C6C1-A9F8-44E3-974C-620C78505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56487" y="300231"/>
            <a:ext cx="5977937" cy="1666501"/>
          </a:xfrm>
        </p:spPr>
        <p:txBody>
          <a:bodyPr vert="horz" lIns="91440" tIns="45720" rIns="91440" bIns="45720" rtlCol="0" anchor="b">
            <a:normAutofit/>
          </a:bodyPr>
          <a:lstStyle/>
          <a:p>
            <a:pPr algn="ctr"/>
            <a:r>
              <a:rPr lang="en-US" sz="4000" b="1" dirty="0">
                <a:solidFill>
                  <a:srgbClr val="FFFFFF"/>
                </a:solidFill>
              </a:rPr>
              <a:t>Motivation	</a:t>
            </a:r>
            <a:endParaRPr lang="en-US" sz="4000" dirty="0">
              <a:solidFill>
                <a:srgbClr val="FFFFFF"/>
              </a:solidFill>
            </a:endParaRPr>
          </a:p>
        </p:txBody>
      </p:sp>
      <p:sp>
        <p:nvSpPr>
          <p:cNvPr id="19" name="Rectangle 18"/>
          <p:cNvSpPr/>
          <p:nvPr/>
        </p:nvSpPr>
        <p:spPr>
          <a:xfrm>
            <a:off x="543017" y="2254592"/>
            <a:ext cx="5977938" cy="3652667"/>
          </a:xfrm>
          <a:prstGeom prst="rect">
            <a:avLst/>
          </a:prstGeom>
        </p:spPr>
        <p:txBody>
          <a:bodyPr vert="horz" lIns="0" tIns="45720" rIns="0" bIns="45720" rtlCol="0">
            <a:normAutofit/>
          </a:bodyPr>
          <a:lstStyle/>
          <a:p>
            <a:pPr lvl="1" algn="ctr">
              <a:lnSpc>
                <a:spcPct val="90000"/>
              </a:lnSpc>
              <a:spcAft>
                <a:spcPts val="600"/>
              </a:spcAft>
              <a:buClr>
                <a:schemeClr val="accent1"/>
              </a:buClr>
            </a:pPr>
            <a:r>
              <a:rPr lang="en-US" sz="2000" dirty="0">
                <a:solidFill>
                  <a:srgbClr val="FFFFFF"/>
                </a:solidFill>
              </a:rPr>
              <a:t>Time limits the search    </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pPr>
            <a:r>
              <a:rPr lang="en-US" sz="2000" dirty="0">
                <a:solidFill>
                  <a:srgbClr val="FFFFFF"/>
                </a:solidFill>
              </a:rPr>
              <a:t>It is not feasible to investigate the entire tree</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buFont typeface="Calibri" panose="020F0502020204030204" pitchFamily="34" charset="0"/>
            </a:pPr>
            <a:r>
              <a:rPr lang="en-US" sz="2000" dirty="0">
                <a:solidFill>
                  <a:srgbClr val="FFFFFF"/>
                </a:solidFill>
              </a:rPr>
              <a:t>Prune and search only relevant parts</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pPr>
            <a:r>
              <a:rPr lang="en-US" sz="2000" b="1" dirty="0">
                <a:solidFill>
                  <a:srgbClr val="FFFFFF"/>
                </a:solidFill>
              </a:rPr>
              <a:t>Still much left</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pPr>
            <a:r>
              <a:rPr lang="en-US" sz="2000" dirty="0">
                <a:solidFill>
                  <a:srgbClr val="FFFFFF"/>
                </a:solidFill>
              </a:rPr>
              <a:t>Optimal is better?</a:t>
            </a:r>
          </a:p>
          <a:p>
            <a:pPr lvl="1" algn="ctr">
              <a:lnSpc>
                <a:spcPct val="90000"/>
              </a:lnSpc>
              <a:spcAft>
                <a:spcPts val="600"/>
              </a:spcAft>
              <a:buClr>
                <a:schemeClr val="accent1"/>
              </a:buClr>
            </a:pPr>
            <a:r>
              <a:rPr lang="en-US" sz="2400" dirty="0">
                <a:solidFill>
                  <a:srgbClr val="FFFFFF"/>
                </a:solidFill>
              </a:rPr>
              <a:t> Deeper is better?</a:t>
            </a:r>
          </a:p>
          <a:p>
            <a:pPr lvl="1" algn="ctr">
              <a:lnSpc>
                <a:spcPct val="90000"/>
              </a:lnSpc>
              <a:spcAft>
                <a:spcPts val="600"/>
              </a:spcAft>
              <a:buClr>
                <a:schemeClr val="accent1"/>
              </a:buClr>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p:txBody>
      </p:sp>
      <p:sp>
        <p:nvSpPr>
          <p:cNvPr id="5126" name="Rectangle 74">
            <a:extLst>
              <a:ext uri="{FF2B5EF4-FFF2-40B4-BE49-F238E27FC236}">
                <a16:creationId xmlns:a16="http://schemas.microsoft.com/office/drawing/2014/main" id="{C704F803-3F51-4DCF-9467-3A9E6A326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49FC6E-B355-4CE4-87B7-1F9410314C55}"/>
              </a:ext>
            </a:extLst>
          </p:cNvPr>
          <p:cNvSpPr/>
          <p:nvPr/>
        </p:nvSpPr>
        <p:spPr>
          <a:xfrm>
            <a:off x="6721847" y="5167521"/>
            <a:ext cx="5977938" cy="3652667"/>
          </a:xfrm>
          <a:prstGeom prst="rect">
            <a:avLst/>
          </a:prstGeom>
        </p:spPr>
        <p:txBody>
          <a:bodyPr vert="horz" lIns="0" tIns="45720" rIns="0" bIns="45720" rtlCol="0">
            <a:normAutofit/>
          </a:bodyPr>
          <a:lstStyle/>
          <a:p>
            <a:pPr lvl="1" algn="ctr">
              <a:lnSpc>
                <a:spcPct val="90000"/>
              </a:lnSpc>
              <a:spcAft>
                <a:spcPts val="600"/>
              </a:spcAft>
              <a:buClr>
                <a:schemeClr val="accent1"/>
              </a:buClr>
              <a:buFont typeface="Calibri" panose="020F0502020204030204" pitchFamily="34" charset="0"/>
            </a:pPr>
            <a:r>
              <a:rPr lang="en-US" sz="6000" dirty="0"/>
              <a:t>Prune</a:t>
            </a:r>
          </a:p>
        </p:txBody>
      </p:sp>
      <p:sp>
        <p:nvSpPr>
          <p:cNvPr id="18" name="Slide Number Placeholder 5">
            <a:extLst>
              <a:ext uri="{FF2B5EF4-FFF2-40B4-BE49-F238E27FC236}">
                <a16:creationId xmlns:a16="http://schemas.microsoft.com/office/drawing/2014/main" id="{A39A3BE4-84A9-4DF7-9F7F-F9833F3B1469}"/>
              </a:ext>
            </a:extLst>
          </p:cNvPr>
          <p:cNvSpPr>
            <a:spLocks noGrp="1"/>
          </p:cNvSpPr>
          <p:nvPr>
            <p:ph type="sldNum" sz="quarter" idx="12"/>
          </p:nvPr>
        </p:nvSpPr>
        <p:spPr>
          <a:xfrm>
            <a:off x="9900458" y="6459785"/>
            <a:ext cx="1312025" cy="365125"/>
          </a:xfrm>
        </p:spPr>
        <p:txBody>
          <a:bodyPr/>
          <a:lstStyle/>
          <a:p>
            <a:fld id="{6F1783CA-9390-49C9-AC80-E0703DB73D73}" type="slidenum">
              <a:rPr lang="en-US" smtClean="0">
                <a:solidFill>
                  <a:schemeClr val="tx1"/>
                </a:solidFill>
              </a:rPr>
              <a:t>4</a:t>
            </a:fld>
            <a:endParaRPr lang="en-US" dirty="0">
              <a:solidFill>
                <a:schemeClr val="tx1"/>
              </a:solidFill>
            </a:endParaRPr>
          </a:p>
        </p:txBody>
      </p:sp>
      <p:cxnSp>
        <p:nvCxnSpPr>
          <p:cNvPr id="21" name="Straight Connector 20">
            <a:extLst>
              <a:ext uri="{FF2B5EF4-FFF2-40B4-BE49-F238E27FC236}">
                <a16:creationId xmlns:a16="http://schemas.microsoft.com/office/drawing/2014/main" id="{8370FD64-7A21-45BB-BB3D-AFA0C48ACC7F}"/>
              </a:ext>
            </a:extLst>
          </p:cNvPr>
          <p:cNvCxnSpPr>
            <a:cxnSpLocks/>
            <a:stCxn id="22" idx="2"/>
            <a:endCxn id="27" idx="0"/>
          </p:cNvCxnSpPr>
          <p:nvPr/>
        </p:nvCxnSpPr>
        <p:spPr>
          <a:xfrm flipH="1">
            <a:off x="8850622" y="2482601"/>
            <a:ext cx="1044365" cy="513351"/>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3">
            <a:extLst>
              <a:ext uri="{FF2B5EF4-FFF2-40B4-BE49-F238E27FC236}">
                <a16:creationId xmlns:a16="http://schemas.microsoft.com/office/drawing/2014/main" id="{DBF8689F-508A-410B-96C9-5DEFE2D42727}"/>
              </a:ext>
            </a:extLst>
          </p:cNvPr>
          <p:cNvSpPr/>
          <p:nvPr/>
        </p:nvSpPr>
        <p:spPr>
          <a:xfrm flipH="1">
            <a:off x="9328055" y="1656313"/>
            <a:ext cx="1133864" cy="826288"/>
          </a:xfrm>
          <a:prstGeom prst="roundRect">
            <a:avLst/>
          </a:prstGeom>
          <a:solidFill>
            <a:schemeClr val="accent1">
              <a:lumMod val="40000"/>
              <a:lumOff val="60000"/>
            </a:schemeClr>
          </a:solidFill>
          <a:ln w="381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dirty="0">
              <a:solidFill>
                <a:schemeClr val="tx1"/>
              </a:solidFill>
              <a:latin typeface="Cambria Math" panose="02040503050406030204" pitchFamily="18" charset="0"/>
            </a:endParaRPr>
          </a:p>
        </p:txBody>
      </p:sp>
      <p:cxnSp>
        <p:nvCxnSpPr>
          <p:cNvPr id="23" name="Straight Connector 22">
            <a:extLst>
              <a:ext uri="{FF2B5EF4-FFF2-40B4-BE49-F238E27FC236}">
                <a16:creationId xmlns:a16="http://schemas.microsoft.com/office/drawing/2014/main" id="{122D6832-DB45-4A85-B346-E17BDA699880}"/>
              </a:ext>
            </a:extLst>
          </p:cNvPr>
          <p:cNvCxnSpPr>
            <a:cxnSpLocks/>
            <a:stCxn id="22" idx="2"/>
            <a:endCxn id="26" idx="0"/>
          </p:cNvCxnSpPr>
          <p:nvPr/>
        </p:nvCxnSpPr>
        <p:spPr>
          <a:xfrm>
            <a:off x="9894987" y="2482601"/>
            <a:ext cx="1140235" cy="513348"/>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86E581-604B-4155-B9EB-CFCA8EC5C9FE}"/>
              </a:ext>
            </a:extLst>
          </p:cNvPr>
          <p:cNvCxnSpPr>
            <a:cxnSpLocks/>
            <a:stCxn id="27" idx="4"/>
            <a:endCxn id="28" idx="3"/>
          </p:cNvCxnSpPr>
          <p:nvPr/>
        </p:nvCxnSpPr>
        <p:spPr>
          <a:xfrm>
            <a:off x="8850622" y="3861699"/>
            <a:ext cx="477432" cy="432873"/>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5840BF-1717-4EB1-8D39-64F41C8D0261}"/>
              </a:ext>
            </a:extLst>
          </p:cNvPr>
          <p:cNvCxnSpPr>
            <a:cxnSpLocks/>
            <a:stCxn id="27" idx="4"/>
            <a:endCxn id="29" idx="3"/>
          </p:cNvCxnSpPr>
          <p:nvPr/>
        </p:nvCxnSpPr>
        <p:spPr>
          <a:xfrm flipH="1">
            <a:off x="8339258" y="3861699"/>
            <a:ext cx="511364" cy="432873"/>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6A01808-9D27-4E6D-9C5B-68A30CB76A27}"/>
              </a:ext>
            </a:extLst>
          </p:cNvPr>
          <p:cNvSpPr/>
          <p:nvPr/>
        </p:nvSpPr>
        <p:spPr>
          <a:xfrm flipH="1">
            <a:off x="10515387" y="2995949"/>
            <a:ext cx="1039670" cy="865748"/>
          </a:xfrm>
          <a:prstGeom prst="ellipse">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E03138B1-1A2A-49E3-A97D-DBA41769200D}"/>
              </a:ext>
            </a:extLst>
          </p:cNvPr>
          <p:cNvSpPr/>
          <p:nvPr/>
        </p:nvSpPr>
        <p:spPr>
          <a:xfrm flipH="1">
            <a:off x="8330787" y="2995951"/>
            <a:ext cx="1039671" cy="865748"/>
          </a:xfrm>
          <a:prstGeom prst="ellipse">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8" name="Rectangle: Top Corners Snipped 27">
            <a:extLst>
              <a:ext uri="{FF2B5EF4-FFF2-40B4-BE49-F238E27FC236}">
                <a16:creationId xmlns:a16="http://schemas.microsoft.com/office/drawing/2014/main" id="{DF750FCB-0C60-4EAD-8D37-629F0990B010}"/>
              </a:ext>
            </a:extLst>
          </p:cNvPr>
          <p:cNvSpPr/>
          <p:nvPr/>
        </p:nvSpPr>
        <p:spPr>
          <a:xfrm flipH="1">
            <a:off x="8884069" y="4294572"/>
            <a:ext cx="887972" cy="865748"/>
          </a:xfrm>
          <a:prstGeom prst="snip2SameRect">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9" name="Rectangle: Top Corners Snipped 28">
            <a:extLst>
              <a:ext uri="{FF2B5EF4-FFF2-40B4-BE49-F238E27FC236}">
                <a16:creationId xmlns:a16="http://schemas.microsoft.com/office/drawing/2014/main" id="{F8B1F84B-B5A0-4189-B221-DF828C31962B}"/>
              </a:ext>
            </a:extLst>
          </p:cNvPr>
          <p:cNvSpPr/>
          <p:nvPr/>
        </p:nvSpPr>
        <p:spPr>
          <a:xfrm flipH="1">
            <a:off x="7895273" y="4294572"/>
            <a:ext cx="887972" cy="865748"/>
          </a:xfrm>
          <a:prstGeom prst="snip2SameRect">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cxnSp>
        <p:nvCxnSpPr>
          <p:cNvPr id="30" name="Straight Connector 29">
            <a:extLst>
              <a:ext uri="{FF2B5EF4-FFF2-40B4-BE49-F238E27FC236}">
                <a16:creationId xmlns:a16="http://schemas.microsoft.com/office/drawing/2014/main" id="{817ADED2-5463-4345-9398-213D9F71DF74}"/>
              </a:ext>
            </a:extLst>
          </p:cNvPr>
          <p:cNvCxnSpPr>
            <a:cxnSpLocks/>
            <a:stCxn id="26" idx="4"/>
            <a:endCxn id="32" idx="3"/>
          </p:cNvCxnSpPr>
          <p:nvPr/>
        </p:nvCxnSpPr>
        <p:spPr>
          <a:xfrm>
            <a:off x="11035222" y="3861697"/>
            <a:ext cx="482716" cy="443070"/>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DF89E7-A539-43F6-B895-88D1F601A659}"/>
              </a:ext>
            </a:extLst>
          </p:cNvPr>
          <p:cNvCxnSpPr>
            <a:cxnSpLocks/>
            <a:endCxn id="33" idx="3"/>
          </p:cNvCxnSpPr>
          <p:nvPr/>
        </p:nvCxnSpPr>
        <p:spPr>
          <a:xfrm flipH="1">
            <a:off x="10529141" y="3871894"/>
            <a:ext cx="511364" cy="432873"/>
          </a:xfrm>
          <a:prstGeom prst="line">
            <a:avLst/>
          </a:prstGeom>
          <a:solidFill>
            <a:schemeClr val="accent1">
              <a:lumMod val="40000"/>
              <a:lumOff val="60000"/>
            </a:schemeClr>
          </a:solidFill>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Top Corners Snipped 31">
            <a:extLst>
              <a:ext uri="{FF2B5EF4-FFF2-40B4-BE49-F238E27FC236}">
                <a16:creationId xmlns:a16="http://schemas.microsoft.com/office/drawing/2014/main" id="{B9078021-4A34-4A50-8F93-3D21B7C9CE9D}"/>
              </a:ext>
            </a:extLst>
          </p:cNvPr>
          <p:cNvSpPr/>
          <p:nvPr/>
        </p:nvSpPr>
        <p:spPr>
          <a:xfrm flipH="1">
            <a:off x="11073952" y="4304767"/>
            <a:ext cx="887972" cy="865748"/>
          </a:xfrm>
          <a:prstGeom prst="snip2SameRect">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33" name="Rectangle: Top Corners Snipped 32">
            <a:extLst>
              <a:ext uri="{FF2B5EF4-FFF2-40B4-BE49-F238E27FC236}">
                <a16:creationId xmlns:a16="http://schemas.microsoft.com/office/drawing/2014/main" id="{5D57C477-237E-431A-9419-D89BFE3E9F6F}"/>
              </a:ext>
            </a:extLst>
          </p:cNvPr>
          <p:cNvSpPr/>
          <p:nvPr/>
        </p:nvSpPr>
        <p:spPr>
          <a:xfrm flipH="1">
            <a:off x="10085156" y="4304767"/>
            <a:ext cx="887972" cy="865748"/>
          </a:xfrm>
          <a:prstGeom prst="snip2SameRect">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pic>
        <p:nvPicPr>
          <p:cNvPr id="5122" name="Picture 2" descr="Image resul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995975" y="3999777"/>
            <a:ext cx="887973" cy="887973"/>
          </a:xfrm>
          <a:prstGeom prst="rect">
            <a:avLst/>
          </a:prstGeom>
          <a:noFill/>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059388BF-80DB-416D-83EE-507C50274AF0}"/>
              </a:ext>
            </a:extLst>
          </p:cNvPr>
          <p:cNvSpPr/>
          <p:nvPr/>
        </p:nvSpPr>
        <p:spPr>
          <a:xfrm flipH="1">
            <a:off x="11388713" y="5265550"/>
            <a:ext cx="281248" cy="279333"/>
          </a:xfrm>
          <a:prstGeom prst="ellipse">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38" name="Oval 37">
            <a:extLst>
              <a:ext uri="{FF2B5EF4-FFF2-40B4-BE49-F238E27FC236}">
                <a16:creationId xmlns:a16="http://schemas.microsoft.com/office/drawing/2014/main" id="{A8D43F47-26F4-4C52-98F3-676047C12783}"/>
              </a:ext>
            </a:extLst>
          </p:cNvPr>
          <p:cNvSpPr/>
          <p:nvPr/>
        </p:nvSpPr>
        <p:spPr>
          <a:xfrm flipH="1">
            <a:off x="11669961" y="5521117"/>
            <a:ext cx="225646" cy="217679"/>
          </a:xfrm>
          <a:prstGeom prst="ellipse">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id="{AC63D843-A416-4144-94AE-53FE13F5B04F}"/>
              </a:ext>
            </a:extLst>
          </p:cNvPr>
          <p:cNvSpPr/>
          <p:nvPr/>
        </p:nvSpPr>
        <p:spPr>
          <a:xfrm flipH="1">
            <a:off x="11913631" y="5718652"/>
            <a:ext cx="120507" cy="128994"/>
          </a:xfrm>
          <a:prstGeom prst="ellipse">
            <a:avLst/>
          </a:prstGeom>
          <a:solidFill>
            <a:schemeClr val="accent1">
              <a:lumMod val="40000"/>
              <a:lumOff val="6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Tree>
    <p:extLst>
      <p:ext uri="{BB962C8B-B14F-4D97-AF65-F5344CB8AC3E}">
        <p14:creationId xmlns:p14="http://schemas.microsoft.com/office/powerpoint/2010/main" val="35835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fade">
                                      <p:cBhvr>
                                        <p:cTn id="14" dur="1000"/>
                                        <p:tgtEl>
                                          <p:spTgt spid="19">
                                            <p:txEl>
                                              <p:pRg st="1" end="1"/>
                                            </p:txEl>
                                          </p:spTgt>
                                        </p:tgtEl>
                                      </p:cBhvr>
                                    </p:animEffect>
                                    <p:anim calcmode="lin" valueType="num">
                                      <p:cBhvr>
                                        <p:cTn id="15"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fade">
                                      <p:cBhvr>
                                        <p:cTn id="19" dur="1000"/>
                                        <p:tgtEl>
                                          <p:spTgt spid="19">
                                            <p:txEl>
                                              <p:pRg st="2" end="2"/>
                                            </p:txEl>
                                          </p:spTgt>
                                        </p:tgtEl>
                                      </p:cBhvr>
                                    </p:animEffect>
                                    <p:anim calcmode="lin" valueType="num">
                                      <p:cBhvr>
                                        <p:cTn id="20"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3" end="3"/>
                                            </p:txEl>
                                          </p:spTgt>
                                        </p:tgtEl>
                                        <p:attrNameLst>
                                          <p:attrName>style.visibility</p:attrName>
                                        </p:attrNameLst>
                                      </p:cBhvr>
                                      <p:to>
                                        <p:strVal val="visible"/>
                                      </p:to>
                                    </p:set>
                                    <p:animEffect transition="in" filter="fade">
                                      <p:cBhvr>
                                        <p:cTn id="26" dur="1000"/>
                                        <p:tgtEl>
                                          <p:spTgt spid="19">
                                            <p:txEl>
                                              <p:pRg st="3" end="3"/>
                                            </p:txEl>
                                          </p:spTgt>
                                        </p:tgtEl>
                                      </p:cBhvr>
                                    </p:animEffect>
                                    <p:anim calcmode="lin" valueType="num">
                                      <p:cBhvr>
                                        <p:cTn id="27"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Effect transition="in" filter="fade">
                                      <p:cBhvr>
                                        <p:cTn id="31" dur="1000"/>
                                        <p:tgtEl>
                                          <p:spTgt spid="19">
                                            <p:txEl>
                                              <p:pRg st="4" end="4"/>
                                            </p:txEl>
                                          </p:spTgt>
                                        </p:tgtEl>
                                      </p:cBhvr>
                                    </p:animEffect>
                                    <p:anim calcmode="lin" valueType="num">
                                      <p:cBhvr>
                                        <p:cTn id="32"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xEl>
                                              <p:pRg st="5" end="5"/>
                                            </p:txEl>
                                          </p:spTgt>
                                        </p:tgtEl>
                                        <p:attrNameLst>
                                          <p:attrName>style.visibility</p:attrName>
                                        </p:attrNameLst>
                                      </p:cBhvr>
                                      <p:to>
                                        <p:strVal val="visible"/>
                                      </p:to>
                                    </p:set>
                                    <p:animEffect transition="in" filter="fade">
                                      <p:cBhvr>
                                        <p:cTn id="38" dur="1000"/>
                                        <p:tgtEl>
                                          <p:spTgt spid="19">
                                            <p:txEl>
                                              <p:pRg st="5" end="5"/>
                                            </p:txEl>
                                          </p:spTgt>
                                        </p:tgtEl>
                                      </p:cBhvr>
                                    </p:animEffect>
                                    <p:anim calcmode="lin" valueType="num">
                                      <p:cBhvr>
                                        <p:cTn id="39" dur="10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9">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Effect transition="in" filter="fade">
                                      <p:cBhvr>
                                        <p:cTn id="43" dur="1000"/>
                                        <p:tgtEl>
                                          <p:spTgt spid="19">
                                            <p:txEl>
                                              <p:pRg st="6" end="6"/>
                                            </p:txEl>
                                          </p:spTgt>
                                        </p:tgtEl>
                                      </p:cBhvr>
                                    </p:animEffect>
                                    <p:anim calcmode="lin" valueType="num">
                                      <p:cBhvr>
                                        <p:cTn id="44"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9">
                                            <p:txEl>
                                              <p:pRg st="7" end="7"/>
                                            </p:txEl>
                                          </p:spTgt>
                                        </p:tgtEl>
                                        <p:attrNameLst>
                                          <p:attrName>style.visibility</p:attrName>
                                        </p:attrNameLst>
                                      </p:cBhvr>
                                      <p:to>
                                        <p:strVal val="visible"/>
                                      </p:to>
                                    </p:set>
                                    <p:animEffect transition="in" filter="fade">
                                      <p:cBhvr>
                                        <p:cTn id="50" dur="1000"/>
                                        <p:tgtEl>
                                          <p:spTgt spid="19">
                                            <p:txEl>
                                              <p:pRg st="7" end="7"/>
                                            </p:txEl>
                                          </p:spTgt>
                                        </p:tgtEl>
                                      </p:cBhvr>
                                    </p:animEffect>
                                    <p:anim calcmode="lin" valueType="num">
                                      <p:cBhvr>
                                        <p:cTn id="51" dur="1000" fill="hold"/>
                                        <p:tgtEl>
                                          <p:spTgt spid="19">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19">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xEl>
                                              <p:pRg st="8" end="8"/>
                                            </p:txEl>
                                          </p:spTgt>
                                        </p:tgtEl>
                                        <p:attrNameLst>
                                          <p:attrName>style.visibility</p:attrName>
                                        </p:attrNameLst>
                                      </p:cBhvr>
                                      <p:to>
                                        <p:strVal val="visible"/>
                                      </p:to>
                                    </p:set>
                                    <p:animEffect transition="in" filter="fade">
                                      <p:cBhvr>
                                        <p:cTn id="55" dur="1000"/>
                                        <p:tgtEl>
                                          <p:spTgt spid="19">
                                            <p:txEl>
                                              <p:pRg st="8" end="8"/>
                                            </p:txEl>
                                          </p:spTgt>
                                        </p:tgtEl>
                                      </p:cBhvr>
                                    </p:animEffect>
                                    <p:anim calcmode="lin" valueType="num">
                                      <p:cBhvr>
                                        <p:cTn id="56" dur="1000" fill="hold"/>
                                        <p:tgtEl>
                                          <p:spTgt spid="19">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9">
                                            <p:txEl>
                                              <p:pRg st="9" end="9"/>
                                            </p:txEl>
                                          </p:spTgt>
                                        </p:tgtEl>
                                        <p:attrNameLst>
                                          <p:attrName>style.visibility</p:attrName>
                                        </p:attrNameLst>
                                      </p:cBhvr>
                                      <p:to>
                                        <p:strVal val="visible"/>
                                      </p:to>
                                    </p:set>
                                    <p:animEffect transition="in" filter="fade">
                                      <p:cBhvr>
                                        <p:cTn id="62" dur="1000"/>
                                        <p:tgtEl>
                                          <p:spTgt spid="19">
                                            <p:txEl>
                                              <p:pRg st="9" end="9"/>
                                            </p:txEl>
                                          </p:spTgt>
                                        </p:tgtEl>
                                      </p:cBhvr>
                                    </p:animEffect>
                                    <p:anim calcmode="lin" valueType="num">
                                      <p:cBhvr>
                                        <p:cTn id="63" dur="10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122"/>
                                        </p:tgtEl>
                                        <p:attrNameLst>
                                          <p:attrName>style.visibility</p:attrName>
                                        </p:attrNameLst>
                                      </p:cBhvr>
                                      <p:to>
                                        <p:strVal val="visible"/>
                                      </p:to>
                                    </p:set>
                                    <p:animEffect transition="in" filter="fade">
                                      <p:cBhvr>
                                        <p:cTn id="69" dur="1000"/>
                                        <p:tgtEl>
                                          <p:spTgt spid="5122"/>
                                        </p:tgtEl>
                                      </p:cBhvr>
                                    </p:animEffect>
                                    <p:anim calcmode="lin" valueType="num">
                                      <p:cBhvr>
                                        <p:cTn id="70" dur="1000" fill="hold"/>
                                        <p:tgtEl>
                                          <p:spTgt spid="5122"/>
                                        </p:tgtEl>
                                        <p:attrNameLst>
                                          <p:attrName>ppt_x</p:attrName>
                                        </p:attrNameLst>
                                      </p:cBhvr>
                                      <p:tavLst>
                                        <p:tav tm="0">
                                          <p:val>
                                            <p:strVal val="#ppt_x"/>
                                          </p:val>
                                        </p:tav>
                                        <p:tav tm="100000">
                                          <p:val>
                                            <p:strVal val="#ppt_x"/>
                                          </p:val>
                                        </p:tav>
                                      </p:tavLst>
                                    </p:anim>
                                    <p:anim calcmode="lin" valueType="num">
                                      <p:cBhvr>
                                        <p:cTn id="71" dur="1000" fill="hold"/>
                                        <p:tgtEl>
                                          <p:spTgt spid="5122"/>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42" presetClass="exit" presetSubtype="0" fill="hold" grpId="0" nodeType="afterEffect">
                                  <p:stCondLst>
                                    <p:cond delay="0"/>
                                  </p:stCondLst>
                                  <p:childTnLst>
                                    <p:animEffect transition="out" filter="fade">
                                      <p:cBhvr>
                                        <p:cTn id="74" dur="1000"/>
                                        <p:tgtEl>
                                          <p:spTgt spid="33"/>
                                        </p:tgtEl>
                                      </p:cBhvr>
                                    </p:animEffect>
                                    <p:anim calcmode="lin" valueType="num">
                                      <p:cBhvr>
                                        <p:cTn id="75" dur="1000"/>
                                        <p:tgtEl>
                                          <p:spTgt spid="33"/>
                                        </p:tgtEl>
                                        <p:attrNameLst>
                                          <p:attrName>ppt_x</p:attrName>
                                        </p:attrNameLst>
                                      </p:cBhvr>
                                      <p:tavLst>
                                        <p:tav tm="0">
                                          <p:val>
                                            <p:strVal val="ppt_x"/>
                                          </p:val>
                                        </p:tav>
                                        <p:tav tm="100000">
                                          <p:val>
                                            <p:strVal val="ppt_x"/>
                                          </p:val>
                                        </p:tav>
                                      </p:tavLst>
                                    </p:anim>
                                    <p:anim calcmode="lin" valueType="num">
                                      <p:cBhvr>
                                        <p:cTn id="76" dur="1000"/>
                                        <p:tgtEl>
                                          <p:spTgt spid="33"/>
                                        </p:tgtEl>
                                        <p:attrNameLst>
                                          <p:attrName>ppt_y</p:attrName>
                                        </p:attrNameLst>
                                      </p:cBhvr>
                                      <p:tavLst>
                                        <p:tav tm="0">
                                          <p:val>
                                            <p:strVal val="ppt_y"/>
                                          </p:val>
                                        </p:tav>
                                        <p:tav tm="100000">
                                          <p:val>
                                            <p:strVal val="ppt_y+.1"/>
                                          </p:val>
                                        </p:tav>
                                      </p:tavLst>
                                    </p:anim>
                                    <p:set>
                                      <p:cBhvr>
                                        <p:cTn id="77" dur="1" fill="hold">
                                          <p:stCondLst>
                                            <p:cond delay="999"/>
                                          </p:stCondLst>
                                        </p:cTn>
                                        <p:tgtEl>
                                          <p:spTgt spid="33"/>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1000"/>
                                        <p:tgtEl>
                                          <p:spTgt spid="31"/>
                                        </p:tgtEl>
                                      </p:cBhvr>
                                    </p:animEffect>
                                    <p:anim calcmode="lin" valueType="num">
                                      <p:cBhvr>
                                        <p:cTn id="80" dur="1000"/>
                                        <p:tgtEl>
                                          <p:spTgt spid="31"/>
                                        </p:tgtEl>
                                        <p:attrNameLst>
                                          <p:attrName>ppt_x</p:attrName>
                                        </p:attrNameLst>
                                      </p:cBhvr>
                                      <p:tavLst>
                                        <p:tav tm="0">
                                          <p:val>
                                            <p:strVal val="ppt_x"/>
                                          </p:val>
                                        </p:tav>
                                        <p:tav tm="100000">
                                          <p:val>
                                            <p:strVal val="ppt_x"/>
                                          </p:val>
                                        </p:tav>
                                      </p:tavLst>
                                    </p:anim>
                                    <p:anim calcmode="lin" valueType="num">
                                      <p:cBhvr>
                                        <p:cTn id="81" dur="1000"/>
                                        <p:tgtEl>
                                          <p:spTgt spid="31"/>
                                        </p:tgtEl>
                                        <p:attrNameLst>
                                          <p:attrName>ppt_y</p:attrName>
                                        </p:attrNameLst>
                                      </p:cBhvr>
                                      <p:tavLst>
                                        <p:tav tm="0">
                                          <p:val>
                                            <p:strVal val="ppt_y"/>
                                          </p:val>
                                        </p:tav>
                                        <p:tav tm="100000">
                                          <p:val>
                                            <p:strVal val="ppt_y+.1"/>
                                          </p:val>
                                        </p:tav>
                                      </p:tavLst>
                                    </p:anim>
                                    <p:set>
                                      <p:cBhvr>
                                        <p:cTn id="82" dur="1" fill="hold">
                                          <p:stCondLst>
                                            <p:cond delay="999"/>
                                          </p:stCondLst>
                                        </p:cTn>
                                        <p:tgtEl>
                                          <p:spTgt spid="3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5122"/>
                                        </p:tgtEl>
                                      </p:cBhvr>
                                    </p:animEffect>
                                    <p:set>
                                      <p:cBhvr>
                                        <p:cTn id="85" dur="1" fill="hold">
                                          <p:stCondLst>
                                            <p:cond delay="499"/>
                                          </p:stCondLst>
                                        </p:cTn>
                                        <p:tgtEl>
                                          <p:spTgt spid="5122"/>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8" grpId="0" animBg="1"/>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4" y="1568708"/>
            <a:ext cx="3285461" cy="2286000"/>
          </a:xfrm>
          <a:noFill/>
        </p:spPr>
        <p:txBody>
          <a:bodyPr>
            <a:noAutofit/>
          </a:bodyPr>
          <a:lstStyle/>
          <a:p>
            <a:r>
              <a:rPr lang="en-US" sz="4800" b="1" dirty="0">
                <a:solidFill>
                  <a:schemeClr val="tx1"/>
                </a:solidFill>
              </a:rPr>
              <a:t>Performance Tournament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Hypotheses</a:t>
            </a:r>
          </a:p>
          <a:p>
            <a:endParaRPr lang="en-IL" sz="1100" dirty="0"/>
          </a:p>
        </p:txBody>
      </p:sp>
      <p:sp>
        <p:nvSpPr>
          <p:cNvPr id="8" name="Content Placeholder 3">
            <a:extLst>
              <a:ext uri="{FF2B5EF4-FFF2-40B4-BE49-F238E27FC236}">
                <a16:creationId xmlns:a16="http://schemas.microsoft.com/office/drawing/2014/main" id="{CE7B7919-D8DC-4D17-B6FC-4D15B80D0130}"/>
              </a:ext>
            </a:extLst>
          </p:cNvPr>
          <p:cNvSpPr txBox="1">
            <a:spLocks/>
          </p:cNvSpPr>
          <p:nvPr/>
        </p:nvSpPr>
        <p:spPr>
          <a:xfrm>
            <a:off x="4821865" y="919597"/>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b="1" dirty="0"/>
          </a:p>
          <a:p>
            <a:endParaRPr lang="en-US" b="1" dirty="0"/>
          </a:p>
          <a:p>
            <a:pPr>
              <a:buFont typeface="Wingdings" panose="05000000000000000000" pitchFamily="2" charset="2"/>
              <a:buChar char="v"/>
            </a:pPr>
            <a:endParaRPr lang="en-US" b="1" dirty="0"/>
          </a:p>
          <a:p>
            <a:pPr lvl="3">
              <a:buFont typeface="Wingdings" panose="05000000000000000000" pitchFamily="2" charset="2"/>
              <a:buChar char="v"/>
            </a:pPr>
            <a:r>
              <a:rPr lang="en-US" sz="1800" b="1" dirty="0"/>
              <a:t>The bounded suboptimal algorithms will win more games than their optimal versions, due to future look-ahead resulted by searching deeper. </a:t>
            </a:r>
          </a:p>
          <a:p>
            <a:pPr marL="0" indent="0">
              <a:buFont typeface="Calibri" panose="020F0502020204030204" pitchFamily="34" charset="0"/>
              <a:buNone/>
            </a:pPr>
            <a:endParaRPr lang="en-US" sz="1600" b="1" dirty="0"/>
          </a:p>
        </p:txBody>
      </p:sp>
      <p:sp>
        <p:nvSpPr>
          <p:cNvPr id="7" name="Slide Number Placeholder 5">
            <a:extLst>
              <a:ext uri="{FF2B5EF4-FFF2-40B4-BE49-F238E27FC236}">
                <a16:creationId xmlns:a16="http://schemas.microsoft.com/office/drawing/2014/main" id="{672DFA68-1583-4673-94D2-CAC20F109B26}"/>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40</a:t>
            </a:fld>
            <a:endParaRPr lang="en-US" sz="2000" dirty="0">
              <a:solidFill>
                <a:schemeClr val="tx1"/>
              </a:solidFill>
            </a:endParaRPr>
          </a:p>
        </p:txBody>
      </p:sp>
    </p:spTree>
    <p:extLst>
      <p:ext uri="{BB962C8B-B14F-4D97-AF65-F5344CB8AC3E}">
        <p14:creationId xmlns:p14="http://schemas.microsoft.com/office/powerpoint/2010/main" val="3449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5400" b="1" dirty="0">
                <a:solidFill>
                  <a:schemeClr val="bg1"/>
                </a:solidFill>
              </a:rPr>
              <a:t>Performance Tournament </a:t>
            </a:r>
            <a:br>
              <a:rPr lang="en-US" sz="5400" b="1" dirty="0">
                <a:solidFill>
                  <a:schemeClr val="bg1"/>
                </a:solidFill>
              </a:rPr>
            </a:br>
            <a:r>
              <a:rPr lang="en-US" sz="5400" b="1" dirty="0">
                <a:solidFill>
                  <a:schemeClr val="bg1"/>
                </a:solidFill>
              </a:rPr>
              <a:t>Results</a:t>
            </a:r>
            <a:endParaRPr lang="en-US" sz="5400" dirty="0">
              <a:solidFill>
                <a:schemeClr val="bg1"/>
              </a:solidFill>
            </a:endParaRPr>
          </a:p>
        </p:txBody>
      </p:sp>
      <p:sp>
        <p:nvSpPr>
          <p:cNvPr id="8" name="Slide Number Placeholder 5">
            <a:extLst>
              <a:ext uri="{FF2B5EF4-FFF2-40B4-BE49-F238E27FC236}">
                <a16:creationId xmlns:a16="http://schemas.microsoft.com/office/drawing/2014/main" id="{B0638FA6-5B14-45F5-802E-20CAD7EFB7F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41</a:t>
            </a:fld>
            <a:endParaRPr lang="en-US" sz="2000" dirty="0">
              <a:solidFill>
                <a:schemeClr val="bg1"/>
              </a:solidFill>
            </a:endParaRPr>
          </a:p>
        </p:txBody>
      </p:sp>
      <p:pic>
        <p:nvPicPr>
          <p:cNvPr id="4" name="Picture 3">
            <a:extLst>
              <a:ext uri="{FF2B5EF4-FFF2-40B4-BE49-F238E27FC236}">
                <a16:creationId xmlns:a16="http://schemas.microsoft.com/office/drawing/2014/main" id="{8EFE19AA-5286-4433-A2FB-4F6742111757}"/>
              </a:ext>
            </a:extLst>
          </p:cNvPr>
          <p:cNvPicPr/>
          <p:nvPr/>
        </p:nvPicPr>
        <p:blipFill rotWithShape="1">
          <a:blip r:embed="rId3"/>
          <a:srcRect b="50528"/>
          <a:stretch/>
        </p:blipFill>
        <p:spPr bwMode="auto">
          <a:xfrm>
            <a:off x="765313" y="1005089"/>
            <a:ext cx="4455117" cy="389216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DAC78D3-3B1A-43AB-A05A-59D3F67D6230}"/>
              </a:ext>
            </a:extLst>
          </p:cNvPr>
          <p:cNvPicPr/>
          <p:nvPr/>
        </p:nvPicPr>
        <p:blipFill rotWithShape="1">
          <a:blip r:embed="rId3"/>
          <a:srcRect t="50176"/>
          <a:stretch/>
        </p:blipFill>
        <p:spPr bwMode="auto">
          <a:xfrm>
            <a:off x="5521917" y="1005089"/>
            <a:ext cx="4365555" cy="3892168"/>
          </a:xfrm>
          <a:prstGeom prst="rect">
            <a:avLst/>
          </a:prstGeom>
          <a:ln>
            <a:noFill/>
          </a:ln>
          <a:extLst>
            <a:ext uri="{53640926-AAD7-44D8-BBD7-CCE9431645EC}">
              <a14:shadowObscured xmlns:a14="http://schemas.microsoft.com/office/drawing/2010/main"/>
            </a:ext>
          </a:extLst>
        </p:spPr>
      </p:pic>
      <p:sp>
        <p:nvSpPr>
          <p:cNvPr id="7" name="Content Placeholder 5">
            <a:extLst>
              <a:ext uri="{FF2B5EF4-FFF2-40B4-BE49-F238E27FC236}">
                <a16:creationId xmlns:a16="http://schemas.microsoft.com/office/drawing/2014/main" id="{32F75AD1-5259-4927-AA30-F7FDEC9D13EA}"/>
              </a:ext>
            </a:extLst>
          </p:cNvPr>
          <p:cNvSpPr txBox="1">
            <a:spLocks/>
          </p:cNvSpPr>
          <p:nvPr/>
        </p:nvSpPr>
        <p:spPr>
          <a:xfrm>
            <a:off x="979517" y="39821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ctr"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1800" b="1"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rPr>
              <a:t>Final Score Vs. Player Type:</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endParaRPr kumimoji="0" lang="en-US" sz="2000" b="1"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endParaRP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6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67617"/>
            <a:ext cx="10058400" cy="3892168"/>
          </a:xfrm>
        </p:spPr>
        <p:txBody>
          <a:bodyPr vert="horz" lIns="91440" tIns="45720" rIns="91440" bIns="45720" rtlCol="0" anchor="b">
            <a:normAutofit/>
          </a:bodyPr>
          <a:lstStyle/>
          <a:p>
            <a:pPr algn="ctr"/>
            <a:r>
              <a:rPr lang="en-US" sz="5400" b="1" dirty="0">
                <a:solidFill>
                  <a:schemeClr val="bg1"/>
                </a:solidFill>
              </a:rPr>
              <a:t>Performance Tournament </a:t>
            </a:r>
            <a:br>
              <a:rPr lang="en-US" sz="5400" b="1" dirty="0">
                <a:solidFill>
                  <a:schemeClr val="bg1"/>
                </a:solidFill>
              </a:rPr>
            </a:br>
            <a:r>
              <a:rPr lang="en-US" sz="5400" b="1" dirty="0">
                <a:solidFill>
                  <a:schemeClr val="bg1"/>
                </a:solidFill>
              </a:rPr>
              <a:t>Results</a:t>
            </a:r>
            <a:endParaRPr lang="en-US" sz="5400" dirty="0">
              <a:solidFill>
                <a:schemeClr val="bg1"/>
              </a:solidFill>
            </a:endParaRPr>
          </a:p>
        </p:txBody>
      </p:sp>
      <p:sp>
        <p:nvSpPr>
          <p:cNvPr id="8" name="Slide Number Placeholder 5">
            <a:extLst>
              <a:ext uri="{FF2B5EF4-FFF2-40B4-BE49-F238E27FC236}">
                <a16:creationId xmlns:a16="http://schemas.microsoft.com/office/drawing/2014/main" id="{B0638FA6-5B14-45F5-802E-20CAD7EFB7F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bg1"/>
                </a:solidFill>
              </a:rPr>
              <a:t>42</a:t>
            </a:fld>
            <a:endParaRPr lang="en-US" sz="2000" dirty="0">
              <a:solidFill>
                <a:schemeClr val="bg1"/>
              </a:solidFill>
            </a:endParaRPr>
          </a:p>
        </p:txBody>
      </p:sp>
      <p:sp>
        <p:nvSpPr>
          <p:cNvPr id="6" name="Content Placeholder 5">
            <a:extLst>
              <a:ext uri="{FF2B5EF4-FFF2-40B4-BE49-F238E27FC236}">
                <a16:creationId xmlns:a16="http://schemas.microsoft.com/office/drawing/2014/main" id="{4BF6DA5F-A065-4D59-A768-67EA4164DA51}"/>
              </a:ext>
            </a:extLst>
          </p:cNvPr>
          <p:cNvSpPr txBox="1">
            <a:spLocks/>
          </p:cNvSpPr>
          <p:nvPr/>
        </p:nvSpPr>
        <p:spPr>
          <a:xfrm>
            <a:off x="979517" y="490341"/>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ctr"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1800" b="1"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rPr>
              <a:t>Winning Rate Vs. Player Type:</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endParaRPr kumimoji="0" lang="en-US" sz="2000" b="1"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endParaRP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ysClr val="windowText" lastClr="000000">
                  <a:lumMod val="75000"/>
                  <a:lumOff val="25000"/>
                </a:sys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EEB9F0A-EE2D-4A06-8552-154A103E8114}"/>
              </a:ext>
            </a:extLst>
          </p:cNvPr>
          <p:cNvPicPr>
            <a:picLocks noChangeAspect="1"/>
          </p:cNvPicPr>
          <p:nvPr/>
        </p:nvPicPr>
        <p:blipFill>
          <a:blip r:embed="rId3"/>
          <a:stretch>
            <a:fillRect/>
          </a:stretch>
        </p:blipFill>
        <p:spPr>
          <a:xfrm>
            <a:off x="2422580" y="883175"/>
            <a:ext cx="5498162" cy="4023360"/>
          </a:xfrm>
          <a:prstGeom prst="rect">
            <a:avLst/>
          </a:prstGeom>
        </p:spPr>
      </p:pic>
    </p:spTree>
    <p:extLst>
      <p:ext uri="{BB962C8B-B14F-4D97-AF65-F5344CB8AC3E}">
        <p14:creationId xmlns:p14="http://schemas.microsoft.com/office/powerpoint/2010/main" val="89927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6055" y="1568708"/>
            <a:ext cx="3291690" cy="2286000"/>
          </a:xfrm>
          <a:noFill/>
        </p:spPr>
        <p:txBody>
          <a:bodyPr>
            <a:noAutofit/>
          </a:bodyPr>
          <a:lstStyle/>
          <a:p>
            <a:r>
              <a:rPr lang="en-US" sz="4800" b="1" dirty="0">
                <a:solidFill>
                  <a:schemeClr val="tx1"/>
                </a:solidFill>
              </a:rPr>
              <a:t>Performance Tournament </a:t>
            </a:r>
            <a:br>
              <a:rPr lang="en-US" sz="4800" b="1" dirty="0">
                <a:solidFill>
                  <a:schemeClr val="tx1"/>
                </a:solidFill>
              </a:rPr>
            </a:br>
            <a:r>
              <a:rPr lang="en-US" sz="4800" b="1" dirty="0">
                <a:solidFill>
                  <a:schemeClr val="tx1"/>
                </a:solidFill>
              </a:rPr>
              <a:t>Experiment</a:t>
            </a:r>
            <a:endParaRPr lang="en-US" sz="4800" dirty="0">
              <a:solidFill>
                <a:schemeClr val="tx1"/>
              </a:solidFill>
            </a:endParaRPr>
          </a:p>
        </p:txBody>
      </p:sp>
      <p:sp>
        <p:nvSpPr>
          <p:cNvPr id="3" name="Text Placeholder 2">
            <a:extLst>
              <a:ext uri="{FF2B5EF4-FFF2-40B4-BE49-F238E27FC236}">
                <a16:creationId xmlns:a16="http://schemas.microsoft.com/office/drawing/2014/main" id="{5D0C5CE2-1D5E-4A84-9669-CDC144DBF346}"/>
              </a:ext>
            </a:extLst>
          </p:cNvPr>
          <p:cNvSpPr>
            <a:spLocks noGrp="1"/>
          </p:cNvSpPr>
          <p:nvPr>
            <p:ph type="body" sz="half" idx="2"/>
          </p:nvPr>
        </p:nvSpPr>
        <p:spPr>
          <a:xfrm>
            <a:off x="606055" y="3431537"/>
            <a:ext cx="3200400" cy="3379124"/>
          </a:xfrm>
        </p:spPr>
        <p:txBody>
          <a:bodyPr>
            <a:normAutofit/>
          </a:bodyPr>
          <a:lstStyle/>
          <a:p>
            <a:endParaRPr lang="en-US" sz="3200" b="1" dirty="0"/>
          </a:p>
          <a:p>
            <a:r>
              <a:rPr lang="en-US" sz="3200" dirty="0"/>
              <a:t>Conclusions</a:t>
            </a:r>
            <a:endParaRPr lang="he-IL" sz="3200" dirty="0"/>
          </a:p>
          <a:p>
            <a:endParaRPr lang="en-IL" sz="1100" dirty="0"/>
          </a:p>
        </p:txBody>
      </p:sp>
      <p:sp>
        <p:nvSpPr>
          <p:cNvPr id="6" name="Slide Number Placeholder 5">
            <a:extLst>
              <a:ext uri="{FF2B5EF4-FFF2-40B4-BE49-F238E27FC236}">
                <a16:creationId xmlns:a16="http://schemas.microsoft.com/office/drawing/2014/main" id="{5EA14A55-745C-474B-B252-9B83B091B68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43</a:t>
            </a:fld>
            <a:endParaRPr lang="en-US" sz="2000" dirty="0">
              <a:solidFill>
                <a:schemeClr val="tx1"/>
              </a:solidFill>
            </a:endParaRPr>
          </a:p>
        </p:txBody>
      </p:sp>
    </p:spTree>
    <p:extLst>
      <p:ext uri="{BB962C8B-B14F-4D97-AF65-F5344CB8AC3E}">
        <p14:creationId xmlns:p14="http://schemas.microsoft.com/office/powerpoint/2010/main" val="341681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057" y="3667315"/>
            <a:ext cx="11107881" cy="1998428"/>
          </a:xfrm>
          <a:ln>
            <a:noFill/>
          </a:ln>
        </p:spPr>
        <p:txBody>
          <a:bodyPr>
            <a:noAutofit/>
          </a:bodyPr>
          <a:lstStyle/>
          <a:p>
            <a:pPr algn="ctr"/>
            <a:r>
              <a:rPr lang="en-US" sz="6600" b="1" i="1">
                <a:solidFill>
                  <a:schemeClr val="tx1"/>
                </a:solidFill>
                <a:cs typeface="+mn-cs"/>
              </a:rPr>
              <a:t>Thanks!</a:t>
            </a:r>
            <a:endParaRPr lang="en-US" sz="7200" b="1" i="1" dirty="0">
              <a:solidFill>
                <a:schemeClr val="tx1"/>
              </a:solidFill>
              <a:cs typeface="+mn-cs"/>
            </a:endParaRPr>
          </a:p>
        </p:txBody>
      </p:sp>
      <p:grpSp>
        <p:nvGrpSpPr>
          <p:cNvPr id="10" name="Group 9"/>
          <p:cNvGrpSpPr/>
          <p:nvPr/>
        </p:nvGrpSpPr>
        <p:grpSpPr>
          <a:xfrm>
            <a:off x="3247844" y="386917"/>
            <a:ext cx="5696309" cy="3796894"/>
            <a:chOff x="8733491" y="154004"/>
            <a:chExt cx="3458509" cy="2269525"/>
          </a:xfrm>
        </p:grpSpPr>
        <p:pic>
          <p:nvPicPr>
            <p:cNvPr id="3" name="Picture 2" descr="Image result for board game carto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733491" y="228970"/>
              <a:ext cx="3458509" cy="2194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92623" y="154004"/>
              <a:ext cx="980177" cy="82777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D1218C88-7F12-4885-8685-E95A731EBB2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44</a:t>
            </a:fld>
            <a:endParaRPr lang="en-US" sz="2000" dirty="0">
              <a:solidFill>
                <a:schemeClr val="tx1"/>
              </a:solidFill>
            </a:endParaRPr>
          </a:p>
        </p:txBody>
      </p:sp>
    </p:spTree>
    <p:extLst>
      <p:ext uri="{BB962C8B-B14F-4D97-AF65-F5344CB8AC3E}">
        <p14:creationId xmlns:p14="http://schemas.microsoft.com/office/powerpoint/2010/main" val="409028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sz="8800" b="1" dirty="0"/>
              <a:t>Goals</a:t>
            </a:r>
            <a:endParaRPr lang="en-US" sz="8800" dirty="0"/>
          </a:p>
        </p:txBody>
      </p:sp>
      <p:sp>
        <p:nvSpPr>
          <p:cNvPr id="5" name="Slide Number Placeholder 4"/>
          <p:cNvSpPr>
            <a:spLocks noGrp="1"/>
          </p:cNvSpPr>
          <p:nvPr>
            <p:ph type="sldNum" sz="quarter" idx="12"/>
          </p:nvPr>
        </p:nvSpPr>
        <p:spPr>
          <a:xfrm>
            <a:off x="9900458" y="6459785"/>
            <a:ext cx="1312025"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F1783CA-9390-49C9-AC80-E0703DB73D73}" type="slidenum">
              <a:rPr kumimoji="0" lang="en-US" sz="1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5</a:t>
            </a:fld>
            <a:endParaRPr kumimoji="0" lang="en-US" sz="1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5" name="Content Placeholder 4">
            <a:extLst>
              <a:ext uri="{FF2B5EF4-FFF2-40B4-BE49-F238E27FC236}">
                <a16:creationId xmlns:a16="http://schemas.microsoft.com/office/drawing/2014/main" id="{157DC36D-1D0A-4CC4-8E22-4940B9480982}"/>
              </a:ext>
            </a:extLst>
          </p:cNvPr>
          <p:cNvGraphicFramePr>
            <a:graphicFrameLocks noGrp="1"/>
          </p:cNvGraphicFramePr>
          <p:nvPr>
            <p:ph idx="1"/>
            <p:extLst>
              <p:ext uri="{D42A27DB-BD31-4B8C-83A1-F6EECF244321}">
                <p14:modId xmlns:p14="http://schemas.microsoft.com/office/powerpoint/2010/main" val="235695708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19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graphicEl>
                                              <a:dgm id="{E0268238-22DD-45A7-9036-BB447F907F12}"/>
                                            </p:graphicEl>
                                          </p:spTgt>
                                        </p:tgtEl>
                                        <p:attrNameLst>
                                          <p:attrName>style.visibility</p:attrName>
                                        </p:attrNameLst>
                                      </p:cBhvr>
                                      <p:to>
                                        <p:strVal val="visible"/>
                                      </p:to>
                                    </p:set>
                                    <p:anim calcmode="lin" valueType="num">
                                      <p:cBhvr additive="base">
                                        <p:cTn id="7" dur="500" fill="hold"/>
                                        <p:tgtEl>
                                          <p:spTgt spid="35">
                                            <p:graphicEl>
                                              <a:dgm id="{E0268238-22DD-45A7-9036-BB447F907F1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graphicEl>
                                              <a:dgm id="{E0268238-22DD-45A7-9036-BB447F907F12}"/>
                                            </p:graphicEl>
                                          </p:spTgt>
                                        </p:tgtEl>
                                        <p:attrNameLst>
                                          <p:attrName>ppt_y</p:attrName>
                                        </p:attrNameLst>
                                      </p:cBhvr>
                                      <p:tavLst>
                                        <p:tav tm="0">
                                          <p:val>
                                            <p:strVal val="1+#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5">
                                            <p:graphicEl>
                                              <a:dgm id="{B426E060-6741-4E30-950A-9B50ED1DEB5E}"/>
                                            </p:graphicEl>
                                          </p:spTgt>
                                        </p:tgtEl>
                                        <p:attrNameLst>
                                          <p:attrName>style.visibility</p:attrName>
                                        </p:attrNameLst>
                                      </p:cBhvr>
                                      <p:to>
                                        <p:strVal val="visible"/>
                                      </p:to>
                                    </p:set>
                                    <p:animEffect transition="in" filter="fade">
                                      <p:cBhvr>
                                        <p:cTn id="11" dur="1000"/>
                                        <p:tgtEl>
                                          <p:spTgt spid="35">
                                            <p:graphicEl>
                                              <a:dgm id="{B426E060-6741-4E30-950A-9B50ED1DEB5E}"/>
                                            </p:graphicEl>
                                          </p:spTgt>
                                        </p:tgtEl>
                                      </p:cBhvr>
                                    </p:animEffect>
                                    <p:anim calcmode="lin" valueType="num">
                                      <p:cBhvr>
                                        <p:cTn id="12" dur="1000" fill="hold"/>
                                        <p:tgtEl>
                                          <p:spTgt spid="35">
                                            <p:graphicEl>
                                              <a:dgm id="{B426E060-6741-4E30-950A-9B50ED1DEB5E}"/>
                                            </p:graphicEl>
                                          </p:spTgt>
                                        </p:tgtEl>
                                        <p:attrNameLst>
                                          <p:attrName>ppt_x</p:attrName>
                                        </p:attrNameLst>
                                      </p:cBhvr>
                                      <p:tavLst>
                                        <p:tav tm="0">
                                          <p:val>
                                            <p:strVal val="#ppt_x"/>
                                          </p:val>
                                        </p:tav>
                                        <p:tav tm="100000">
                                          <p:val>
                                            <p:strVal val="#ppt_x"/>
                                          </p:val>
                                        </p:tav>
                                      </p:tavLst>
                                    </p:anim>
                                    <p:anim calcmode="lin" valueType="num">
                                      <p:cBhvr>
                                        <p:cTn id="13" dur="1000" fill="hold"/>
                                        <p:tgtEl>
                                          <p:spTgt spid="35">
                                            <p:graphicEl>
                                              <a:dgm id="{B426E060-6741-4E30-950A-9B50ED1DEB5E}"/>
                                            </p:graphic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
                                            <p:graphicEl>
                                              <a:dgm id="{CB88C3B5-D118-41EF-B930-2282439B452A}"/>
                                            </p:graphicEl>
                                          </p:spTgt>
                                        </p:tgtEl>
                                        <p:attrNameLst>
                                          <p:attrName>style.visibility</p:attrName>
                                        </p:attrNameLst>
                                      </p:cBhvr>
                                      <p:to>
                                        <p:strVal val="visible"/>
                                      </p:to>
                                    </p:set>
                                    <p:anim calcmode="lin" valueType="num">
                                      <p:cBhvr additive="base">
                                        <p:cTn id="18" dur="500" fill="hold"/>
                                        <p:tgtEl>
                                          <p:spTgt spid="35">
                                            <p:graphicEl>
                                              <a:dgm id="{CB88C3B5-D118-41EF-B930-2282439B452A}"/>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35">
                                            <p:graphicEl>
                                              <a:dgm id="{CB88C3B5-D118-41EF-B930-2282439B452A}"/>
                                            </p:graphicEl>
                                          </p:spTgt>
                                        </p:tgtEl>
                                        <p:attrNameLst>
                                          <p:attrName>ppt_y</p:attrName>
                                        </p:attrNameLst>
                                      </p:cBhvr>
                                      <p:tavLst>
                                        <p:tav tm="0">
                                          <p:val>
                                            <p:strVal val="1+#ppt_h/2"/>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5">
                                            <p:graphicEl>
                                              <a:dgm id="{DBE22FCE-5A2F-40E8-BF8D-5D2B5314D275}"/>
                                            </p:graphicEl>
                                          </p:spTgt>
                                        </p:tgtEl>
                                        <p:attrNameLst>
                                          <p:attrName>style.visibility</p:attrName>
                                        </p:attrNameLst>
                                      </p:cBhvr>
                                      <p:to>
                                        <p:strVal val="visible"/>
                                      </p:to>
                                    </p:set>
                                    <p:animEffect transition="in" filter="fade">
                                      <p:cBhvr>
                                        <p:cTn id="22" dur="1000"/>
                                        <p:tgtEl>
                                          <p:spTgt spid="35">
                                            <p:graphicEl>
                                              <a:dgm id="{DBE22FCE-5A2F-40E8-BF8D-5D2B5314D275}"/>
                                            </p:graphicEl>
                                          </p:spTgt>
                                        </p:tgtEl>
                                      </p:cBhvr>
                                    </p:animEffect>
                                    <p:anim calcmode="lin" valueType="num">
                                      <p:cBhvr>
                                        <p:cTn id="23" dur="1000" fill="hold"/>
                                        <p:tgtEl>
                                          <p:spTgt spid="35">
                                            <p:graphicEl>
                                              <a:dgm id="{DBE22FCE-5A2F-40E8-BF8D-5D2B5314D275}"/>
                                            </p:graphicEl>
                                          </p:spTgt>
                                        </p:tgtEl>
                                        <p:attrNameLst>
                                          <p:attrName>ppt_x</p:attrName>
                                        </p:attrNameLst>
                                      </p:cBhvr>
                                      <p:tavLst>
                                        <p:tav tm="0">
                                          <p:val>
                                            <p:strVal val="#ppt_x"/>
                                          </p:val>
                                        </p:tav>
                                        <p:tav tm="100000">
                                          <p:val>
                                            <p:strVal val="#ppt_x"/>
                                          </p:val>
                                        </p:tav>
                                      </p:tavLst>
                                    </p:anim>
                                    <p:anim calcmode="lin" valueType="num">
                                      <p:cBhvr>
                                        <p:cTn id="24" dur="1000" fill="hold"/>
                                        <p:tgtEl>
                                          <p:spTgt spid="35">
                                            <p:graphicEl>
                                              <a:dgm id="{DBE22FCE-5A2F-40E8-BF8D-5D2B5314D275}"/>
                                            </p:graphic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
                                            <p:graphicEl>
                                              <a:dgm id="{DE0379A2-B7A6-4EF6-A62E-02453697ED12}"/>
                                            </p:graphicEl>
                                          </p:spTgt>
                                        </p:tgtEl>
                                        <p:attrNameLst>
                                          <p:attrName>style.visibility</p:attrName>
                                        </p:attrNameLst>
                                      </p:cBhvr>
                                      <p:to>
                                        <p:strVal val="visible"/>
                                      </p:to>
                                    </p:set>
                                    <p:anim calcmode="lin" valueType="num">
                                      <p:cBhvr additive="base">
                                        <p:cTn id="29" dur="500" fill="hold"/>
                                        <p:tgtEl>
                                          <p:spTgt spid="35">
                                            <p:graphicEl>
                                              <a:dgm id="{DE0379A2-B7A6-4EF6-A62E-02453697ED12}"/>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
                                            <p:graphicEl>
                                              <a:dgm id="{DE0379A2-B7A6-4EF6-A62E-02453697ED12}"/>
                                            </p:graphicEl>
                                          </p:spTgt>
                                        </p:tgtEl>
                                        <p:attrNameLst>
                                          <p:attrName>ppt_y</p:attrName>
                                        </p:attrNameLst>
                                      </p:cBhvr>
                                      <p:tavLst>
                                        <p:tav tm="0">
                                          <p:val>
                                            <p:strVal val="1+#ppt_h/2"/>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5">
                                            <p:graphicEl>
                                              <a:dgm id="{14C5FEB9-DC6A-4468-9DE9-FBE8A8B34483}"/>
                                            </p:graphicEl>
                                          </p:spTgt>
                                        </p:tgtEl>
                                        <p:attrNameLst>
                                          <p:attrName>style.visibility</p:attrName>
                                        </p:attrNameLst>
                                      </p:cBhvr>
                                      <p:to>
                                        <p:strVal val="visible"/>
                                      </p:to>
                                    </p:set>
                                    <p:animEffect transition="in" filter="fade">
                                      <p:cBhvr>
                                        <p:cTn id="33" dur="1000"/>
                                        <p:tgtEl>
                                          <p:spTgt spid="35">
                                            <p:graphicEl>
                                              <a:dgm id="{14C5FEB9-DC6A-4468-9DE9-FBE8A8B34483}"/>
                                            </p:graphicEl>
                                          </p:spTgt>
                                        </p:tgtEl>
                                      </p:cBhvr>
                                    </p:animEffect>
                                    <p:anim calcmode="lin" valueType="num">
                                      <p:cBhvr>
                                        <p:cTn id="34" dur="1000" fill="hold"/>
                                        <p:tgtEl>
                                          <p:spTgt spid="35">
                                            <p:graphicEl>
                                              <a:dgm id="{14C5FEB9-DC6A-4468-9DE9-FBE8A8B34483}"/>
                                            </p:graphicEl>
                                          </p:spTgt>
                                        </p:tgtEl>
                                        <p:attrNameLst>
                                          <p:attrName>ppt_x</p:attrName>
                                        </p:attrNameLst>
                                      </p:cBhvr>
                                      <p:tavLst>
                                        <p:tav tm="0">
                                          <p:val>
                                            <p:strVal val="#ppt_x"/>
                                          </p:val>
                                        </p:tav>
                                        <p:tav tm="100000">
                                          <p:val>
                                            <p:strVal val="#ppt_x"/>
                                          </p:val>
                                        </p:tav>
                                      </p:tavLst>
                                    </p:anim>
                                    <p:anim calcmode="lin" valueType="num">
                                      <p:cBhvr>
                                        <p:cTn id="35" dur="1000" fill="hold"/>
                                        <p:tgtEl>
                                          <p:spTgt spid="35">
                                            <p:graphicEl>
                                              <a:dgm id="{14C5FEB9-DC6A-4468-9DE9-FBE8A8B3448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854431"/>
          </a:xfrm>
          <a:noFill/>
        </p:spPr>
        <p:txBody>
          <a:bodyPr>
            <a:normAutofit/>
          </a:bodyPr>
          <a:lstStyle/>
          <a:p>
            <a:r>
              <a:rPr lang="en-US" b="1" dirty="0">
                <a:solidFill>
                  <a:schemeClr val="tx1"/>
                </a:solidFill>
              </a:rPr>
              <a:t>N-Player Bounded Sub-optimal Algorithm</a:t>
            </a:r>
            <a:br>
              <a:rPr lang="en-US" b="1" dirty="0">
                <a:solidFill>
                  <a:schemeClr val="tx1"/>
                </a:solidFill>
              </a:rPr>
            </a:br>
            <a:endParaRPr lang="en-US"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6</a:t>
            </a:fld>
            <a:endParaRPr lang="en-US" dirty="0"/>
          </a:p>
        </p:txBody>
      </p:sp>
      <p:sp>
        <p:nvSpPr>
          <p:cNvPr id="25" name="TextBox 24">
            <a:extLst>
              <a:ext uri="{FF2B5EF4-FFF2-40B4-BE49-F238E27FC236}">
                <a16:creationId xmlns:a16="http://schemas.microsoft.com/office/drawing/2014/main" id="{F0DA3752-BD74-4C5C-B84C-DC6F75B4419E}"/>
              </a:ext>
            </a:extLst>
          </p:cNvPr>
          <p:cNvSpPr txBox="1"/>
          <p:nvPr/>
        </p:nvSpPr>
        <p:spPr>
          <a:xfrm>
            <a:off x="566603" y="2260819"/>
            <a:ext cx="8901307" cy="3323987"/>
          </a:xfrm>
          <a:prstGeom prst="rect">
            <a:avLst/>
          </a:prstGeom>
          <a:noFill/>
        </p:spPr>
        <p:txBody>
          <a:bodyPr wrap="square" rtlCol="0">
            <a:spAutoFit/>
          </a:bodyPr>
          <a:lstStyle/>
          <a:p>
            <a:r>
              <a:rPr lang="en-US" sz="1400" b="1" dirty="0">
                <a:latin typeface="Garamond" panose="02020404030301010803" pitchFamily="18" charset="0"/>
                <a:cs typeface="Arabic Typesetting" panose="03020402040406030203" pitchFamily="66" charset="-78"/>
              </a:rPr>
              <a:t>BoundedSuboptimal(Node, Player, Bound</a:t>
            </a:r>
            <a:r>
              <a:rPr lang="en-US" sz="1400" b="1" dirty="0">
                <a:latin typeface="Garamond" panose="02020404030301010803" pitchFamily="18" charset="0"/>
                <a:cs typeface="Calibri" panose="020F0502020204030204" pitchFamily="34" charset="0"/>
              </a:rPr>
              <a:t>, Promised</a:t>
            </a:r>
            <a:r>
              <a:rPr lang="en-US" sz="1400" b="1" dirty="0">
                <a:latin typeface="Garamond" panose="02020404030301010803" pitchFamily="18" charset="0"/>
                <a:cs typeface="Arabic Typesetting" panose="03020402040406030203" pitchFamily="66" charset="-78"/>
              </a:rPr>
              <a:t>)</a:t>
            </a:r>
          </a:p>
          <a:p>
            <a:r>
              <a:rPr lang="en-US" sz="1400" dirty="0">
                <a:latin typeface="Garamond" panose="02020404030301010803" pitchFamily="18" charset="0"/>
                <a:cs typeface="Arabic Typesetting" panose="03020402040406030203" pitchFamily="66" charset="-78"/>
              </a:rPr>
              <a:t>  IF Node is terminal, </a:t>
            </a:r>
            <a:r>
              <a:rPr lang="en-US" sz="1400" b="1" dirty="0">
                <a:latin typeface="Garamond" panose="02020404030301010803" pitchFamily="18" charset="0"/>
                <a:cs typeface="Arabic Typesetting" panose="03020402040406030203" pitchFamily="66" charset="-78"/>
              </a:rPr>
              <a:t>RETURN</a:t>
            </a:r>
            <a:r>
              <a:rPr lang="en-US" sz="1400" dirty="0">
                <a:latin typeface="Garamond" panose="02020404030301010803" pitchFamily="18" charset="0"/>
                <a:cs typeface="Arabic Typesetting" panose="03020402040406030203" pitchFamily="66" charset="-78"/>
              </a:rPr>
              <a:t> static value</a:t>
            </a:r>
          </a:p>
          <a:p>
            <a:r>
              <a:rPr lang="en-US" sz="1400" dirty="0">
                <a:latin typeface="Garamond" panose="02020404030301010803" pitchFamily="18" charset="0"/>
                <a:cs typeface="Arabic Typesetting" panose="03020402040406030203" pitchFamily="66" charset="-78"/>
              </a:rPr>
              <a:t>  Bbest = </a:t>
            </a:r>
            <a:r>
              <a:rPr lang="en-US" sz="1400" b="1" dirty="0">
                <a:latin typeface="Garamond" panose="02020404030301010803" pitchFamily="18" charset="0"/>
                <a:cs typeface="Arabic Typesetting" panose="03020402040406030203" pitchFamily="66" charset="-78"/>
              </a:rPr>
              <a:t>BoundedPruning</a:t>
            </a:r>
            <a:r>
              <a:rPr lang="en-US" sz="1400" dirty="0">
                <a:latin typeface="Garamond" panose="02020404030301010803" pitchFamily="18" charset="0"/>
                <a:cs typeface="Arabic Typesetting" panose="03020402040406030203" pitchFamily="66" charset="-78"/>
              </a:rPr>
              <a:t>(first Child, next Player, Sum, Promised)</a:t>
            </a:r>
          </a:p>
          <a:p>
            <a:r>
              <a:rPr lang="en-US" sz="1400" dirty="0">
                <a:latin typeface="Garamond" panose="02020404030301010803" pitchFamily="18" charset="0"/>
                <a:cs typeface="Arabic Typesetting" panose="03020402040406030203" pitchFamily="66" charset="-78"/>
              </a:rPr>
              <a:t>  FOR each remaining Child</a:t>
            </a:r>
          </a:p>
          <a:p>
            <a:r>
              <a:rPr lang="en-US" sz="1400" dirty="0">
                <a:latin typeface="Garamond" panose="02020404030301010803" pitchFamily="18" charset="0"/>
                <a:cs typeface="Arabic Typesetting" panose="03020402040406030203" pitchFamily="66" charset="-78"/>
              </a:rPr>
              <a:t>     IF Node is root, Promised = Max{Promised, Bbest[Player]} </a:t>
            </a:r>
          </a:p>
          <a:p>
            <a:r>
              <a:rPr lang="en-US" sz="1400" dirty="0">
                <a:solidFill>
                  <a:srgbClr val="009900"/>
                </a:solidFill>
                <a:latin typeface="Garamond" panose="02020404030301010803" pitchFamily="18" charset="0"/>
                <a:cs typeface="Arabic Typesetting" panose="03020402040406030203" pitchFamily="66" charset="-78"/>
              </a:rPr>
              <a:t>     // Bounded sub-optimal root immediate pruning </a:t>
            </a:r>
          </a:p>
          <a:p>
            <a:r>
              <a:rPr lang="en-US" sz="1400" dirty="0">
                <a:latin typeface="Garamond" panose="02020404030301010803" pitchFamily="18" charset="0"/>
                <a:cs typeface="Arabic Typesetting" panose="03020402040406030203" pitchFamily="66" charset="-78"/>
              </a:rPr>
              <a:t>     IF Node is root AND Promised + ɛ</a:t>
            </a:r>
            <a:r>
              <a:rPr lang="en-US" sz="1400" b="1" dirty="0">
                <a:latin typeface="Garamond" panose="02020404030301010803" pitchFamily="18" charset="0"/>
                <a:cs typeface="Arabic Typesetting" panose="03020402040406030203" pitchFamily="66" charset="-78"/>
              </a:rPr>
              <a:t> ≥ </a:t>
            </a:r>
            <a:r>
              <a:rPr lang="en-US" sz="1400" dirty="0">
                <a:latin typeface="Garamond" panose="02020404030301010803" pitchFamily="18" charset="0"/>
                <a:cs typeface="Arabic Typesetting" panose="03020402040406030203" pitchFamily="66" charset="-78"/>
              </a:rPr>
              <a:t>Sum, </a:t>
            </a:r>
            <a:r>
              <a:rPr lang="en-US" sz="1400" b="1" dirty="0">
                <a:latin typeface="Garamond" panose="02020404030301010803" pitchFamily="18" charset="0"/>
                <a:cs typeface="Arabic Typesetting" panose="03020402040406030203" pitchFamily="66" charset="-78"/>
              </a:rPr>
              <a:t>RETURN</a:t>
            </a:r>
            <a:r>
              <a:rPr lang="en-US" sz="1400" dirty="0">
                <a:latin typeface="Garamond" panose="02020404030301010803" pitchFamily="18" charset="0"/>
                <a:cs typeface="Arabic Typesetting" panose="03020402040406030203" pitchFamily="66" charset="-78"/>
              </a:rPr>
              <a:t> Bbest</a:t>
            </a:r>
          </a:p>
          <a:p>
            <a:r>
              <a:rPr lang="en-US" sz="1400" dirty="0">
                <a:solidFill>
                  <a:srgbClr val="009900"/>
                </a:solidFill>
                <a:latin typeface="Garamond" panose="02020404030301010803" pitchFamily="18" charset="0"/>
                <a:cs typeface="Arabic Typesetting" panose="03020402040406030203" pitchFamily="66" charset="-78"/>
              </a:rPr>
              <a:t>    // Bounded sub-optimal inner shallow pruning &amp; return vector of zeros</a:t>
            </a:r>
          </a:p>
          <a:p>
            <a:r>
              <a:rPr lang="en-US" sz="1400" dirty="0">
                <a:latin typeface="Garamond" panose="02020404030301010803" pitchFamily="18" charset="0"/>
                <a:cs typeface="Arabic Typesetting" panose="03020402040406030203" pitchFamily="66" charset="-78"/>
              </a:rPr>
              <a:t>     IF Player is Player2 AND Player.Parent is root AND Promised + ɛ </a:t>
            </a:r>
            <a:r>
              <a:rPr lang="en-US" sz="1400" b="1" dirty="0">
                <a:latin typeface="Garamond" panose="02020404030301010803" pitchFamily="18" charset="0"/>
                <a:cs typeface="Arabic Typesetting" panose="03020402040406030203" pitchFamily="66" charset="-78"/>
              </a:rPr>
              <a:t>≥ </a:t>
            </a:r>
            <a:r>
              <a:rPr lang="en-US" sz="1400" dirty="0">
                <a:latin typeface="Garamond" panose="02020404030301010803" pitchFamily="18" charset="0"/>
                <a:cs typeface="Arabic Typesetting" panose="03020402040406030203" pitchFamily="66" charset="-78"/>
              </a:rPr>
              <a:t>Sum – Bbest[Player]</a:t>
            </a:r>
            <a:r>
              <a:rPr lang="en-US" sz="1400" dirty="0">
                <a:solidFill>
                  <a:schemeClr val="tx1"/>
                </a:solidFill>
                <a:latin typeface="Garamond" panose="02020404030301010803" pitchFamily="18" charset="0"/>
                <a:cs typeface="Arabic Typesetting" panose="03020402040406030203" pitchFamily="66" charset="-78"/>
              </a:rPr>
              <a:t> 		</a:t>
            </a:r>
            <a:r>
              <a:rPr lang="en-US" sz="1400" b="1" dirty="0">
                <a:solidFill>
                  <a:schemeClr val="tx1"/>
                </a:solidFill>
                <a:latin typeface="Garamond" panose="02020404030301010803" pitchFamily="18" charset="0"/>
                <a:cs typeface="Arabic Typesetting" panose="03020402040406030203" pitchFamily="66" charset="-78"/>
              </a:rPr>
              <a:t>RETURN</a:t>
            </a:r>
            <a:r>
              <a:rPr lang="en-US" sz="1400" dirty="0">
                <a:solidFill>
                  <a:schemeClr val="tx1"/>
                </a:solidFill>
                <a:latin typeface="Garamond" panose="02020404030301010803" pitchFamily="18" charset="0"/>
                <a:cs typeface="Arabic Typesetting" panose="03020402040406030203" pitchFamily="66" charset="-78"/>
              </a:rPr>
              <a:t> [-1] +[0]* (NumPlayers-1)</a:t>
            </a:r>
            <a:endParaRPr lang="en-US" sz="1400" dirty="0">
              <a:solidFill>
                <a:srgbClr val="FF0000"/>
              </a:solidFill>
              <a:latin typeface="Garamond" panose="02020404030301010803" pitchFamily="18" charset="0"/>
              <a:cs typeface="Arabic Typesetting" panose="03020402040406030203" pitchFamily="66" charset="-78"/>
            </a:endParaRPr>
          </a:p>
          <a:p>
            <a:r>
              <a:rPr lang="en-US" sz="1400" dirty="0">
                <a:solidFill>
                  <a:schemeClr val="accent6">
                    <a:lumMod val="75000"/>
                  </a:schemeClr>
                </a:solidFill>
                <a:latin typeface="Garamond" panose="02020404030301010803" pitchFamily="18" charset="0"/>
                <a:cs typeface="Arabic Typesetting" panose="03020402040406030203" pitchFamily="66" charset="-78"/>
              </a:rPr>
              <a:t>     </a:t>
            </a:r>
            <a:r>
              <a:rPr lang="en-US" sz="1400" dirty="0">
                <a:solidFill>
                  <a:srgbClr val="009900"/>
                </a:solidFill>
                <a:latin typeface="Garamond" panose="02020404030301010803" pitchFamily="18" charset="0"/>
                <a:cs typeface="Arabic Typesetting" panose="03020402040406030203" pitchFamily="66" charset="-78"/>
              </a:rPr>
              <a:t>// Optimal immediate &amp; shallow pruning </a:t>
            </a:r>
          </a:p>
          <a:p>
            <a:r>
              <a:rPr lang="en-US" sz="1400" dirty="0">
                <a:latin typeface="Garamond" panose="02020404030301010803" pitchFamily="18" charset="0"/>
                <a:cs typeface="Arabic Typesetting" panose="03020402040406030203" pitchFamily="66" charset="-78"/>
              </a:rPr>
              <a:t>     IF Bbest[Player] &gt; = Bound, </a:t>
            </a:r>
            <a:r>
              <a:rPr lang="en-US" sz="1400" b="1" dirty="0">
                <a:latin typeface="Garamond" panose="02020404030301010803" pitchFamily="18" charset="0"/>
                <a:cs typeface="Arabic Typesetting" panose="03020402040406030203" pitchFamily="66" charset="-78"/>
              </a:rPr>
              <a:t>RETURN</a:t>
            </a:r>
            <a:r>
              <a:rPr lang="en-US" sz="1400" dirty="0">
                <a:latin typeface="Garamond" panose="02020404030301010803" pitchFamily="18" charset="0"/>
                <a:cs typeface="Arabic Typesetting" panose="03020402040406030203" pitchFamily="66" charset="-78"/>
              </a:rPr>
              <a:t> Bbest</a:t>
            </a:r>
          </a:p>
          <a:p>
            <a:r>
              <a:rPr lang="en-US" sz="1400" dirty="0">
                <a:latin typeface="Garamond" panose="02020404030301010803" pitchFamily="18" charset="0"/>
                <a:cs typeface="Arabic Typesetting" panose="03020402040406030203" pitchFamily="66" charset="-78"/>
              </a:rPr>
              <a:t>     Current = </a:t>
            </a:r>
            <a:r>
              <a:rPr lang="en-US" sz="1400" b="1" dirty="0">
                <a:latin typeface="Garamond" panose="02020404030301010803" pitchFamily="18" charset="0"/>
                <a:cs typeface="Arabic Typesetting" panose="03020402040406030203" pitchFamily="66" charset="-78"/>
              </a:rPr>
              <a:t>BoundedPruning</a:t>
            </a:r>
            <a:r>
              <a:rPr lang="en-US" sz="1400" dirty="0">
                <a:latin typeface="Garamond" panose="02020404030301010803" pitchFamily="18" charset="0"/>
                <a:cs typeface="Arabic Typesetting" panose="03020402040406030203" pitchFamily="66" charset="-78"/>
              </a:rPr>
              <a:t>(Child, next Player, Sum - Bbest[Player], Promised)</a:t>
            </a:r>
          </a:p>
          <a:p>
            <a:r>
              <a:rPr lang="en-US" sz="1400" dirty="0">
                <a:latin typeface="Garamond" panose="02020404030301010803" pitchFamily="18" charset="0"/>
                <a:cs typeface="Arabic Typesetting" panose="03020402040406030203" pitchFamily="66" charset="-78"/>
              </a:rPr>
              <a:t>     IF Current[Player] &gt; Bbest[Player], Bbest = Current</a:t>
            </a:r>
          </a:p>
          <a:p>
            <a:r>
              <a:rPr lang="en-US" sz="1400" b="1" dirty="0">
                <a:latin typeface="Garamond" panose="02020404030301010803" pitchFamily="18" charset="0"/>
                <a:cs typeface="Arabic Typesetting" panose="03020402040406030203" pitchFamily="66" charset="-78"/>
              </a:rPr>
              <a:t>RETURN</a:t>
            </a:r>
            <a:r>
              <a:rPr lang="en-US" sz="1400" dirty="0">
                <a:latin typeface="Garamond" panose="02020404030301010803" pitchFamily="18" charset="0"/>
                <a:cs typeface="Arabic Typesetting" panose="03020402040406030203" pitchFamily="66" charset="-78"/>
              </a:rPr>
              <a:t> Bbest </a:t>
            </a:r>
          </a:p>
        </p:txBody>
      </p:sp>
      <p:sp>
        <p:nvSpPr>
          <p:cNvPr id="6" name="Rounded Rectangle 24">
            <a:extLst>
              <a:ext uri="{FF2B5EF4-FFF2-40B4-BE49-F238E27FC236}">
                <a16:creationId xmlns:a16="http://schemas.microsoft.com/office/drawing/2014/main" id="{B301922C-1B30-43D0-AD27-139671386978}"/>
              </a:ext>
            </a:extLst>
          </p:cNvPr>
          <p:cNvSpPr/>
          <p:nvPr/>
        </p:nvSpPr>
        <p:spPr>
          <a:xfrm>
            <a:off x="8952286" y="2423057"/>
            <a:ext cx="1115593"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prstClr val="black"/>
                </a:solidFill>
              </a:rPr>
              <a:t> </a:t>
            </a:r>
            <a:r>
              <a:rPr lang="en-US" sz="2400" dirty="0">
                <a:solidFill>
                  <a:schemeClr val="tx1"/>
                </a:solidFill>
              </a:rPr>
              <a:t>7 </a:t>
            </a:r>
            <a:r>
              <a:rPr lang="en-US" sz="2400" dirty="0">
                <a:solidFill>
                  <a:prstClr val="black"/>
                </a:solidFill>
              </a:rPr>
              <a:t>, 2 , 3</a:t>
            </a:r>
          </a:p>
        </p:txBody>
      </p:sp>
      <p:sp>
        <p:nvSpPr>
          <p:cNvPr id="7" name="Rounded Rectangle 24">
            <a:extLst>
              <a:ext uri="{FF2B5EF4-FFF2-40B4-BE49-F238E27FC236}">
                <a16:creationId xmlns:a16="http://schemas.microsoft.com/office/drawing/2014/main" id="{0B1E64B4-2B75-4FFA-8435-1850DA1628BD}"/>
              </a:ext>
            </a:extLst>
          </p:cNvPr>
          <p:cNvSpPr/>
          <p:nvPr/>
        </p:nvSpPr>
        <p:spPr>
          <a:xfrm>
            <a:off x="8099564" y="3410371"/>
            <a:ext cx="1115593"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schemeClr val="tx1"/>
                </a:solidFill>
              </a:rPr>
              <a:t> 7 , 2 , 3</a:t>
            </a:r>
          </a:p>
        </p:txBody>
      </p:sp>
      <p:cxnSp>
        <p:nvCxnSpPr>
          <p:cNvPr id="8" name="Straight Arrow Connector 7">
            <a:extLst>
              <a:ext uri="{FF2B5EF4-FFF2-40B4-BE49-F238E27FC236}">
                <a16:creationId xmlns:a16="http://schemas.microsoft.com/office/drawing/2014/main" id="{9AB5A022-A406-48F7-8CA7-D85117FAEC28}"/>
              </a:ext>
            </a:extLst>
          </p:cNvPr>
          <p:cNvCxnSpPr>
            <a:cxnSpLocks/>
            <a:stCxn id="6" idx="1"/>
            <a:endCxn id="7" idx="0"/>
          </p:cNvCxnSpPr>
          <p:nvPr/>
        </p:nvCxnSpPr>
        <p:spPr>
          <a:xfrm flipH="1">
            <a:off x="8657361" y="2624110"/>
            <a:ext cx="294925"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 name="Rounded Rectangle 24">
            <a:extLst>
              <a:ext uri="{FF2B5EF4-FFF2-40B4-BE49-F238E27FC236}">
                <a16:creationId xmlns:a16="http://schemas.microsoft.com/office/drawing/2014/main" id="{7EBB653A-83DB-438D-B88E-83C0B85F7102}"/>
              </a:ext>
            </a:extLst>
          </p:cNvPr>
          <p:cNvSpPr/>
          <p:nvPr/>
        </p:nvSpPr>
        <p:spPr>
          <a:xfrm>
            <a:off x="9898019" y="3405189"/>
            <a:ext cx="1115594"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6 , 5 , 1</a:t>
            </a:r>
          </a:p>
        </p:txBody>
      </p:sp>
      <p:cxnSp>
        <p:nvCxnSpPr>
          <p:cNvPr id="10" name="Straight Arrow Connector 9">
            <a:extLst>
              <a:ext uri="{FF2B5EF4-FFF2-40B4-BE49-F238E27FC236}">
                <a16:creationId xmlns:a16="http://schemas.microsoft.com/office/drawing/2014/main" id="{B26038D4-F9C4-4F3D-9472-13EB7E3FAF45}"/>
              </a:ext>
            </a:extLst>
          </p:cNvPr>
          <p:cNvCxnSpPr>
            <a:cxnSpLocks/>
            <a:stCxn id="6" idx="3"/>
            <a:endCxn id="9" idx="0"/>
          </p:cNvCxnSpPr>
          <p:nvPr/>
        </p:nvCxnSpPr>
        <p:spPr>
          <a:xfrm>
            <a:off x="10067879" y="2624110"/>
            <a:ext cx="387937" cy="781079"/>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D000B4-55F7-467A-AE3B-93B01C868E1C}"/>
              </a:ext>
            </a:extLst>
          </p:cNvPr>
          <p:cNvSpPr txBox="1"/>
          <p:nvPr/>
        </p:nvSpPr>
        <p:spPr>
          <a:xfrm>
            <a:off x="8477504" y="2382133"/>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2" name="TextBox 11">
            <a:extLst>
              <a:ext uri="{FF2B5EF4-FFF2-40B4-BE49-F238E27FC236}">
                <a16:creationId xmlns:a16="http://schemas.microsoft.com/office/drawing/2014/main" id="{0F004E18-13C7-4FB3-ACB4-67D9D87C9006}"/>
              </a:ext>
            </a:extLst>
          </p:cNvPr>
          <p:cNvSpPr txBox="1"/>
          <p:nvPr/>
        </p:nvSpPr>
        <p:spPr>
          <a:xfrm>
            <a:off x="7535217" y="3405189"/>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Calibri" panose="020F0502020204030204"/>
              </a:rPr>
              <a:t>2</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7A028323-9C15-45A3-9958-6F3B6B500D2F}"/>
              </a:ext>
            </a:extLst>
          </p:cNvPr>
          <p:cNvCxnSpPr>
            <a:cxnSpLocks/>
            <a:endCxn id="16" idx="0"/>
          </p:cNvCxnSpPr>
          <p:nvPr/>
        </p:nvCxnSpPr>
        <p:spPr>
          <a:xfrm>
            <a:off x="10637978" y="3802112"/>
            <a:ext cx="592016"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0B9BB8-3465-476F-9AAE-8EA889898A93}"/>
              </a:ext>
            </a:extLst>
          </p:cNvPr>
          <p:cNvCxnSpPr>
            <a:cxnSpLocks/>
            <a:stCxn id="9" idx="2"/>
            <a:endCxn id="15" idx="0"/>
          </p:cNvCxnSpPr>
          <p:nvPr/>
        </p:nvCxnSpPr>
        <p:spPr>
          <a:xfrm flipH="1">
            <a:off x="9809341" y="3807294"/>
            <a:ext cx="646475" cy="789887"/>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 name="Rounded Rectangle 24">
            <a:extLst>
              <a:ext uri="{FF2B5EF4-FFF2-40B4-BE49-F238E27FC236}">
                <a16:creationId xmlns:a16="http://schemas.microsoft.com/office/drawing/2014/main" id="{836E56F1-0577-4F84-B684-BFE2BE815886}"/>
              </a:ext>
            </a:extLst>
          </p:cNvPr>
          <p:cNvSpPr/>
          <p:nvPr/>
        </p:nvSpPr>
        <p:spPr>
          <a:xfrm>
            <a:off x="9251544" y="4597181"/>
            <a:ext cx="1115593"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schemeClr val="tx1"/>
                </a:solidFill>
              </a:rPr>
              <a:t> 6 , 5 , 1</a:t>
            </a:r>
          </a:p>
        </p:txBody>
      </p:sp>
      <p:sp>
        <p:nvSpPr>
          <p:cNvPr id="16" name="Rounded Rectangle 24">
            <a:extLst>
              <a:ext uri="{FF2B5EF4-FFF2-40B4-BE49-F238E27FC236}">
                <a16:creationId xmlns:a16="http://schemas.microsoft.com/office/drawing/2014/main" id="{6E3EB001-3B3E-4CBD-BF2C-1F5BCD93E146}"/>
              </a:ext>
            </a:extLst>
          </p:cNvPr>
          <p:cNvSpPr/>
          <p:nvPr/>
        </p:nvSpPr>
        <p:spPr>
          <a:xfrm>
            <a:off x="10647429" y="4588373"/>
            <a:ext cx="116512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dirty="0">
                <a:solidFill>
                  <a:prstClr val="black"/>
                </a:solidFill>
              </a:rPr>
              <a:t> 9 , 1 , 2</a:t>
            </a:r>
          </a:p>
        </p:txBody>
      </p:sp>
      <p:sp>
        <p:nvSpPr>
          <p:cNvPr id="17" name="TextBox 16">
            <a:extLst>
              <a:ext uri="{FF2B5EF4-FFF2-40B4-BE49-F238E27FC236}">
                <a16:creationId xmlns:a16="http://schemas.microsoft.com/office/drawing/2014/main" id="{705B1721-C3AA-42A8-A8EB-6104B879459E}"/>
              </a:ext>
            </a:extLst>
          </p:cNvPr>
          <p:cNvSpPr txBox="1"/>
          <p:nvPr/>
        </p:nvSpPr>
        <p:spPr>
          <a:xfrm>
            <a:off x="8650816" y="4599176"/>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Calibri" panose="020F0502020204030204"/>
              </a:rPr>
              <a:t>3</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082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a:effectLst>
            <a:glow rad="1016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8126445" y="4184139"/>
            <a:ext cx="3669325" cy="2062103"/>
          </a:xfrm>
          <a:prstGeom prst="rect">
            <a:avLst/>
          </a:prstGeom>
        </p:spPr>
        <p:txBody>
          <a:bodyPr wrap="square">
            <a:spAutoFit/>
          </a:bodyPr>
          <a:lstStyle/>
          <a:p>
            <a:pPr algn="ctr"/>
            <a:r>
              <a:rPr lang="en-US" sz="3200" b="1" dirty="0">
                <a:solidFill>
                  <a:prstClr val="black"/>
                </a:solidFill>
                <a:latin typeface="Garamond" panose="02020404030301010803" pitchFamily="18" charset="0"/>
                <a:cs typeface="Calibri" panose="020F0502020204030204" pitchFamily="34" charset="0"/>
              </a:rPr>
              <a:t>ɛ = 3</a:t>
            </a:r>
            <a:endParaRPr kumimoji="0" lang="en-US" sz="32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sz="3200" b="1" dirty="0">
                <a:latin typeface="Garamond" panose="02020404030301010803" pitchFamily="18" charset="0"/>
                <a:cs typeface="Calibri" panose="020F0502020204030204" pitchFamily="34" charset="0"/>
              </a:rPr>
              <a:t>Promised</a:t>
            </a:r>
            <a:r>
              <a:rPr kumimoji="0" lang="en-US" sz="32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32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a:effectLst>
            <a:glow rad="1016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a:effectLst>
            <a:glow rad="1016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7</a:t>
            </a:fld>
            <a:endParaRPr lang="en-US" sz="2000" dirty="0">
              <a:solidFill>
                <a:schemeClr val="bg1"/>
              </a:solidFill>
            </a:endParaRPr>
          </a:p>
        </p:txBody>
      </p:sp>
      <p:sp>
        <p:nvSpPr>
          <p:cNvPr id="26" name="Arrow: Down 25">
            <a:extLst>
              <a:ext uri="{FF2B5EF4-FFF2-40B4-BE49-F238E27FC236}">
                <a16:creationId xmlns:a16="http://schemas.microsoft.com/office/drawing/2014/main" id="{BA7BEFB7-6620-43E6-8AC1-D7250240ABF3}"/>
              </a:ext>
            </a:extLst>
          </p:cNvPr>
          <p:cNvSpPr/>
          <p:nvPr/>
        </p:nvSpPr>
        <p:spPr>
          <a:xfrm>
            <a:off x="4137613" y="1178069"/>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4">
            <a:extLst>
              <a:ext uri="{FF2B5EF4-FFF2-40B4-BE49-F238E27FC236}">
                <a16:creationId xmlns:a16="http://schemas.microsoft.com/office/drawing/2014/main" id="{9CDF83FF-F4B0-490D-B47D-D595890820C8}"/>
              </a:ext>
            </a:extLst>
          </p:cNvPr>
          <p:cNvSpPr/>
          <p:nvPr/>
        </p:nvSpPr>
        <p:spPr>
          <a:xfrm>
            <a:off x="1759977" y="3471864"/>
            <a:ext cx="1086459" cy="402105"/>
          </a:xfrm>
          <a:prstGeom prst="roundRect">
            <a:avLst/>
          </a:prstGeom>
          <a:ln w="38100">
            <a:solidFill>
              <a:schemeClr val="tx1"/>
            </a:solidFill>
          </a:ln>
          <a:effectLst>
            <a:glow rad="1016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28" name="Rounded Rectangle 24">
            <a:extLst>
              <a:ext uri="{FF2B5EF4-FFF2-40B4-BE49-F238E27FC236}">
                <a16:creationId xmlns:a16="http://schemas.microsoft.com/office/drawing/2014/main" id="{4A56905E-09DF-4C7A-A2DA-4620250CF0DB}"/>
              </a:ext>
            </a:extLst>
          </p:cNvPr>
          <p:cNvSpPr/>
          <p:nvPr/>
        </p:nvSpPr>
        <p:spPr>
          <a:xfrm>
            <a:off x="3932895" y="3467504"/>
            <a:ext cx="1086459" cy="402105"/>
          </a:xfrm>
          <a:prstGeom prst="roundRect">
            <a:avLst/>
          </a:prstGeom>
          <a:ln w="38100">
            <a:solidFill>
              <a:schemeClr val="tx1"/>
            </a:solidFill>
          </a:ln>
          <a:effectLst>
            <a:glow rad="1016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lIns="0" rtlCol="0" anchor="ctr"/>
          <a:lstStyle/>
          <a:p>
            <a:r>
              <a:rPr lang="en-US" sz="2400">
                <a:solidFill>
                  <a:prstClr val="black"/>
                </a:solidFill>
                <a:latin typeface="Calibri" panose="020F0502020204030204"/>
              </a:rPr>
              <a:t> 1 , 2 , 9</a:t>
            </a:r>
            <a:endParaRPr lang="en-US" sz="2400" dirty="0">
              <a:solidFill>
                <a:prstClr val="black"/>
              </a:solidFill>
              <a:latin typeface="Calibri" panose="020F0502020204030204"/>
            </a:endParaRPr>
          </a:p>
        </p:txBody>
      </p:sp>
    </p:spTree>
    <p:extLst>
      <p:ext uri="{BB962C8B-B14F-4D97-AF65-F5344CB8AC3E}">
        <p14:creationId xmlns:p14="http://schemas.microsoft.com/office/powerpoint/2010/main" val="355100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endParaRPr lang="en-US" sz="2400" dirty="0">
              <a:solidFill>
                <a:prstClr val="black"/>
              </a:solidFill>
            </a:endParaRP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a:endCxn id="25" idx="0"/>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A90A968F-3AF7-4E1E-AFBB-5AE133A3841C}"/>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7" name="Rounded Rectangle 24">
            <a:extLst>
              <a:ext uri="{FF2B5EF4-FFF2-40B4-BE49-F238E27FC236}">
                <a16:creationId xmlns:a16="http://schemas.microsoft.com/office/drawing/2014/main" id="{29272CA2-4C6A-4FD4-BA56-10ADBBD8637E}"/>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a:endCxn id="37" idx="0"/>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8</a:t>
            </a:fld>
            <a:endParaRPr lang="en-US" sz="2000" dirty="0">
              <a:solidFill>
                <a:schemeClr val="bg1"/>
              </a:solidFill>
            </a:endParaRPr>
          </a:p>
        </p:txBody>
      </p:sp>
      <p:sp>
        <p:nvSpPr>
          <p:cNvPr id="30" name="Arrow: Down 29">
            <a:extLst>
              <a:ext uri="{FF2B5EF4-FFF2-40B4-BE49-F238E27FC236}">
                <a16:creationId xmlns:a16="http://schemas.microsoft.com/office/drawing/2014/main" id="{9856802F-9F10-4670-861E-BFA511856760}"/>
              </a:ext>
            </a:extLst>
          </p:cNvPr>
          <p:cNvSpPr/>
          <p:nvPr/>
        </p:nvSpPr>
        <p:spPr>
          <a:xfrm>
            <a:off x="1208663" y="2166512"/>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26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a:extLst>
              <a:ext uri="{FF2B5EF4-FFF2-40B4-BE49-F238E27FC236}">
                <a16:creationId xmlns:a16="http://schemas.microsoft.com/office/drawing/2014/main" id="{A8C51AC7-82FB-4F45-8200-9DD776011032}"/>
              </a:ext>
            </a:extLst>
          </p:cNvPr>
          <p:cNvSpPr/>
          <p:nvPr/>
        </p:nvSpPr>
        <p:spPr>
          <a:xfrm>
            <a:off x="3699159" y="1496099"/>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4 , 5 , 3</a:t>
            </a:r>
            <a:endParaRPr lang="en-US" sz="2400" dirty="0">
              <a:solidFill>
                <a:prstClr val="black"/>
              </a:solidFill>
            </a:endParaRPr>
          </a:p>
        </p:txBody>
      </p:sp>
      <p:cxnSp>
        <p:nvCxnSpPr>
          <p:cNvPr id="6" name="Straight Arrow Connector 5">
            <a:extLst>
              <a:ext uri="{FF2B5EF4-FFF2-40B4-BE49-F238E27FC236}">
                <a16:creationId xmlns:a16="http://schemas.microsoft.com/office/drawing/2014/main" id="{90316761-9A9C-45DD-883B-22155F2B1094}"/>
              </a:ext>
            </a:extLst>
          </p:cNvPr>
          <p:cNvCxnSpPr>
            <a:cxnSpLocks/>
            <a:stCxn id="4" idx="1"/>
            <a:endCxn id="8" idx="0"/>
          </p:cNvCxnSpPr>
          <p:nvPr/>
        </p:nvCxnSpPr>
        <p:spPr>
          <a:xfrm flipH="1">
            <a:off x="1313439" y="1697152"/>
            <a:ext cx="2385720" cy="80244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Rounded Rectangle 24">
            <a:extLst>
              <a:ext uri="{FF2B5EF4-FFF2-40B4-BE49-F238E27FC236}">
                <a16:creationId xmlns:a16="http://schemas.microsoft.com/office/drawing/2014/main" id="{86E173F9-4BD8-45C9-895B-D9291BE03666}"/>
              </a:ext>
            </a:extLst>
          </p:cNvPr>
          <p:cNvSpPr/>
          <p:nvPr/>
        </p:nvSpPr>
        <p:spPr>
          <a:xfrm>
            <a:off x="770209" y="2499592"/>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4 , 5 , 3</a:t>
            </a:r>
          </a:p>
        </p:txBody>
      </p:sp>
      <p:sp>
        <p:nvSpPr>
          <p:cNvPr id="13" name="Rounded Rectangle 24">
            <a:extLst>
              <a:ext uri="{FF2B5EF4-FFF2-40B4-BE49-F238E27FC236}">
                <a16:creationId xmlns:a16="http://schemas.microsoft.com/office/drawing/2014/main" id="{4CD99ABF-6E91-4780-948E-3B830D82A31B}"/>
              </a:ext>
            </a:extLst>
          </p:cNvPr>
          <p:cNvSpPr/>
          <p:nvPr/>
        </p:nvSpPr>
        <p:spPr>
          <a:xfrm>
            <a:off x="2846437" y="2483413"/>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474CBE1-4CB3-4C37-A320-D820D66CA7FB}"/>
              </a:ext>
            </a:extLst>
          </p:cNvPr>
          <p:cNvCxnSpPr>
            <a:cxnSpLocks/>
            <a:stCxn id="13" idx="1"/>
          </p:cNvCxnSpPr>
          <p:nvPr/>
        </p:nvCxnSpPr>
        <p:spPr>
          <a:xfrm flipH="1">
            <a:off x="2303207" y="2684466"/>
            <a:ext cx="543230" cy="78739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428DE3-812D-40F3-838D-FC3975DE3095}"/>
              </a:ext>
            </a:extLst>
          </p:cNvPr>
          <p:cNvCxnSpPr/>
          <p:nvPr/>
        </p:nvCxnSpPr>
        <p:spPr>
          <a:xfrm>
            <a:off x="27698" y="2235711"/>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77593-45FC-497A-876D-2DB8A5AC53AE}"/>
              </a:ext>
            </a:extLst>
          </p:cNvPr>
          <p:cNvCxnSpPr/>
          <p:nvPr/>
        </p:nvCxnSpPr>
        <p:spPr>
          <a:xfrm>
            <a:off x="1448" y="3209925"/>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BC62CF-241C-42E5-BD49-33C178C9996F}"/>
              </a:ext>
            </a:extLst>
          </p:cNvPr>
          <p:cNvCxnSpPr/>
          <p:nvPr/>
        </p:nvCxnSpPr>
        <p:spPr>
          <a:xfrm>
            <a:off x="-4346" y="419100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D8DCF7-1A4C-4B98-9445-3954E39DE18A}"/>
              </a:ext>
            </a:extLst>
          </p:cNvPr>
          <p:cNvCxnSpPr/>
          <p:nvPr/>
        </p:nvCxnSpPr>
        <p:spPr>
          <a:xfrm>
            <a:off x="-10974" y="1314450"/>
            <a:ext cx="12192000" cy="0"/>
          </a:xfrm>
          <a:prstGeom prst="line">
            <a:avLst/>
          </a:prstGeom>
          <a:ln w="412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B31268-CCCD-432C-ACC4-BD68ECAD51AB}"/>
              </a:ext>
            </a:extLst>
          </p:cNvPr>
          <p:cNvSpPr txBox="1"/>
          <p:nvPr/>
        </p:nvSpPr>
        <p:spPr>
          <a:xfrm>
            <a:off x="30595" y="1335840"/>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6" name="TextBox 105">
            <a:extLst>
              <a:ext uri="{FF2B5EF4-FFF2-40B4-BE49-F238E27FC236}">
                <a16:creationId xmlns:a16="http://schemas.microsoft.com/office/drawing/2014/main" id="{ECA9C168-C76B-4BF3-901D-398C2C3E88A6}"/>
              </a:ext>
            </a:extLst>
          </p:cNvPr>
          <p:cNvSpPr txBox="1"/>
          <p:nvPr/>
        </p:nvSpPr>
        <p:spPr>
          <a:xfrm>
            <a:off x="30595" y="2235711"/>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07" name="TextBox 106">
            <a:extLst>
              <a:ext uri="{FF2B5EF4-FFF2-40B4-BE49-F238E27FC236}">
                <a16:creationId xmlns:a16="http://schemas.microsoft.com/office/drawing/2014/main" id="{BF75DFDE-2A65-4568-B1A4-6A33F6ED4C58}"/>
              </a:ext>
            </a:extLst>
          </p:cNvPr>
          <p:cNvSpPr txBox="1"/>
          <p:nvPr/>
        </p:nvSpPr>
        <p:spPr>
          <a:xfrm>
            <a:off x="30595" y="3228455"/>
            <a:ext cx="26525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cxnSp>
        <p:nvCxnSpPr>
          <p:cNvPr id="42" name="Straight Arrow Connector 41">
            <a:extLst>
              <a:ext uri="{FF2B5EF4-FFF2-40B4-BE49-F238E27FC236}">
                <a16:creationId xmlns:a16="http://schemas.microsoft.com/office/drawing/2014/main" id="{58048FA6-5FD9-4CEB-A0E6-009A8BAEF165}"/>
              </a:ext>
            </a:extLst>
          </p:cNvPr>
          <p:cNvCxnSpPr>
            <a:cxnSpLocks/>
            <a:stCxn id="4" idx="1"/>
            <a:endCxn id="13" idx="0"/>
          </p:cNvCxnSpPr>
          <p:nvPr/>
        </p:nvCxnSpPr>
        <p:spPr>
          <a:xfrm flipH="1">
            <a:off x="3389667" y="1697152"/>
            <a:ext cx="309492" cy="786261"/>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9016A4-990A-4D14-99D6-E18AB90E69C2}"/>
              </a:ext>
            </a:extLst>
          </p:cNvPr>
          <p:cNvCxnSpPr>
            <a:cxnSpLocks/>
            <a:stCxn id="13" idx="3"/>
          </p:cNvCxnSpPr>
          <p:nvPr/>
        </p:nvCxnSpPr>
        <p:spPr>
          <a:xfrm>
            <a:off x="3932896" y="2684466"/>
            <a:ext cx="543229" cy="783038"/>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78C002-DFE7-473F-9885-B39E59320A1C}"/>
              </a:ext>
            </a:extLst>
          </p:cNvPr>
          <p:cNvSpPr/>
          <p:nvPr/>
        </p:nvSpPr>
        <p:spPr>
          <a:xfrm>
            <a:off x="9540363" y="53788"/>
            <a:ext cx="1883030" cy="1200329"/>
          </a:xfrm>
          <a:prstGeom prst="rect">
            <a:avLst/>
          </a:prstGeom>
        </p:spPr>
        <p:txBody>
          <a:bodyPr wrap="square">
            <a:spAutoFit/>
          </a:bodyPr>
          <a:lstStyle/>
          <a:p>
            <a:pPr algn="ctr"/>
            <a:r>
              <a:rPr lang="en-US" b="1" dirty="0">
                <a:solidFill>
                  <a:prstClr val="black"/>
                </a:solidFill>
                <a:latin typeface="Garamond" panose="02020404030301010803" pitchFamily="18" charset="0"/>
                <a:cs typeface="Calibri" panose="020F0502020204030204" pitchFamily="34" charset="0"/>
              </a:rPr>
              <a:t>ɛ = 3</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a:p>
            <a:pPr lvl="0" algn="ctr"/>
            <a:r>
              <a:rPr lang="en-US" b="1" dirty="0">
                <a:highlight>
                  <a:srgbClr val="9ADBF8"/>
                </a:highlight>
                <a:latin typeface="Garamond" panose="02020404030301010803" pitchFamily="18" charset="0"/>
                <a:cs typeface="Calibri" panose="020F0502020204030204" pitchFamily="34" charset="0"/>
              </a:rPr>
              <a:t>Promised</a:t>
            </a:r>
            <a:r>
              <a:rPr kumimoji="0" lang="en-US" sz="1800" b="1" i="0" u="none" strike="noStrike" kern="1200" cap="none" spc="0" normalizeH="0" baseline="0" noProof="0" dirty="0">
                <a:ln>
                  <a:noFill/>
                </a:ln>
                <a:solidFill>
                  <a:prstClr val="black"/>
                </a:solidFill>
                <a:effectLst/>
                <a:highlight>
                  <a:srgbClr val="9ADBF8"/>
                </a:highlight>
                <a:uLnTx/>
                <a:uFillTx/>
                <a:latin typeface="Garamond" panose="02020404030301010803" pitchFamily="18" charset="0"/>
                <a:ea typeface="+mn-ea"/>
                <a:cs typeface="Arabic Typesetting" panose="03020402040406030203" pitchFamily="66" charset="-78"/>
              </a:rPr>
              <a:t> =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rPr>
              <a:t>Sum = 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Calibri" panose="020F0502020204030204" pitchFamily="34" charset="0"/>
              </a:rPr>
              <a:t>Player = Player1</a:t>
            </a:r>
            <a:endPar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Arabic Typesetting" panose="03020402040406030203" pitchFamily="66" charset="-78"/>
            </a:endParaRPr>
          </a:p>
        </p:txBody>
      </p:sp>
      <p:sp>
        <p:nvSpPr>
          <p:cNvPr id="49" name="Rounded Rectangle 24">
            <a:extLst>
              <a:ext uri="{FF2B5EF4-FFF2-40B4-BE49-F238E27FC236}">
                <a16:creationId xmlns:a16="http://schemas.microsoft.com/office/drawing/2014/main" id="{9B669053-FAD0-4B20-B963-9403931BC9E2}"/>
              </a:ext>
            </a:extLst>
          </p:cNvPr>
          <p:cNvSpPr/>
          <p:nvPr/>
        </p:nvSpPr>
        <p:spPr>
          <a:xfrm>
            <a:off x="4923773" y="2476905"/>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10 , 1 , 1</a:t>
            </a:r>
          </a:p>
        </p:txBody>
      </p:sp>
      <p:sp>
        <p:nvSpPr>
          <p:cNvPr id="50" name="Rounded Rectangle 24">
            <a:extLst>
              <a:ext uri="{FF2B5EF4-FFF2-40B4-BE49-F238E27FC236}">
                <a16:creationId xmlns:a16="http://schemas.microsoft.com/office/drawing/2014/main" id="{B744744E-ED07-450E-9E2D-F91FAC1F25D3}"/>
              </a:ext>
            </a:extLst>
          </p:cNvPr>
          <p:cNvSpPr/>
          <p:nvPr/>
        </p:nvSpPr>
        <p:spPr>
          <a:xfrm>
            <a:off x="7173091" y="2483412"/>
            <a:ext cx="1258441"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11 , 0 , 1</a:t>
            </a:r>
          </a:p>
        </p:txBody>
      </p:sp>
      <p:cxnSp>
        <p:nvCxnSpPr>
          <p:cNvPr id="55" name="Straight Arrow Connector 54">
            <a:extLst>
              <a:ext uri="{FF2B5EF4-FFF2-40B4-BE49-F238E27FC236}">
                <a16:creationId xmlns:a16="http://schemas.microsoft.com/office/drawing/2014/main" id="{A80A35FF-9F6D-411E-95B0-71A37E3BA053}"/>
              </a:ext>
            </a:extLst>
          </p:cNvPr>
          <p:cNvCxnSpPr>
            <a:cxnSpLocks/>
            <a:stCxn id="4" idx="3"/>
            <a:endCxn id="50" idx="0"/>
          </p:cNvCxnSpPr>
          <p:nvPr/>
        </p:nvCxnSpPr>
        <p:spPr>
          <a:xfrm>
            <a:off x="4785618" y="1697152"/>
            <a:ext cx="3016694" cy="786260"/>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8A8A45-4DA2-45E8-BF6D-ECABE88A18BC}"/>
              </a:ext>
            </a:extLst>
          </p:cNvPr>
          <p:cNvCxnSpPr>
            <a:cxnSpLocks/>
            <a:stCxn id="4" idx="3"/>
            <a:endCxn id="49" idx="0"/>
          </p:cNvCxnSpPr>
          <p:nvPr/>
        </p:nvCxnSpPr>
        <p:spPr>
          <a:xfrm>
            <a:off x="4785618" y="1697152"/>
            <a:ext cx="767376" cy="779753"/>
          </a:xfrm>
          <a:prstGeom prst="straightConnector1">
            <a:avLst/>
          </a:prstGeom>
          <a:ln w="19050" cap="flat"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CA2AC9ED-40AC-42F7-908A-E470B9B1D002}"/>
              </a:ext>
            </a:extLst>
          </p:cNvPr>
          <p:cNvSpPr txBox="1">
            <a:spLocks/>
          </p:cNvSpPr>
          <p:nvPr/>
        </p:nvSpPr>
        <p:spPr>
          <a:xfrm>
            <a:off x="825801" y="247651"/>
            <a:ext cx="7300644" cy="914906"/>
          </a:xfrm>
          <a:prstGeom prst="rect">
            <a:avLst/>
          </a:prstGeom>
          <a:noFill/>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lvl="0">
              <a:defRPr/>
            </a:pPr>
            <a:r>
              <a:rPr lang="en-US" b="1" dirty="0">
                <a:solidFill>
                  <a:sysClr val="windowText" lastClr="000000"/>
                </a:solidFill>
              </a:rPr>
              <a:t>3-Players Bounded Suboptimal Pruning </a:t>
            </a:r>
            <a:endParaRPr lang="en-US" dirty="0">
              <a:solidFill>
                <a:sysClr val="windowText" lastClr="000000"/>
              </a:solidFill>
            </a:endParaRPr>
          </a:p>
        </p:txBody>
      </p:sp>
      <p:sp>
        <p:nvSpPr>
          <p:cNvPr id="97" name="Slide Number Placeholder 5">
            <a:extLst>
              <a:ext uri="{FF2B5EF4-FFF2-40B4-BE49-F238E27FC236}">
                <a16:creationId xmlns:a16="http://schemas.microsoft.com/office/drawing/2014/main" id="{5E998F9F-2ED1-4FAE-B9C8-AF92E899701D}"/>
              </a:ext>
            </a:extLst>
          </p:cNvPr>
          <p:cNvSpPr>
            <a:spLocks noGrp="1"/>
          </p:cNvSpPr>
          <p:nvPr>
            <p:ph type="sldNum" sz="quarter" idx="12"/>
          </p:nvPr>
        </p:nvSpPr>
        <p:spPr/>
        <p:txBody>
          <a:bodyPr/>
          <a:lstStyle/>
          <a:p>
            <a:fld id="{6F1783CA-9390-49C9-AC80-E0703DB73D73}" type="slidenum">
              <a:rPr lang="en-US" sz="2000" smtClean="0">
                <a:solidFill>
                  <a:schemeClr val="bg1"/>
                </a:solidFill>
              </a:rPr>
              <a:t>9</a:t>
            </a:fld>
            <a:endParaRPr lang="en-US" sz="2000" dirty="0">
              <a:solidFill>
                <a:schemeClr val="bg1"/>
              </a:solidFill>
            </a:endParaRPr>
          </a:p>
        </p:txBody>
      </p:sp>
      <p:sp>
        <p:nvSpPr>
          <p:cNvPr id="26" name="Rectangle: Rounded Corners 25">
            <a:extLst>
              <a:ext uri="{FF2B5EF4-FFF2-40B4-BE49-F238E27FC236}">
                <a16:creationId xmlns:a16="http://schemas.microsoft.com/office/drawing/2014/main" id="{52F35C8A-5A6E-4EFB-A770-412A1032CECC}"/>
              </a:ext>
            </a:extLst>
          </p:cNvPr>
          <p:cNvSpPr/>
          <p:nvPr/>
        </p:nvSpPr>
        <p:spPr>
          <a:xfrm>
            <a:off x="6615954" y="3148526"/>
            <a:ext cx="5127812" cy="3142807"/>
          </a:xfrm>
          <a:prstGeom prst="roundRect">
            <a:avLst/>
          </a:prstGeom>
          <a:solidFill>
            <a:schemeClr val="accent4">
              <a:lumMod val="20000"/>
              <a:lumOff val="80000"/>
            </a:schemeClr>
          </a:solidFill>
          <a:ln w="28575">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27" name="Rectangle: Rounded Corners 26">
            <a:extLst>
              <a:ext uri="{FF2B5EF4-FFF2-40B4-BE49-F238E27FC236}">
                <a16:creationId xmlns:a16="http://schemas.microsoft.com/office/drawing/2014/main" id="{2F8DDC1C-A592-4E87-858E-ECD45CA83C1B}"/>
              </a:ext>
            </a:extLst>
          </p:cNvPr>
          <p:cNvSpPr/>
          <p:nvPr/>
        </p:nvSpPr>
        <p:spPr>
          <a:xfrm>
            <a:off x="8364071" y="3804220"/>
            <a:ext cx="1748117"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Promised= 0</a:t>
            </a:r>
          </a:p>
          <a:p>
            <a:pPr algn="ctr"/>
            <a:r>
              <a:rPr lang="en-US" sz="1600" dirty="0">
                <a:solidFill>
                  <a:schemeClr val="tx1"/>
                </a:solidFill>
              </a:rPr>
              <a:t>Bbest[Player1]= 4</a:t>
            </a:r>
          </a:p>
        </p:txBody>
      </p:sp>
      <p:sp>
        <p:nvSpPr>
          <p:cNvPr id="28" name="Rectangle: Rounded Corners 27">
            <a:extLst>
              <a:ext uri="{FF2B5EF4-FFF2-40B4-BE49-F238E27FC236}">
                <a16:creationId xmlns:a16="http://schemas.microsoft.com/office/drawing/2014/main" id="{C9652898-55DC-4947-BF7D-DAE1C3E74422}"/>
              </a:ext>
            </a:extLst>
          </p:cNvPr>
          <p:cNvSpPr/>
          <p:nvPr/>
        </p:nvSpPr>
        <p:spPr>
          <a:xfrm>
            <a:off x="8364071" y="4990683"/>
            <a:ext cx="1748117" cy="608844"/>
          </a:xfrm>
          <a:prstGeom prst="roundRect">
            <a:avLst/>
          </a:prstGeom>
          <a:solidFill>
            <a:schemeClr val="accent4">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Update Promised</a:t>
            </a:r>
          </a:p>
        </p:txBody>
      </p:sp>
      <p:sp>
        <p:nvSpPr>
          <p:cNvPr id="29" name="Arrow: Down 28">
            <a:extLst>
              <a:ext uri="{FF2B5EF4-FFF2-40B4-BE49-F238E27FC236}">
                <a16:creationId xmlns:a16="http://schemas.microsoft.com/office/drawing/2014/main" id="{FF924888-E029-4951-B460-DF34B865EE73}"/>
              </a:ext>
            </a:extLst>
          </p:cNvPr>
          <p:cNvSpPr/>
          <p:nvPr/>
        </p:nvSpPr>
        <p:spPr>
          <a:xfrm>
            <a:off x="9024256" y="4503975"/>
            <a:ext cx="427745" cy="395797"/>
          </a:xfrm>
          <a:prstGeom prst="downArrow">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Arrow: Down 29">
            <a:extLst>
              <a:ext uri="{FF2B5EF4-FFF2-40B4-BE49-F238E27FC236}">
                <a16:creationId xmlns:a16="http://schemas.microsoft.com/office/drawing/2014/main" id="{5179544A-E934-4058-87BE-A8599E6663C3}"/>
              </a:ext>
            </a:extLst>
          </p:cNvPr>
          <p:cNvSpPr/>
          <p:nvPr/>
        </p:nvSpPr>
        <p:spPr>
          <a:xfrm>
            <a:off x="4137613" y="1178069"/>
            <a:ext cx="209550" cy="26925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4">
            <a:extLst>
              <a:ext uri="{FF2B5EF4-FFF2-40B4-BE49-F238E27FC236}">
                <a16:creationId xmlns:a16="http://schemas.microsoft.com/office/drawing/2014/main" id="{C990B98D-2007-4DB1-8FE0-09943BA07385}"/>
              </a:ext>
            </a:extLst>
          </p:cNvPr>
          <p:cNvSpPr/>
          <p:nvPr/>
        </p:nvSpPr>
        <p:spPr>
          <a:xfrm>
            <a:off x="1759977" y="347186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lgn="r">
              <a:defRPr/>
            </a:pPr>
            <a:r>
              <a:rPr lang="en-US" sz="2400" dirty="0">
                <a:solidFill>
                  <a:prstClr val="black"/>
                </a:solidFill>
              </a:rPr>
              <a:t>5 , 7 , 0</a:t>
            </a:r>
          </a:p>
        </p:txBody>
      </p:sp>
      <p:sp>
        <p:nvSpPr>
          <p:cNvPr id="32" name="Rounded Rectangle 24">
            <a:extLst>
              <a:ext uri="{FF2B5EF4-FFF2-40B4-BE49-F238E27FC236}">
                <a16:creationId xmlns:a16="http://schemas.microsoft.com/office/drawing/2014/main" id="{24439241-D5F4-48DE-8E14-39C8A15448E4}"/>
              </a:ext>
            </a:extLst>
          </p:cNvPr>
          <p:cNvSpPr/>
          <p:nvPr/>
        </p:nvSpPr>
        <p:spPr>
          <a:xfrm>
            <a:off x="3932895" y="3467504"/>
            <a:ext cx="1086459" cy="40210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rtlCol="0" anchor="ctr"/>
          <a:lstStyle/>
          <a:p>
            <a:pPr lvl="0">
              <a:defRPr/>
            </a:pPr>
            <a:r>
              <a:rPr lang="en-US" sz="2400">
                <a:solidFill>
                  <a:prstClr val="black"/>
                </a:solidFill>
              </a:rPr>
              <a:t> 1 , 2 , 9</a:t>
            </a:r>
            <a:endParaRPr lang="en-US" sz="2400" dirty="0">
              <a:solidFill>
                <a:prstClr val="black"/>
              </a:solidFill>
            </a:endParaRPr>
          </a:p>
        </p:txBody>
      </p:sp>
    </p:spTree>
    <p:extLst>
      <p:ext uri="{BB962C8B-B14F-4D97-AF65-F5344CB8AC3E}">
        <p14:creationId xmlns:p14="http://schemas.microsoft.com/office/powerpoint/2010/main" val="384619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anim calcmode="lin" valueType="num">
                                      <p:cBhvr>
                                        <p:cTn id="13" dur="500" fill="hold"/>
                                        <p:tgtEl>
                                          <p:spTgt spid="28"/>
                                        </p:tgtEl>
                                        <p:attrNameLst>
                                          <p:attrName>ppt_x</p:attrName>
                                        </p:attrNameLst>
                                      </p:cBhvr>
                                      <p:tavLst>
                                        <p:tav tm="0">
                                          <p:val>
                                            <p:strVal val="#ppt_x"/>
                                          </p:val>
                                        </p:tav>
                                        <p:tav tm="100000">
                                          <p:val>
                                            <p:strVal val="#ppt_x"/>
                                          </p:val>
                                        </p:tav>
                                      </p:tavLst>
                                    </p:anim>
                                    <p:anim calcmode="lin" valueType="num">
                                      <p:cBhvr>
                                        <p:cTn id="1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theme/theme1.xml><?xml version="1.0" encoding="utf-8"?>
<a:theme xmlns:a="http://schemas.openxmlformats.org/drawingml/2006/main" name="Retrospect">
  <a:themeElements>
    <a:clrScheme name="Custom 17">
      <a:dk1>
        <a:sysClr val="windowText" lastClr="000000"/>
      </a:dk1>
      <a:lt1>
        <a:sysClr val="window" lastClr="FFFFFF"/>
      </a:lt1>
      <a:dk2>
        <a:srgbClr val="454551"/>
      </a:dk2>
      <a:lt2>
        <a:srgbClr val="D8D9DC"/>
      </a:lt2>
      <a:accent1>
        <a:srgbClr val="D96ADC"/>
      </a:accent1>
      <a:accent2>
        <a:srgbClr val="7093EC"/>
      </a:accent2>
      <a:accent3>
        <a:srgbClr val="E32D91"/>
      </a:accent3>
      <a:accent4>
        <a:srgbClr val="4EA6DC"/>
      </a:accent4>
      <a:accent5>
        <a:srgbClr val="8971E1"/>
      </a:accent5>
      <a:accent6>
        <a:srgbClr val="D54773"/>
      </a:accent6>
      <a:hlink>
        <a:srgbClr val="6B9F25"/>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3026</Words>
  <Application>Microsoft Office PowerPoint</Application>
  <PresentationFormat>Widescreen</PresentationFormat>
  <Paragraphs>681</Paragraphs>
  <Slides>44</Slides>
  <Notes>44</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Calibri Light</vt:lpstr>
      <vt:lpstr>Cambria Math</vt:lpstr>
      <vt:lpstr>Garamond</vt:lpstr>
      <vt:lpstr>Wingdings</vt:lpstr>
      <vt:lpstr>Retrospect</vt:lpstr>
      <vt:lpstr>Bounded Suboptimal N-Player Game Tree Search</vt:lpstr>
      <vt:lpstr>PowerPoint Presentation</vt:lpstr>
      <vt:lpstr>Previous Work</vt:lpstr>
      <vt:lpstr>Motivation </vt:lpstr>
      <vt:lpstr>Goals</vt:lpstr>
      <vt:lpstr>N-Player Bounded Sub-optimal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vt:lpstr>
      <vt:lpstr>Random Trees Experiment</vt:lpstr>
      <vt:lpstr>Random Trees Experiment</vt:lpstr>
      <vt:lpstr>Random Trees Experiment</vt:lpstr>
      <vt:lpstr>Random Trees Experiment</vt:lpstr>
      <vt:lpstr>Random Trees Results</vt:lpstr>
      <vt:lpstr>Random Trees Results</vt:lpstr>
      <vt:lpstr>Random Trees Results</vt:lpstr>
      <vt:lpstr>Random Trees Experiment</vt:lpstr>
      <vt:lpstr>Epsilon Optimization  Experiment</vt:lpstr>
      <vt:lpstr>Epsilon Optimization  Experiment</vt:lpstr>
      <vt:lpstr>Epsilon Optimization  Experiment</vt:lpstr>
      <vt:lpstr>Epsilon Optimization  Experiment</vt:lpstr>
      <vt:lpstr>Epsilon Optimization Results Bounded Suboptimal</vt:lpstr>
      <vt:lpstr>Epsilon Optimization Results Bounded Suboptimal</vt:lpstr>
      <vt:lpstr>Epsilon Optimization  Experiment</vt:lpstr>
      <vt:lpstr>Epsilon Optimization Results Bounded Paranoid</vt:lpstr>
      <vt:lpstr>Epsilon Optimization Results Bounded Paranoid</vt:lpstr>
      <vt:lpstr>Epsilon Optimization  Experiment</vt:lpstr>
      <vt:lpstr>Performance Tournament  Experiment</vt:lpstr>
      <vt:lpstr>Performance Tournament  Experiment</vt:lpstr>
      <vt:lpstr>Performance Tournament  Experiment</vt:lpstr>
      <vt:lpstr>Performance Tournament  Experiment</vt:lpstr>
      <vt:lpstr>Performance Tournament  Results</vt:lpstr>
      <vt:lpstr>Performance Tournament  Results</vt:lpstr>
      <vt:lpstr>Performance Tournament  Experiment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2020-07-26T13:45:13Z</dcterms:created>
  <dcterms:modified xsi:type="dcterms:W3CDTF">2021-06-09T21:38:46Z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c1854438-703c-49b3-9d13-9695e86ced1e</vt:lpwstr>
  </property>
  <property fmtid="{D5CDD505-2E9C-101B-9397-08002B2CF9AE}" pid="3" name="CTP_TimeStamp">
    <vt:lpwstr>2020-08-16 08:06:35Z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