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65" r:id="rId4"/>
    <p:sldId id="285" r:id="rId5"/>
    <p:sldId id="274" r:id="rId6"/>
    <p:sldId id="286" r:id="rId7"/>
    <p:sldId id="287" r:id="rId8"/>
    <p:sldId id="288" r:id="rId9"/>
    <p:sldId id="289" r:id="rId10"/>
    <p:sldId id="279" r:id="rId11"/>
    <p:sldId id="283" r:id="rId12"/>
    <p:sldId id="284" r:id="rId13"/>
    <p:sldId id="290" r:id="rId14"/>
    <p:sldId id="291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FC"/>
    <a:srgbClr val="AD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571B-AA1C-4522-A287-F4200F1B7210}" type="datetimeFigureOut">
              <a:rPr lang="x-none" smtClean="0"/>
              <a:t>09/02/2021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935AB-5DEE-4395-AD07-212CC6D21F7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509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2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1393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271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538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2986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9814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9535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94482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6848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496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2449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6113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12486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30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4077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3482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258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B96F8-F4FE-43B1-96CB-902DD36DD1E8}" type="datetime8">
              <a:rPr lang="he-IL" smtClean="0"/>
              <a:t>09 פברואר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45A052-05B5-456E-8AA1-D8C433DD3C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83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C77D-6365-4426-94B6-FAAA8E2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1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71B75-5E1B-4679-956C-4771F220E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 b="9103"/>
          <a:stretch/>
        </p:blipFill>
        <p:spPr>
          <a:xfrm>
            <a:off x="0" y="0"/>
            <a:ext cx="1221866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96762-F44F-4E08-8E94-DA95748AEB6D}"/>
              </a:ext>
            </a:extLst>
          </p:cNvPr>
          <p:cNvSpPr txBox="1"/>
          <p:nvPr/>
        </p:nvSpPr>
        <p:spPr>
          <a:xfrm>
            <a:off x="277277" y="6035040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Niv Eliyahu</a:t>
            </a:r>
          </a:p>
          <a:p>
            <a:pPr algn="l"/>
            <a:r>
              <a:rPr lang="en-US" dirty="0"/>
              <a:t>Shachar Males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631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Creating the database</a:t>
            </a:r>
            <a:br>
              <a:rPr lang="en-US" sz="4800" b="1" dirty="0">
                <a:ln w="3175" cmpd="sng">
                  <a:solidFill>
                    <a:schemeClr val="bg1"/>
                  </a:solidFill>
                </a:ln>
              </a:rPr>
            </a:br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and INSERTING DATA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10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DD583-D0DA-425E-9BC4-9832A8A2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56" y="1898571"/>
            <a:ext cx="2597283" cy="153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AA9E3-904F-4FD6-979A-BE588D124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83" y="1958138"/>
            <a:ext cx="2362321" cy="819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AB5BD-5EDF-4B27-A8A1-BC7F26DEF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631" y="5426061"/>
            <a:ext cx="1511423" cy="1156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715AE-2166-43C1-BB3A-2E729CA25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333" y="3351333"/>
            <a:ext cx="3372023" cy="152407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A017C50-8D07-4DAE-B74C-1BA7778351D4}"/>
              </a:ext>
            </a:extLst>
          </p:cNvPr>
          <p:cNvSpPr/>
          <p:nvPr/>
        </p:nvSpPr>
        <p:spPr>
          <a:xfrm>
            <a:off x="3631748" y="2843834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2E46FB-9F67-43DC-A0E7-0964E88E1B04}"/>
              </a:ext>
            </a:extLst>
          </p:cNvPr>
          <p:cNvSpPr/>
          <p:nvPr/>
        </p:nvSpPr>
        <p:spPr>
          <a:xfrm>
            <a:off x="3631748" y="4952574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826CD2-0A15-485A-8542-926EF3034BD5}"/>
              </a:ext>
            </a:extLst>
          </p:cNvPr>
          <p:cNvSpPr/>
          <p:nvPr/>
        </p:nvSpPr>
        <p:spPr>
          <a:xfrm>
            <a:off x="8202815" y="3451104"/>
            <a:ext cx="201362" cy="38106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4A7D715-B285-4AE5-8584-8C2158BF8BD9}"/>
              </a:ext>
            </a:extLst>
          </p:cNvPr>
          <p:cNvSpPr/>
          <p:nvPr/>
        </p:nvSpPr>
        <p:spPr>
          <a:xfrm>
            <a:off x="8235142" y="5031381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CF7819-526A-410B-BBAF-50120D08C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548" y="5741538"/>
            <a:ext cx="2903434" cy="7106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77E046-8AF3-4FE9-8424-BA0593320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896" y="3918331"/>
            <a:ext cx="3218420" cy="10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Creating the database</a:t>
            </a:r>
            <a:br>
              <a:rPr lang="en-US" sz="4800" b="1" dirty="0">
                <a:ln w="3175" cmpd="sng">
                  <a:solidFill>
                    <a:schemeClr val="bg1"/>
                  </a:solidFill>
                </a:ln>
              </a:rPr>
            </a:br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and INSERTING DATA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11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A017C50-8D07-4DAE-B74C-1BA7778351D4}"/>
              </a:ext>
            </a:extLst>
          </p:cNvPr>
          <p:cNvSpPr/>
          <p:nvPr/>
        </p:nvSpPr>
        <p:spPr>
          <a:xfrm>
            <a:off x="3728730" y="2939136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2E46FB-9F67-43DC-A0E7-0964E88E1B04}"/>
              </a:ext>
            </a:extLst>
          </p:cNvPr>
          <p:cNvSpPr/>
          <p:nvPr/>
        </p:nvSpPr>
        <p:spPr>
          <a:xfrm>
            <a:off x="3728729" y="5056271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826CD2-0A15-485A-8542-926EF3034BD5}"/>
              </a:ext>
            </a:extLst>
          </p:cNvPr>
          <p:cNvSpPr/>
          <p:nvPr/>
        </p:nvSpPr>
        <p:spPr>
          <a:xfrm>
            <a:off x="8202815" y="3639644"/>
            <a:ext cx="201362" cy="38106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4A7D715-B285-4AE5-8584-8C2158BF8BD9}"/>
              </a:ext>
            </a:extLst>
          </p:cNvPr>
          <p:cNvSpPr/>
          <p:nvPr/>
        </p:nvSpPr>
        <p:spPr>
          <a:xfrm>
            <a:off x="8235142" y="5182213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F6FED-46B6-49C2-A57F-C0DBFFE5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06" y="1806032"/>
            <a:ext cx="3060083" cy="10837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383F55-A0AD-429F-9BB4-D69EC7F48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173" y="5583911"/>
            <a:ext cx="1491076" cy="11758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D81298-7009-4CA1-B6B9-829D445BE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633" y="3427534"/>
            <a:ext cx="1928783" cy="15780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1C9408-31F1-4543-94A3-3221A159F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477" y="1741347"/>
            <a:ext cx="2787292" cy="18099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33A4A17-DB91-4F37-AB71-61A1BEB72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354" y="4141420"/>
            <a:ext cx="3709539" cy="8567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7CD3FE7-6148-4093-8CA0-885A46EB0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095" y="5804759"/>
            <a:ext cx="3500164" cy="7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2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Creating the database</a:t>
            </a:r>
            <a:br>
              <a:rPr lang="en-US" sz="4800" b="1" dirty="0">
                <a:ln w="3175" cmpd="sng">
                  <a:solidFill>
                    <a:schemeClr val="bg1"/>
                  </a:solidFill>
                </a:ln>
              </a:rPr>
            </a:br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and INSERTING DATA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12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A017C50-8D07-4DAE-B74C-1BA7778351D4}"/>
              </a:ext>
            </a:extLst>
          </p:cNvPr>
          <p:cNvSpPr/>
          <p:nvPr/>
        </p:nvSpPr>
        <p:spPr>
          <a:xfrm>
            <a:off x="3403624" y="3548120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2E46FB-9F67-43DC-A0E7-0964E88E1B04}"/>
              </a:ext>
            </a:extLst>
          </p:cNvPr>
          <p:cNvSpPr/>
          <p:nvPr/>
        </p:nvSpPr>
        <p:spPr>
          <a:xfrm>
            <a:off x="3403624" y="5208824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1546320-ED7F-4693-AF98-DF65CBE7BCE1}"/>
              </a:ext>
            </a:extLst>
          </p:cNvPr>
          <p:cNvSpPr/>
          <p:nvPr/>
        </p:nvSpPr>
        <p:spPr>
          <a:xfrm>
            <a:off x="8315535" y="3733449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ECD1C40-9A2C-4314-A598-081D5E9DA0A1}"/>
              </a:ext>
            </a:extLst>
          </p:cNvPr>
          <p:cNvSpPr/>
          <p:nvPr/>
        </p:nvSpPr>
        <p:spPr>
          <a:xfrm>
            <a:off x="8302586" y="5267012"/>
            <a:ext cx="193964" cy="45539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BD789A-67FD-44DE-AECF-7595BC37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28" y="1707537"/>
            <a:ext cx="3492679" cy="19495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57EF813-D5DF-4678-AA84-1D226028B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13" y="4221137"/>
            <a:ext cx="2642507" cy="9442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F2B567-CA62-4006-A693-A8D82C4B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974" y="5828278"/>
            <a:ext cx="2997086" cy="747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458A6-0999-4161-BF28-00FDB143A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074" y="1676417"/>
            <a:ext cx="2405063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CE20C-75E8-4728-92DB-1078B2AF2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116" y="4049773"/>
            <a:ext cx="3947368" cy="1064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FD026-DEB6-472F-A6D4-74538F02B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152" y="5713632"/>
            <a:ext cx="4019053" cy="8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Triggers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13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2589E-7E1A-4A34-9727-5210E9B5C389}"/>
              </a:ext>
            </a:extLst>
          </p:cNvPr>
          <p:cNvSpPr txBox="1">
            <a:spLocks/>
          </p:cNvSpPr>
          <p:nvPr/>
        </p:nvSpPr>
        <p:spPr>
          <a:xfrm>
            <a:off x="838199" y="2102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Insert triggers:</a:t>
            </a:r>
          </a:p>
          <a:p>
            <a:pPr marL="1200150" lvl="1" indent="-457200" algn="l" rtl="0">
              <a:buFont typeface="+mj-lt"/>
              <a:buAutoNum type="arabicPeriod"/>
            </a:pPr>
            <a:r>
              <a:rPr lang="en-US" sz="1400" b="1" dirty="0"/>
              <a:t>Check for valid supply date, if not valid set supply date for the next week.</a:t>
            </a:r>
          </a:p>
          <a:p>
            <a:pPr marL="1200150" lvl="1" indent="-457200" algn="l" rtl="0">
              <a:buFont typeface="+mj-lt"/>
              <a:buAutoNum type="arabicPeriod"/>
            </a:pPr>
            <a:r>
              <a:rPr lang="en-US" sz="1400" b="1" dirty="0"/>
              <a:t>Check if the date of birth is valid and if not send an error message.</a:t>
            </a:r>
          </a:p>
          <a:p>
            <a:pPr lvl="1" indent="0">
              <a:buNone/>
            </a:pPr>
            <a:endParaRPr lang="en-US" sz="1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Update triggers:</a:t>
            </a:r>
          </a:p>
          <a:p>
            <a:pPr marL="1200150" lvl="1" indent="-457200" algn="l" rtl="0">
              <a:buFont typeface="+mj-lt"/>
              <a:buAutoNum type="arabicPeriod"/>
            </a:pPr>
            <a:r>
              <a:rPr lang="en-US" sz="1400" b="1" dirty="0"/>
              <a:t>If a person gets vaccinated, the vaccine inventory in his HMO gets an update. (subtract one vaccine from the inventory) </a:t>
            </a:r>
          </a:p>
          <a:p>
            <a:pPr marL="1200150" lvl="1" indent="-457200" algn="l" rtl="0">
              <a:buFont typeface="+mj-lt"/>
              <a:buAutoNum type="arabicPeriod"/>
            </a:pPr>
            <a:r>
              <a:rPr lang="en-US" sz="1400" b="1" dirty="0"/>
              <a:t>If vaccine validity gets expired,  the HMO’s inventory gets an update. (subtract one vaccine from the inventory)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4286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updates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14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2589E-7E1A-4A34-9727-5210E9B5C389}"/>
              </a:ext>
            </a:extLst>
          </p:cNvPr>
          <p:cNvSpPr txBox="1">
            <a:spLocks/>
          </p:cNvSpPr>
          <p:nvPr/>
        </p:nvSpPr>
        <p:spPr>
          <a:xfrm>
            <a:off x="782539" y="2624068"/>
            <a:ext cx="10515600" cy="160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Update the number of vaccines for the existing order.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Update the supply date for existing orders.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Change HMO\laboratory address.</a:t>
            </a:r>
          </a:p>
        </p:txBody>
      </p:sp>
    </p:spTree>
    <p:extLst>
      <p:ext uri="{BB962C8B-B14F-4D97-AF65-F5344CB8AC3E}">
        <p14:creationId xmlns:p14="http://schemas.microsoft.com/office/powerpoint/2010/main" val="2235453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2F29DB-7DCA-497F-9304-BB3AF8B59ACE}"/>
              </a:ext>
            </a:extLst>
          </p:cNvPr>
          <p:cNvSpPr txBox="1">
            <a:spLocks/>
          </p:cNvSpPr>
          <p:nvPr/>
        </p:nvSpPr>
        <p:spPr>
          <a:xfrm>
            <a:off x="1273175" y="348276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General Description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30B43F-9E6B-4121-B0D2-F0520727DE9F}"/>
              </a:ext>
            </a:extLst>
          </p:cNvPr>
          <p:cNvSpPr txBox="1">
            <a:spLocks/>
          </p:cNvSpPr>
          <p:nvPr/>
        </p:nvSpPr>
        <p:spPr>
          <a:xfrm>
            <a:off x="838200" y="2164902"/>
            <a:ext cx="10515600" cy="44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Tx/>
            </a:pPr>
            <a:endParaRPr lang="en-US" sz="2400" dirty="0">
              <a:solidFill>
                <a:schemeClr val="bg1"/>
              </a:solidFill>
            </a:endParaRPr>
          </a:p>
          <a:p>
            <a:pPr algn="l" rtl="0">
              <a:buClrTx/>
            </a:pPr>
            <a:r>
              <a:rPr lang="en-US" sz="2400" dirty="0">
                <a:solidFill>
                  <a:schemeClr val="bg1"/>
                </a:solidFill>
              </a:rPr>
              <a:t>The system manages the delivery of vaccinations array for a small town </a:t>
            </a:r>
          </a:p>
          <a:p>
            <a:pPr marL="0" indent="0" algn="l" rtl="0">
              <a:buClr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algn="l" rtl="0">
              <a:buClrTx/>
            </a:pPr>
            <a:r>
              <a:rPr lang="en-US" sz="2400" dirty="0">
                <a:solidFill>
                  <a:schemeClr val="bg1"/>
                </a:solidFill>
              </a:rPr>
              <a:t>The purpose of the system is to make sure that every HMO (Health maintenance organization) Will receive a sufficient amount of vaccines depend on the population of the HMO.</a:t>
            </a:r>
          </a:p>
          <a:p>
            <a:pPr algn="l" rtl="0">
              <a:buClrTx/>
            </a:pPr>
            <a:endParaRPr lang="en-US" sz="2400" dirty="0">
              <a:solidFill>
                <a:schemeClr val="bg1"/>
              </a:solidFill>
            </a:endParaRPr>
          </a:p>
          <a:p>
            <a:pPr algn="l" rtl="0">
              <a:buClrTx/>
            </a:pPr>
            <a:r>
              <a:rPr lang="en-US" sz="2400" dirty="0">
                <a:solidFill>
                  <a:schemeClr val="bg1"/>
                </a:solidFill>
              </a:rPr>
              <a:t>The delivery companies can also connect to the system and view in real time the deliveries details.</a:t>
            </a:r>
          </a:p>
          <a:p>
            <a:pPr algn="l" rtl="0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8A2A3-B484-46D9-B60B-5B9E17E7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2</a:t>
            </a:fld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F3BF9-6D94-4C07-89DE-FE39593B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0434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27F2F6-CA9F-4D54-8B6D-BB9A2033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Users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50B8C-3EBC-49B7-B539-58B64FE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3</a:t>
            </a:fld>
            <a:endParaRPr lang="he-I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203E9E-2E1E-4AD9-948C-A6A08737B615}"/>
              </a:ext>
            </a:extLst>
          </p:cNvPr>
          <p:cNvSpPr txBox="1">
            <a:spLocks/>
          </p:cNvSpPr>
          <p:nvPr/>
        </p:nvSpPr>
        <p:spPr>
          <a:xfrm>
            <a:off x="838200" y="1745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he-IL"/>
            </a:defPPr>
            <a:lvl1pPr marL="285750" indent="-285750" algn="l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Char char=""/>
              <a:defRPr sz="24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There are 4 types of users in the system:</a:t>
            </a:r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1800" b="1" u="sng" dirty="0"/>
              <a:t>The city’s Corona projector </a:t>
            </a:r>
            <a:r>
              <a:rPr lang="en-US" sz="1800" dirty="0"/>
              <a:t>(the main user) –Use the system for following all operations of the vaccines delivery array and the vaccinated population. </a:t>
            </a:r>
          </a:p>
          <a:p>
            <a:endParaRPr lang="en-US" sz="1800" dirty="0"/>
          </a:p>
          <a:p>
            <a:r>
              <a:rPr lang="en-US" sz="1800" b="1" u="sng" dirty="0"/>
              <a:t>Delivery companies </a:t>
            </a:r>
            <a:r>
              <a:rPr lang="en-US" sz="1800" dirty="0"/>
              <a:t>– Use the system to Receive orders from different HMOs  and view the orders details.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r>
              <a:rPr lang="en-US" sz="1800" b="1" u="sng" dirty="0"/>
              <a:t>HMO</a:t>
            </a:r>
            <a:r>
              <a:rPr lang="en-US" sz="1800" dirty="0"/>
              <a:t> – The </a:t>
            </a:r>
            <a:r>
              <a:rPr lang="en-US" sz="1800" dirty="0">
                <a:solidFill>
                  <a:schemeClr val="bg1"/>
                </a:solidFill>
              </a:rPr>
              <a:t>Health maintenance organization</a:t>
            </a:r>
            <a:r>
              <a:rPr lang="en-US" sz="1800" dirty="0"/>
              <a:t> use the system for order vaccines from the laboratory.</a:t>
            </a:r>
          </a:p>
          <a:p>
            <a:endParaRPr lang="en-US" sz="1800" dirty="0"/>
          </a:p>
          <a:p>
            <a:r>
              <a:rPr lang="en-US" sz="1800" b="1" u="sng" dirty="0"/>
              <a:t>Laboratory</a:t>
            </a:r>
            <a:r>
              <a:rPr lang="en-US" sz="1800" dirty="0"/>
              <a:t> – Use the system for viewing how many vaccines ordered by deferent HMOs at the time.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3D4D1-240A-455E-B2DA-620DF638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528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Entities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4</a:t>
            </a:fld>
            <a:endParaRPr lang="he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A119F1-A414-4A94-A5A4-F054FD0A0270}"/>
              </a:ext>
            </a:extLst>
          </p:cNvPr>
          <p:cNvSpPr txBox="1">
            <a:spLocks/>
          </p:cNvSpPr>
          <p:nvPr/>
        </p:nvSpPr>
        <p:spPr>
          <a:xfrm>
            <a:off x="838199" y="2102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sz="2400" b="1" dirty="0"/>
              <a:t>Delivery company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Company name ) </a:t>
            </a:r>
          </a:p>
          <a:p>
            <a:pPr marL="1028700" lvl="1" algn="l" rt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the data of many delivery companies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sz="2400" b="1" dirty="0"/>
              <a:t>Laboratory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Laboratory name, City, Street, number) </a:t>
            </a:r>
          </a:p>
          <a:p>
            <a:pPr marL="1028700" lvl="1" algn="l" rt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the data of many laboratory companies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sz="2400" b="1" dirty="0"/>
              <a:t>Vaccine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LID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Validity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</a:t>
            </a:r>
          </a:p>
          <a:p>
            <a:pPr marL="1028700" lvl="1" algn="l" rt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the vaccine ID , validity date and the ID of the laboratory that create them.</a:t>
            </a:r>
            <a:endParaRPr lang="en-US" sz="1400" dirty="0"/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sz="2400" b="1" dirty="0"/>
              <a:t>HMO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HMO-ID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HMO –Name , inventory , City, Street, number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algn="l" rt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the vaccine ID , validity date and the ID of the laboratory that create the vaccines</a:t>
            </a:r>
            <a:endParaRPr lang="en-US" sz="1400" dirty="0"/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HMO-ID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Vaccines amount , Supply Date)</a:t>
            </a:r>
          </a:p>
          <a:p>
            <a:pPr marL="1028700" lvl="1" algn="l" rt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all the necessary information for the order.</a:t>
            </a:r>
            <a:endParaRPr lang="en-US" sz="1400" dirty="0"/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sz="2400" b="1" dirty="0"/>
              <a:t>Person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First name , Last name , Phone , Year of birth , 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VID1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VID2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</a:t>
            </a:r>
            <a:r>
              <a:rPr lang="en-US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HMO-ID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1028700" lvl="1" algn="l" rt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details for finding a person and check his vaccinated status.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B9368-940A-4D7F-8A9D-FDC4E510050C}"/>
              </a:ext>
            </a:extLst>
          </p:cNvPr>
          <p:cNvSpPr txBox="1"/>
          <p:nvPr/>
        </p:nvSpPr>
        <p:spPr>
          <a:xfrm>
            <a:off x="9642732" y="704740"/>
            <a:ext cx="25831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endParaRPr lang="he-IL" i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21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The erd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5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EA54B-FE14-43FF-8976-E7CB27E6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62" y="1208940"/>
            <a:ext cx="9420865" cy="559419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01AED8E-624F-4BB3-B930-FF8820915D26}"/>
              </a:ext>
            </a:extLst>
          </p:cNvPr>
          <p:cNvSpPr/>
          <p:nvPr/>
        </p:nvSpPr>
        <p:spPr>
          <a:xfrm>
            <a:off x="4317558" y="6424654"/>
            <a:ext cx="652007" cy="3101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vid2</a:t>
            </a:r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D32E8C-5B44-4550-8E2F-5907927EB54E}"/>
              </a:ext>
            </a:extLst>
          </p:cNvPr>
          <p:cNvCxnSpPr>
            <a:endCxn id="2" idx="0"/>
          </p:cNvCxnSpPr>
          <p:nvPr/>
        </p:nvCxnSpPr>
        <p:spPr>
          <a:xfrm flipH="1">
            <a:off x="4643562" y="6178163"/>
            <a:ext cx="119269" cy="24649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78D8F-8AAA-4BE8-92FF-8AB91F982A52}"/>
              </a:ext>
            </a:extLst>
          </p:cNvPr>
          <p:cNvSpPr txBox="1"/>
          <p:nvPr/>
        </p:nvSpPr>
        <p:spPr>
          <a:xfrm>
            <a:off x="6055869" y="6009860"/>
            <a:ext cx="223011" cy="2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IL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32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Queries examples: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6</a:t>
            </a:fld>
            <a:endParaRPr lang="he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A119F1-A414-4A94-A5A4-F054FD0A0270}"/>
              </a:ext>
            </a:extLst>
          </p:cNvPr>
          <p:cNvSpPr txBox="1">
            <a:spLocks/>
          </p:cNvSpPr>
          <p:nvPr/>
        </p:nvSpPr>
        <p:spPr>
          <a:xfrm>
            <a:off x="838199" y="2102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how many people vaccinated today.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the percent of the vaccinated of people over 60 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the inventory of all the HMOs in the city.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expected vaccinations orders.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the HMO that vaccinated the most.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laboratories that supply vaccines.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FADFB3-DBCC-4435-928E-B3D97E775695}"/>
              </a:ext>
            </a:extLst>
          </p:cNvPr>
          <p:cNvSpPr txBox="1">
            <a:spLocks/>
          </p:cNvSpPr>
          <p:nvPr/>
        </p:nvSpPr>
        <p:spPr>
          <a:xfrm>
            <a:off x="989845" y="10447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ln w="3175" cmpd="sng">
                  <a:solidFill>
                    <a:schemeClr val="bg1"/>
                  </a:solidFill>
                </a:ln>
              </a:rPr>
              <a:t>The city’s corona projector</a:t>
            </a:r>
            <a:endParaRPr lang="aa-ET" sz="3200" b="1" dirty="0">
              <a:ln w="3175" cmpd="sng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265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Queries examples: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7</a:t>
            </a:fld>
            <a:endParaRPr lang="he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A119F1-A414-4A94-A5A4-F054FD0A0270}"/>
              </a:ext>
            </a:extLst>
          </p:cNvPr>
          <p:cNvSpPr txBox="1">
            <a:spLocks/>
          </p:cNvSpPr>
          <p:nvPr/>
        </p:nvSpPr>
        <p:spPr>
          <a:xfrm>
            <a:off x="838199" y="2102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Which HMO ordered the most vaccines.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Which day is the most popular to supply</a:t>
            </a:r>
            <a:r>
              <a:rPr lang="en-US" sz="24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vaccines which are expired in this week.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orders to supply for  today.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HMOs that order from specific laboratory.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FADFB3-DBCC-4435-928E-B3D97E775695}"/>
              </a:ext>
            </a:extLst>
          </p:cNvPr>
          <p:cNvSpPr txBox="1">
            <a:spLocks/>
          </p:cNvSpPr>
          <p:nvPr/>
        </p:nvSpPr>
        <p:spPr>
          <a:xfrm>
            <a:off x="989845" y="10447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ln w="3175" cmpd="sng">
                  <a:solidFill>
                    <a:schemeClr val="bg1"/>
                  </a:solidFill>
                </a:ln>
              </a:rPr>
              <a:t>Laboratory</a:t>
            </a:r>
            <a:endParaRPr lang="aa-ET" sz="3200" b="1" dirty="0">
              <a:ln w="3175" cmpd="sng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083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Queries examples: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8</a:t>
            </a:fld>
            <a:endParaRPr lang="he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A119F1-A414-4A94-A5A4-F054FD0A0270}"/>
              </a:ext>
            </a:extLst>
          </p:cNvPr>
          <p:cNvSpPr txBox="1">
            <a:spLocks/>
          </p:cNvSpPr>
          <p:nvPr/>
        </p:nvSpPr>
        <p:spPr>
          <a:xfrm>
            <a:off x="838199" y="2102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patients that over 60 age.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future vaccines orders.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laboratories that supply vaccines.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the vaccines which are expired in this week.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current vaccine amount.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/>
              <a:t>Show all </a:t>
            </a:r>
            <a:r>
              <a:rPr lang="en-US" sz="2400" b="1" dirty="0"/>
              <a:t>vaccinated people in a </a:t>
            </a:r>
            <a:r>
              <a:rPr lang="en-US" sz="2400" b="1"/>
              <a:t>particular lab.</a:t>
            </a:r>
            <a:endParaRPr lang="en-US" sz="2400" b="1" dirty="0"/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FADFB3-DBCC-4435-928E-B3D97E775695}"/>
              </a:ext>
            </a:extLst>
          </p:cNvPr>
          <p:cNvSpPr txBox="1">
            <a:spLocks/>
          </p:cNvSpPr>
          <p:nvPr/>
        </p:nvSpPr>
        <p:spPr>
          <a:xfrm>
            <a:off x="989845" y="10447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err="1">
                <a:ln w="3175" cmpd="sng">
                  <a:solidFill>
                    <a:schemeClr val="bg1"/>
                  </a:solidFill>
                </a:ln>
              </a:rPr>
              <a:t>hmo</a:t>
            </a:r>
            <a:endParaRPr lang="aa-ET" sz="3200" b="1" dirty="0">
              <a:ln w="3175" cmpd="sng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8398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C20AD-A819-4838-9972-9330CCC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3175" cmpd="sng">
                  <a:solidFill>
                    <a:schemeClr val="bg1"/>
                  </a:solidFill>
                </a:ln>
              </a:rPr>
              <a:t>Queries examples:</a:t>
            </a:r>
            <a:endParaRPr lang="aa-ET" sz="4800"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68DAA-81CB-4469-9B05-9905164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A052-05B5-456E-8AA1-D8C433DD3C23}" type="slidenum">
              <a:rPr lang="he-IL" smtClean="0"/>
              <a:t>9</a:t>
            </a:fld>
            <a:endParaRPr lang="he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A119F1-A414-4A94-A5A4-F054FD0A0270}"/>
              </a:ext>
            </a:extLst>
          </p:cNvPr>
          <p:cNvSpPr txBox="1">
            <a:spLocks/>
          </p:cNvSpPr>
          <p:nvPr/>
        </p:nvSpPr>
        <p:spPr>
          <a:xfrm>
            <a:off x="838199" y="2102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indent="0" algn="ctr" defTabSz="457200" rtl="0">
              <a:spcBef>
                <a:spcPct val="20000"/>
              </a:spcBef>
              <a:spcAft>
                <a:spcPts val="600"/>
              </a:spcAft>
              <a:buClrTx/>
              <a:buSzPct val="80000"/>
              <a:buFont typeface="Wingdings 3" panose="05040102010807070707" pitchFamily="18" charset="2"/>
              <a:buNone/>
              <a:defRPr sz="2800" cap="none">
                <a:solidFill>
                  <a:schemeClr val="bg1"/>
                </a:solidFill>
                <a:effectLst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the expected order for the next week.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the lab that orders the most deliveries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Show all HMOs that receive orders today.</a:t>
            </a:r>
          </a:p>
          <a:p>
            <a:pPr algn="l"/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3B39-35B3-4F3B-9E47-8128B9C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8276"/>
            <a:ext cx="1609862" cy="1609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FADFB3-DBCC-4435-928E-B3D97E775695}"/>
              </a:ext>
            </a:extLst>
          </p:cNvPr>
          <p:cNvSpPr txBox="1">
            <a:spLocks/>
          </p:cNvSpPr>
          <p:nvPr/>
        </p:nvSpPr>
        <p:spPr>
          <a:xfrm>
            <a:off x="989845" y="10447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ln w="3175" cmpd="sng">
                  <a:solidFill>
                    <a:schemeClr val="bg1"/>
                  </a:solidFill>
                </a:ln>
              </a:rPr>
              <a:t>Delivery companies</a:t>
            </a:r>
            <a:endParaRPr lang="aa-ET" sz="3200" b="1" dirty="0">
              <a:ln w="3175" cmpd="sng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4123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658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Users</vt:lpstr>
      <vt:lpstr>Entities</vt:lpstr>
      <vt:lpstr>The erd</vt:lpstr>
      <vt:lpstr>Queries examples:</vt:lpstr>
      <vt:lpstr>Queries examples:</vt:lpstr>
      <vt:lpstr>Queries examples:</vt:lpstr>
      <vt:lpstr>Queries examples:</vt:lpstr>
      <vt:lpstr>Creating the database and INSERTING DATA</vt:lpstr>
      <vt:lpstr>Creating the database and INSERTING DATA</vt:lpstr>
      <vt:lpstr>Creating the database and INSERTING DATA</vt:lpstr>
      <vt:lpstr>Triggers</vt:lpstr>
      <vt:lpstr>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amos shmuel</dc:creator>
  <cp:lastModifiedBy>Shachar Males</cp:lastModifiedBy>
  <cp:revision>84</cp:revision>
  <dcterms:created xsi:type="dcterms:W3CDTF">2020-01-22T11:16:47Z</dcterms:created>
  <dcterms:modified xsi:type="dcterms:W3CDTF">2021-02-09T14:36:52Z</dcterms:modified>
</cp:coreProperties>
</file>