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5"/>
  </p:handoutMasterIdLst>
  <p:sldIdLst>
    <p:sldId id="256" r:id="rId2"/>
    <p:sldId id="270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5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>
        <p:scale>
          <a:sx n="200" d="100"/>
          <a:sy n="200" d="100"/>
        </p:scale>
        <p:origin x="912" y="-10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26/12/2022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book/intro/inheritan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CPP Beginners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Intermediate – Polymorphism</a:t>
            </a:r>
            <a:endParaRPr lang="en-IL" b="1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 err="1"/>
              <a:t>Static_cast</a:t>
            </a:r>
            <a:r>
              <a:rPr lang="en-US" dirty="0"/>
              <a:t>&lt;type&gt;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8821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static_cast</a:t>
            </a:r>
            <a:r>
              <a:rPr lang="en-GB" dirty="0"/>
              <a:t>&lt;type&gt;(instance);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GameObject</a:t>
            </a:r>
            <a:r>
              <a:rPr lang="en-GB" dirty="0"/>
              <a:t>* instance = new Player();</a:t>
            </a:r>
          </a:p>
          <a:p>
            <a:pPr marL="0" indent="0">
              <a:buNone/>
            </a:pPr>
            <a:r>
              <a:rPr lang="en-GB" dirty="0"/>
              <a:t>Player* p = </a:t>
            </a:r>
            <a:r>
              <a:rPr lang="en-GB" dirty="0" err="1"/>
              <a:t>static_cast</a:t>
            </a:r>
            <a:r>
              <a:rPr lang="en-GB" dirty="0"/>
              <a:t>&lt;Player*&gt;(instance);</a:t>
            </a:r>
          </a:p>
          <a:p>
            <a:pPr marL="0" indent="0">
              <a:buNone/>
            </a:pPr>
            <a:r>
              <a:rPr lang="en-GB" dirty="0"/>
              <a:t>p-&gt;</a:t>
            </a:r>
            <a:r>
              <a:rPr lang="en-GB" dirty="0" err="1"/>
              <a:t>print_lives</a:t>
            </a:r>
            <a:r>
              <a:rPr lang="en-GB" dirty="0"/>
              <a:t>();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Compile time only</a:t>
            </a:r>
          </a:p>
          <a:p>
            <a:r>
              <a:rPr lang="en-GB" dirty="0"/>
              <a:t>You need to verify its safety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3" name="Graphic 22" descr="Basic Shapes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 err="1"/>
              <a:t>dynamic_cast</a:t>
            </a:r>
            <a:r>
              <a:rPr lang="en-US" dirty="0"/>
              <a:t>&lt;type&gt;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88210"/>
            <a:ext cx="6832600" cy="4024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/>
              <a:t>dynamic_cast</a:t>
            </a:r>
            <a:r>
              <a:rPr lang="en-GB" dirty="0"/>
              <a:t>&lt;type&gt;(instance);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GameObject</a:t>
            </a:r>
            <a:r>
              <a:rPr lang="en-GB" dirty="0"/>
              <a:t>* instance = new Player();</a:t>
            </a:r>
          </a:p>
          <a:p>
            <a:pPr marL="0" indent="0">
              <a:buNone/>
            </a:pPr>
            <a:r>
              <a:rPr lang="en-GB" dirty="0"/>
              <a:t>Player* p = </a:t>
            </a:r>
            <a:r>
              <a:rPr lang="en-GB" dirty="0" err="1"/>
              <a:t>dynamic_cast</a:t>
            </a:r>
            <a:r>
              <a:rPr lang="en-GB" dirty="0"/>
              <a:t>&lt;Player*&gt;(instance);</a:t>
            </a:r>
          </a:p>
          <a:p>
            <a:pPr marL="0" indent="0">
              <a:buNone/>
            </a:pPr>
            <a:r>
              <a:rPr lang="en-GB" dirty="0"/>
              <a:t>p-&gt;</a:t>
            </a:r>
            <a:r>
              <a:rPr lang="en-GB" dirty="0" err="1"/>
              <a:t>print_lives</a:t>
            </a:r>
            <a:r>
              <a:rPr lang="en-GB" dirty="0"/>
              <a:t>();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Runtime check</a:t>
            </a:r>
          </a:p>
          <a:p>
            <a:r>
              <a:rPr lang="en-GB" dirty="0"/>
              <a:t>Works only when casting a pointer to a class with a virtual table</a:t>
            </a:r>
          </a:p>
          <a:p>
            <a:r>
              <a:rPr lang="en-GB" dirty="0"/>
              <a:t>Returns </a:t>
            </a:r>
            <a:r>
              <a:rPr lang="en-GB" dirty="0" err="1"/>
              <a:t>nullptr</a:t>
            </a:r>
            <a:r>
              <a:rPr lang="en-GB" dirty="0"/>
              <a:t> if cast fails</a:t>
            </a:r>
          </a:p>
          <a:p>
            <a:r>
              <a:rPr lang="en-GB" dirty="0"/>
              <a:t>Slower but safer	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3" name="Graphic 22" descr="Basic Shapes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1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3"/>
              </a:rPr>
              <a:t>https://en.cppreference.com/book/intro/inheritance</a:t>
            </a:r>
            <a:endParaRPr lang="en-US" dirty="0"/>
          </a:p>
          <a:p>
            <a:r>
              <a:rPr lang="en-US" dirty="0"/>
              <a:t>PluralSight.com – “C++ fundamentals including c++ 17 </a:t>
            </a:r>
            <a:r>
              <a:rPr lang="en-US" b="1" dirty="0"/>
              <a:t>by Kate Gregory</a:t>
            </a:r>
            <a:r>
              <a:rPr lang="en-US" dirty="0"/>
              <a:t>”</a:t>
            </a:r>
            <a:endParaRPr lang="en-IL" dirty="0"/>
          </a:p>
          <a:p>
            <a:r>
              <a:rPr lang="en-US" dirty="0"/>
              <a:t>PluralSight.com – “Learn to program with c++ 17 </a:t>
            </a:r>
            <a:r>
              <a:rPr lang="en-US" b="1" dirty="0"/>
              <a:t>by Kate Gregory</a:t>
            </a:r>
            <a:r>
              <a:rPr lang="en-US" dirty="0"/>
              <a:t>”</a:t>
            </a:r>
          </a:p>
          <a:p>
            <a:r>
              <a:rPr lang="en-US" dirty="0" err="1"/>
              <a:t>ChatGPT</a:t>
            </a:r>
            <a:endParaRPr lang="en-IL" dirty="0"/>
          </a:p>
          <a:p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Polymorphism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Polymorphism </a:t>
            </a:r>
            <a:r>
              <a:rPr lang="en-GB" sz="2400" dirty="0"/>
              <a:t>is a concept in object-oriented programming that refers to the ability of a function or method to behave differently based on the data type of the input parameters.</a:t>
            </a:r>
          </a:p>
          <a:p>
            <a:endParaRPr lang="en-GB" sz="2400" dirty="0"/>
          </a:p>
          <a:p>
            <a:r>
              <a:rPr lang="en-GB" sz="2400" dirty="0"/>
              <a:t>In C++, polymorphism can be implemented using virtual functions.</a:t>
            </a:r>
            <a:endParaRPr lang="en-GB" sz="1700" dirty="0"/>
          </a:p>
        </p:txBody>
      </p:sp>
      <p:pic>
        <p:nvPicPr>
          <p:cNvPr id="23" name="Graphic 22" descr="Basic Shapes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3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Polymorphism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2400" b="1" dirty="0"/>
              <a:t>Virtual functions </a:t>
            </a:r>
            <a:r>
              <a:rPr lang="en-GB" sz="2400" dirty="0"/>
              <a:t>are a way to achieve polymorphism by allowing a subclass to provide a different implementation of a method that is defined in a base class.</a:t>
            </a:r>
          </a:p>
          <a:p>
            <a:endParaRPr lang="en-GB" sz="2400" dirty="0"/>
          </a:p>
          <a:p>
            <a:r>
              <a:rPr lang="en-GB" sz="2400" dirty="0"/>
              <a:t>When a virtual function is called on an object, the C++ runtime system determines the actual type of the object and calls the appropriate version of the function.</a:t>
            </a:r>
            <a:endParaRPr lang="en-GB" sz="1700" dirty="0"/>
          </a:p>
        </p:txBody>
      </p:sp>
      <p:pic>
        <p:nvPicPr>
          <p:cNvPr id="23" name="Graphic 22" descr="Basic Shapes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E0AB5E-245A-BE29-0B20-E1A092D34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18" y="2388966"/>
            <a:ext cx="3858163" cy="31722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77CC5A-44B4-08C2-A7AE-85562CD9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95" y="2257163"/>
            <a:ext cx="347711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9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References and Inheritance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Any base class function can be called through a base reference to a derived instance</a:t>
            </a:r>
          </a:p>
          <a:p>
            <a:pPr lvl="1"/>
            <a:endParaRPr lang="en-GB" sz="1500" dirty="0"/>
          </a:p>
          <a:p>
            <a:pPr lvl="1"/>
            <a:r>
              <a:rPr lang="en-GB" sz="1500" dirty="0"/>
              <a:t>Virtual function – derived class function executes</a:t>
            </a:r>
          </a:p>
          <a:p>
            <a:pPr lvl="1"/>
            <a:endParaRPr lang="en-GB" sz="1500" dirty="0"/>
          </a:p>
          <a:p>
            <a:pPr lvl="1"/>
            <a:r>
              <a:rPr lang="en-GB" sz="1500" dirty="0"/>
              <a:t>Nonvirtual function – base class functions executes</a:t>
            </a:r>
          </a:p>
          <a:p>
            <a:pPr lvl="1"/>
            <a:endParaRPr lang="en-GB" sz="1500" dirty="0"/>
          </a:p>
          <a:p>
            <a:pPr marL="457200" lvl="1" indent="0">
              <a:buNone/>
            </a:pPr>
            <a:r>
              <a:rPr lang="en-GB" sz="1500" dirty="0"/>
              <a:t>This is C++, you get to choose…</a:t>
            </a:r>
          </a:p>
          <a:p>
            <a:pPr marL="457200" lvl="1" indent="0">
              <a:buNone/>
            </a:pPr>
            <a:endParaRPr lang="en-GB" sz="1500" dirty="0"/>
          </a:p>
          <a:p>
            <a:pPr marL="457200" lvl="1" indent="0">
              <a:buNone/>
            </a:pPr>
            <a:r>
              <a:rPr lang="en-GB" sz="1500" dirty="0">
                <a:solidFill>
                  <a:srgbClr val="FF0000"/>
                </a:solidFill>
              </a:rPr>
              <a:t>Can’t call derived class (only) functions</a:t>
            </a:r>
          </a:p>
          <a:p>
            <a:pPr marL="457200" lvl="1" indent="0">
              <a:buNone/>
            </a:pPr>
            <a:endParaRPr lang="en-GB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500" b="1" dirty="0"/>
              <a:t>We can’t create a “derived class reference”</a:t>
            </a:r>
          </a:p>
          <a:p>
            <a:pPr marL="0" indent="0">
              <a:buNone/>
            </a:pPr>
            <a:r>
              <a:rPr lang="en-GB" sz="1500" b="1" dirty="0"/>
              <a:t>Derived&amp; d = a; </a:t>
            </a:r>
            <a:r>
              <a:rPr lang="en-GB" sz="1500" b="1" dirty="0">
                <a:solidFill>
                  <a:schemeClr val="accent4"/>
                </a:solidFill>
              </a:rPr>
              <a:t>// when a is of type Base</a:t>
            </a:r>
            <a:endParaRPr lang="en-GB" sz="1500" b="1" dirty="0"/>
          </a:p>
          <a:p>
            <a:r>
              <a:rPr lang="en-GB" sz="1500" dirty="0"/>
              <a:t>Some derived-class member variables would be missing</a:t>
            </a:r>
          </a:p>
          <a:p>
            <a:pPr marL="457200" lvl="1" indent="0">
              <a:buNone/>
            </a:pPr>
            <a:endParaRPr lang="en-GB" sz="1500" b="1" dirty="0">
              <a:solidFill>
                <a:srgbClr val="FF0000"/>
              </a:solidFill>
            </a:endParaRPr>
          </a:p>
        </p:txBody>
      </p:sp>
      <p:pic>
        <p:nvPicPr>
          <p:cNvPr id="23" name="Graphic 22" descr="Basic Shapes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Pointers and Inheritance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GB" sz="1500" dirty="0"/>
              <a:t>A “pointer to a base class” can also point to a derived class instance</a:t>
            </a:r>
          </a:p>
          <a:p>
            <a:endParaRPr lang="en-GB" sz="1500" dirty="0"/>
          </a:p>
          <a:p>
            <a:r>
              <a:rPr lang="en-GB" sz="1500" dirty="0"/>
              <a:t>Any base class functions can then be called through the pointer</a:t>
            </a:r>
          </a:p>
          <a:p>
            <a:endParaRPr lang="en-GB" sz="1500" dirty="0"/>
          </a:p>
          <a:p>
            <a:pPr lvl="1"/>
            <a:r>
              <a:rPr lang="en-GB" sz="1500" dirty="0"/>
              <a:t>Virtual function – derived class function executes</a:t>
            </a:r>
          </a:p>
          <a:p>
            <a:pPr lvl="1"/>
            <a:endParaRPr lang="en-GB" sz="1500" dirty="0"/>
          </a:p>
          <a:p>
            <a:pPr lvl="1"/>
            <a:r>
              <a:rPr lang="en-GB" sz="1500" dirty="0"/>
              <a:t>Nonvirtual function – base class functions executes</a:t>
            </a:r>
          </a:p>
          <a:p>
            <a:r>
              <a:rPr lang="en-GB" sz="1800" b="1" dirty="0"/>
              <a:t>We can’t use a “pointer to a derived class” at a base class instance</a:t>
            </a:r>
          </a:p>
          <a:p>
            <a:endParaRPr lang="en-GB" sz="1800" b="1" dirty="0"/>
          </a:p>
          <a:p>
            <a:r>
              <a:rPr lang="en-GB" sz="1800" b="1" dirty="0"/>
              <a:t>Derived* d = new Base; </a:t>
            </a:r>
            <a:r>
              <a:rPr lang="en-GB" sz="1800" b="1" dirty="0">
                <a:solidFill>
                  <a:schemeClr val="accent4"/>
                </a:solidFill>
              </a:rPr>
              <a:t>// when a is of type Base</a:t>
            </a:r>
            <a:endParaRPr lang="en-GB" sz="1800" b="1" dirty="0"/>
          </a:p>
          <a:p>
            <a:endParaRPr lang="en-GB" sz="1700" dirty="0"/>
          </a:p>
          <a:p>
            <a:endParaRPr lang="en-GB" sz="1500" dirty="0"/>
          </a:p>
        </p:txBody>
      </p:sp>
      <p:pic>
        <p:nvPicPr>
          <p:cNvPr id="23" name="Graphic 22" descr="Basic Shapes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0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Slicing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88210"/>
            <a:ext cx="6832600" cy="4024125"/>
          </a:xfrm>
        </p:spPr>
        <p:txBody>
          <a:bodyPr>
            <a:normAutofit/>
          </a:bodyPr>
          <a:lstStyle/>
          <a:p>
            <a:r>
              <a:rPr lang="en-GB" b="1" dirty="0"/>
              <a:t>If you copy objects around, slicing can occur</a:t>
            </a:r>
          </a:p>
          <a:p>
            <a:pPr lvl="1"/>
            <a:r>
              <a:rPr lang="en-GB" dirty="0"/>
              <a:t>Copy a derived object into a base object – extra member variables fall away</a:t>
            </a:r>
          </a:p>
          <a:p>
            <a:pPr lvl="1"/>
            <a:r>
              <a:rPr lang="en-GB" dirty="0"/>
              <a:t>We can’t copy a base object into a derived object as well</a:t>
            </a:r>
          </a:p>
          <a:p>
            <a:pPr lvl="1"/>
            <a:endParaRPr lang="en-GB" dirty="0"/>
          </a:p>
          <a:p>
            <a:r>
              <a:rPr lang="en-GB" b="1" dirty="0"/>
              <a:t>Same rules apply when passing to a function by value</a:t>
            </a:r>
            <a:endParaRPr lang="en-GB" dirty="0"/>
          </a:p>
          <a:p>
            <a:pPr lvl="1"/>
            <a:r>
              <a:rPr lang="en-GB" dirty="0"/>
              <a:t>A copy is made</a:t>
            </a:r>
          </a:p>
          <a:p>
            <a:pPr lvl="1"/>
            <a:r>
              <a:rPr lang="en-GB" dirty="0"/>
              <a:t>Slicing will happen and data will be lost</a:t>
            </a:r>
          </a:p>
          <a:p>
            <a:r>
              <a:rPr lang="en-GB" dirty="0"/>
              <a:t>Use references or pointers to avoid slicing</a:t>
            </a:r>
          </a:p>
        </p:txBody>
      </p:sp>
      <p:pic>
        <p:nvPicPr>
          <p:cNvPr id="23" name="Graphic 22" descr="Basic Shapes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2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Casting pointers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88210"/>
            <a:ext cx="6832600" cy="4024125"/>
          </a:xfrm>
        </p:spPr>
        <p:txBody>
          <a:bodyPr>
            <a:normAutofit/>
          </a:bodyPr>
          <a:lstStyle/>
          <a:p>
            <a:r>
              <a:rPr lang="en-GB" dirty="0"/>
              <a:t>When you have a base class pointer but you know it really points to a derived instance</a:t>
            </a:r>
          </a:p>
          <a:p>
            <a:endParaRPr lang="en-GB" dirty="0"/>
          </a:p>
          <a:p>
            <a:r>
              <a:rPr lang="en-GB" dirty="0"/>
              <a:t>You can </a:t>
            </a:r>
            <a:r>
              <a:rPr lang="en-GB" b="1" dirty="0"/>
              <a:t>cast</a:t>
            </a:r>
            <a:r>
              <a:rPr lang="en-GB" dirty="0"/>
              <a:t> it to a derived class pointer, and now you can call derived methods with it</a:t>
            </a:r>
          </a:p>
          <a:p>
            <a:endParaRPr lang="en-GB" dirty="0"/>
          </a:p>
          <a:p>
            <a:r>
              <a:rPr lang="en-GB" dirty="0"/>
              <a:t>Warning: you need to make sure that you are not trying to cast to a wrong type</a:t>
            </a:r>
          </a:p>
        </p:txBody>
      </p:sp>
      <p:pic>
        <p:nvPicPr>
          <p:cNvPr id="23" name="Graphic 22" descr="Basic Shapes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6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C-Style cast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88210"/>
            <a:ext cx="6832600" cy="40241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(type)instance;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92D050"/>
                </a:solidFill>
              </a:rPr>
              <a:t>GameObject</a:t>
            </a:r>
            <a:r>
              <a:rPr lang="en-GB" dirty="0">
                <a:solidFill>
                  <a:srgbClr val="92D050"/>
                </a:solidFill>
              </a:rPr>
              <a:t>* instance = new Player();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C00000"/>
                </a:solidFill>
              </a:rPr>
              <a:t>GameObject</a:t>
            </a:r>
            <a:r>
              <a:rPr lang="en-GB" dirty="0">
                <a:solidFill>
                  <a:srgbClr val="C00000"/>
                </a:solidFill>
              </a:rPr>
              <a:t>* instance = new </a:t>
            </a:r>
            <a:r>
              <a:rPr lang="en-GB" dirty="0" err="1">
                <a:solidFill>
                  <a:srgbClr val="C00000"/>
                </a:solidFill>
              </a:rPr>
              <a:t>GameObject</a:t>
            </a:r>
            <a:r>
              <a:rPr lang="en-GB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Player* p = (Player*)instance;</a:t>
            </a:r>
          </a:p>
          <a:p>
            <a:pPr marL="0" indent="0">
              <a:buNone/>
            </a:pPr>
            <a:r>
              <a:rPr lang="en-GB" dirty="0"/>
              <a:t>p-&gt;</a:t>
            </a:r>
            <a:r>
              <a:rPr lang="en-GB" dirty="0" err="1"/>
              <a:t>print_lives</a:t>
            </a:r>
            <a:r>
              <a:rPr lang="en-GB" dirty="0"/>
              <a:t>();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instance is an actual </a:t>
            </a:r>
            <a:r>
              <a:rPr lang="en-GB" dirty="0" err="1"/>
              <a:t>GameObject</a:t>
            </a:r>
            <a:r>
              <a:rPr lang="en-GB" dirty="0"/>
              <a:t>, this will do the casting to a wrong type and will result with a crash</a:t>
            </a:r>
          </a:p>
        </p:txBody>
      </p:sp>
      <p:pic>
        <p:nvPicPr>
          <p:cNvPr id="23" name="Graphic 22" descr="Basic Shapes outline">
            <a:extLst>
              <a:ext uri="{FF2B5EF4-FFF2-40B4-BE49-F238E27FC236}">
                <a16:creationId xmlns:a16="http://schemas.microsoft.com/office/drawing/2014/main" id="{CF1119E0-8D7D-43C2-3026-0DA78A2E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271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3508</TotalTime>
  <Words>605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Vapor Trail</vt:lpstr>
      <vt:lpstr>CPP Beginners</vt:lpstr>
      <vt:lpstr>Polymorphism</vt:lpstr>
      <vt:lpstr>Polymorphism</vt:lpstr>
      <vt:lpstr>Example</vt:lpstr>
      <vt:lpstr>References and Inheritance</vt:lpstr>
      <vt:lpstr>Pointers and Inheritance</vt:lpstr>
      <vt:lpstr>Slicing</vt:lpstr>
      <vt:lpstr>Casting pointers</vt:lpstr>
      <vt:lpstr>C-Style cast</vt:lpstr>
      <vt:lpstr>Static_cast&lt;type&gt;</vt:lpstr>
      <vt:lpstr>dynamic_cast&lt;type&gt;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410</cp:revision>
  <dcterms:created xsi:type="dcterms:W3CDTF">2022-10-07T08:07:26Z</dcterms:created>
  <dcterms:modified xsi:type="dcterms:W3CDTF">2022-12-26T18:49:44Z</dcterms:modified>
</cp:coreProperties>
</file>