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handoutMasterIdLst>
    <p:handoutMasterId r:id="rId11"/>
  </p:handoutMasterIdLst>
  <p:sldIdLst>
    <p:sldId id="256" r:id="rId2"/>
    <p:sldId id="269" r:id="rId3"/>
    <p:sldId id="273" r:id="rId4"/>
    <p:sldId id="274" r:id="rId5"/>
    <p:sldId id="276" r:id="rId6"/>
    <p:sldId id="275" r:id="rId7"/>
    <p:sldId id="277" r:id="rId8"/>
    <p:sldId id="258"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4" autoAdjust="0"/>
    <p:restoredTop sz="94640" autoAdjust="0"/>
  </p:normalViewPr>
  <p:slideViewPr>
    <p:cSldViewPr snapToGrid="0">
      <p:cViewPr varScale="1">
        <p:scale>
          <a:sx n="106" d="100"/>
          <a:sy n="106" d="100"/>
        </p:scale>
        <p:origin x="726"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390"/>
    </p:cViewPr>
  </p:sorterViewPr>
  <p:notesViewPr>
    <p:cSldViewPr snapToGrid="0">
      <p:cViewPr varScale="1">
        <p:scale>
          <a:sx n="121" d="100"/>
          <a:sy n="121" d="100"/>
        </p:scale>
        <p:origin x="7662"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10722C-45D6-58DD-2742-E11D3DF7B6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a:extLst>
              <a:ext uri="{FF2B5EF4-FFF2-40B4-BE49-F238E27FC236}">
                <a16:creationId xmlns:a16="http://schemas.microsoft.com/office/drawing/2014/main" id="{39B79610-F06A-E390-98FC-00EA6C519F1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430043-EE85-4B6C-A802-3E6B16F216A2}" type="datetimeFigureOut">
              <a:rPr lang="en-IL" smtClean="0"/>
              <a:t>11/01/2023</a:t>
            </a:fld>
            <a:endParaRPr lang="en-IL"/>
          </a:p>
        </p:txBody>
      </p:sp>
      <p:sp>
        <p:nvSpPr>
          <p:cNvPr id="4" name="Footer Placeholder 3">
            <a:extLst>
              <a:ext uri="{FF2B5EF4-FFF2-40B4-BE49-F238E27FC236}">
                <a16:creationId xmlns:a16="http://schemas.microsoft.com/office/drawing/2014/main" id="{9FAFC5D6-C009-22C9-A200-02ED1162922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5" name="Slide Number Placeholder 4">
            <a:extLst>
              <a:ext uri="{FF2B5EF4-FFF2-40B4-BE49-F238E27FC236}">
                <a16:creationId xmlns:a16="http://schemas.microsoft.com/office/drawing/2014/main" id="{2C1D51A6-B477-0985-324A-00C8B212B0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5A8199-16CD-4356-A7A2-D6335DC9E368}" type="slidenum">
              <a:rPr lang="en-IL" smtClean="0"/>
              <a:t>‹#›</a:t>
            </a:fld>
            <a:endParaRPr lang="en-IL"/>
          </a:p>
        </p:txBody>
      </p:sp>
    </p:spTree>
    <p:extLst>
      <p:ext uri="{BB962C8B-B14F-4D97-AF65-F5344CB8AC3E}">
        <p14:creationId xmlns:p14="http://schemas.microsoft.com/office/powerpoint/2010/main" val="88763150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B548E75-1D94-41E4-8CAC-9631837BFE23}" type="datetimeFigureOut">
              <a:rPr lang="en-IL" smtClean="0"/>
              <a:t>11/01/2023</a:t>
            </a:fld>
            <a:endParaRPr lang="en-IL"/>
          </a:p>
        </p:txBody>
      </p:sp>
      <p:sp>
        <p:nvSpPr>
          <p:cNvPr id="5" name="Footer Placeholder 4"/>
          <p:cNvSpPr>
            <a:spLocks noGrp="1"/>
          </p:cNvSpPr>
          <p:nvPr>
            <p:ph type="ftr" sz="quarter" idx="11"/>
          </p:nvPr>
        </p:nvSpPr>
        <p:spPr>
          <a:xfrm>
            <a:off x="1371600" y="4323845"/>
            <a:ext cx="6400800" cy="365125"/>
          </a:xfrm>
        </p:spPr>
        <p:txBody>
          <a:bodyPr/>
          <a:lstStyle/>
          <a:p>
            <a:endParaRPr lang="en-IL"/>
          </a:p>
        </p:txBody>
      </p:sp>
      <p:sp>
        <p:nvSpPr>
          <p:cNvPr id="6" name="Slide Number Placeholder 5"/>
          <p:cNvSpPr>
            <a:spLocks noGrp="1"/>
          </p:cNvSpPr>
          <p:nvPr>
            <p:ph type="sldNum" sz="quarter" idx="12"/>
          </p:nvPr>
        </p:nvSpPr>
        <p:spPr>
          <a:xfrm>
            <a:off x="8077200" y="1430866"/>
            <a:ext cx="2743200" cy="365125"/>
          </a:xfrm>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292317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548E75-1D94-41E4-8CAC-9631837BFE23}" type="datetimeFigureOut">
              <a:rPr lang="en-IL" smtClean="0"/>
              <a:t>11/01/2023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3221583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B548E75-1D94-41E4-8CAC-9631837BFE23}" type="datetimeFigureOut">
              <a:rPr lang="en-IL" smtClean="0"/>
              <a:t>11/01/2023</a:t>
            </a:fld>
            <a:endParaRPr lang="en-IL"/>
          </a:p>
        </p:txBody>
      </p:sp>
      <p:sp>
        <p:nvSpPr>
          <p:cNvPr id="6" name="Footer Placeholder 5"/>
          <p:cNvSpPr>
            <a:spLocks noGrp="1"/>
          </p:cNvSpPr>
          <p:nvPr>
            <p:ph type="ftr" sz="quarter" idx="11"/>
          </p:nvPr>
        </p:nvSpPr>
        <p:spPr>
          <a:xfrm>
            <a:off x="685800" y="379941"/>
            <a:ext cx="6991492" cy="365125"/>
          </a:xfrm>
        </p:spPr>
        <p:txBody>
          <a:bodyPr/>
          <a:lstStyle/>
          <a:p>
            <a:endParaRPr lang="en-IL"/>
          </a:p>
        </p:txBody>
      </p:sp>
      <p:sp>
        <p:nvSpPr>
          <p:cNvPr id="7" name="Slide Number Placeholder 6"/>
          <p:cNvSpPr>
            <a:spLocks noGrp="1"/>
          </p:cNvSpPr>
          <p:nvPr>
            <p:ph type="sldNum" sz="quarter" idx="12"/>
          </p:nvPr>
        </p:nvSpPr>
        <p:spPr>
          <a:xfrm>
            <a:off x="10862452" y="381000"/>
            <a:ext cx="643748" cy="365125"/>
          </a:xfrm>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3275344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B548E75-1D94-41E4-8CAC-9631837BFE23}" type="datetimeFigureOut">
              <a:rPr lang="en-IL" smtClean="0"/>
              <a:t>11/01/2023</a:t>
            </a:fld>
            <a:endParaRPr lang="en-IL"/>
          </a:p>
        </p:txBody>
      </p:sp>
      <p:sp>
        <p:nvSpPr>
          <p:cNvPr id="6" name="Footer Placeholder 5"/>
          <p:cNvSpPr>
            <a:spLocks noGrp="1"/>
          </p:cNvSpPr>
          <p:nvPr>
            <p:ph type="ftr" sz="quarter" idx="11"/>
          </p:nvPr>
        </p:nvSpPr>
        <p:spPr>
          <a:xfrm>
            <a:off x="685800" y="379941"/>
            <a:ext cx="6991492" cy="365125"/>
          </a:xfrm>
        </p:spPr>
        <p:txBody>
          <a:bodyPr/>
          <a:lstStyle/>
          <a:p>
            <a:endParaRPr lang="en-IL"/>
          </a:p>
        </p:txBody>
      </p:sp>
      <p:sp>
        <p:nvSpPr>
          <p:cNvPr id="7" name="Slide Number Placeholder 6"/>
          <p:cNvSpPr>
            <a:spLocks noGrp="1"/>
          </p:cNvSpPr>
          <p:nvPr>
            <p:ph type="sldNum" sz="quarter" idx="12"/>
          </p:nvPr>
        </p:nvSpPr>
        <p:spPr>
          <a:xfrm>
            <a:off x="10862452" y="381000"/>
            <a:ext cx="643748" cy="365125"/>
          </a:xfrm>
        </p:spPr>
        <p:txBody>
          <a:bodyPr/>
          <a:lstStyle/>
          <a:p>
            <a:fld id="{E8CC3DA2-A409-4F7F-AF08-E1870C0948CE}" type="slidenum">
              <a:rPr lang="en-IL" smtClean="0"/>
              <a:t>‹#›</a:t>
            </a:fld>
            <a:endParaRPr lang="en-IL"/>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23336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B548E75-1D94-41E4-8CAC-9631837BFE23}" type="datetimeFigureOut">
              <a:rPr lang="en-IL" smtClean="0"/>
              <a:t>11/01/2023</a:t>
            </a:fld>
            <a:endParaRPr lang="en-IL"/>
          </a:p>
        </p:txBody>
      </p:sp>
      <p:sp>
        <p:nvSpPr>
          <p:cNvPr id="6" name="Footer Placeholder 5"/>
          <p:cNvSpPr>
            <a:spLocks noGrp="1"/>
          </p:cNvSpPr>
          <p:nvPr>
            <p:ph type="ftr" sz="quarter" idx="11"/>
          </p:nvPr>
        </p:nvSpPr>
        <p:spPr>
          <a:xfrm>
            <a:off x="685800" y="378883"/>
            <a:ext cx="6991492" cy="365125"/>
          </a:xfrm>
        </p:spPr>
        <p:txBody>
          <a:bodyPr/>
          <a:lstStyle/>
          <a:p>
            <a:endParaRPr lang="en-IL"/>
          </a:p>
        </p:txBody>
      </p:sp>
      <p:sp>
        <p:nvSpPr>
          <p:cNvPr id="7" name="Slide Number Placeholder 6"/>
          <p:cNvSpPr>
            <a:spLocks noGrp="1"/>
          </p:cNvSpPr>
          <p:nvPr>
            <p:ph type="sldNum" sz="quarter" idx="12"/>
          </p:nvPr>
        </p:nvSpPr>
        <p:spPr>
          <a:xfrm>
            <a:off x="10862452" y="381000"/>
            <a:ext cx="643748" cy="365125"/>
          </a:xfrm>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1256098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B548E75-1D94-41E4-8CAC-9631837BFE23}" type="datetimeFigureOut">
              <a:rPr lang="en-IL" smtClean="0"/>
              <a:t>11/01/2023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751611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B548E75-1D94-41E4-8CAC-9631837BFE23}" type="datetimeFigureOut">
              <a:rPr lang="en-IL" smtClean="0"/>
              <a:t>11/01/2023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2427723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48E75-1D94-41E4-8CAC-9631837BFE23}" type="datetimeFigureOut">
              <a:rPr lang="en-IL" smtClean="0"/>
              <a:t>11/01/2023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2595791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B548E75-1D94-41E4-8CAC-9631837BFE23}" type="datetimeFigureOut">
              <a:rPr lang="en-IL" smtClean="0"/>
              <a:t>11/01/2023</a:t>
            </a:fld>
            <a:endParaRPr lang="en-IL"/>
          </a:p>
        </p:txBody>
      </p:sp>
      <p:sp>
        <p:nvSpPr>
          <p:cNvPr id="5" name="Footer Placeholder 4"/>
          <p:cNvSpPr>
            <a:spLocks noGrp="1"/>
          </p:cNvSpPr>
          <p:nvPr>
            <p:ph type="ftr" sz="quarter" idx="11"/>
          </p:nvPr>
        </p:nvSpPr>
        <p:spPr>
          <a:xfrm>
            <a:off x="685800" y="381000"/>
            <a:ext cx="6991492" cy="365125"/>
          </a:xfrm>
        </p:spPr>
        <p:txBody>
          <a:bodyPr/>
          <a:lstStyle/>
          <a:p>
            <a:endParaRPr lang="en-IL"/>
          </a:p>
        </p:txBody>
      </p:sp>
      <p:sp>
        <p:nvSpPr>
          <p:cNvPr id="6" name="Slide Number Placeholder 5"/>
          <p:cNvSpPr>
            <a:spLocks noGrp="1"/>
          </p:cNvSpPr>
          <p:nvPr>
            <p:ph type="sldNum" sz="quarter" idx="12"/>
          </p:nvPr>
        </p:nvSpPr>
        <p:spPr>
          <a:xfrm>
            <a:off x="10862452" y="381000"/>
            <a:ext cx="643748" cy="365125"/>
          </a:xfrm>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1004444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48E75-1D94-41E4-8CAC-9631837BFE23}" type="datetimeFigureOut">
              <a:rPr lang="en-IL" smtClean="0"/>
              <a:t>11/01/2023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866032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B548E75-1D94-41E4-8CAC-9631837BFE23}" type="datetimeFigureOut">
              <a:rPr lang="en-IL" smtClean="0"/>
              <a:t>11/01/2023</a:t>
            </a:fld>
            <a:endParaRPr lang="en-IL"/>
          </a:p>
        </p:txBody>
      </p:sp>
      <p:sp>
        <p:nvSpPr>
          <p:cNvPr id="5" name="Footer Placeholder 4"/>
          <p:cNvSpPr>
            <a:spLocks noGrp="1"/>
          </p:cNvSpPr>
          <p:nvPr>
            <p:ph type="ftr" sz="quarter" idx="11"/>
          </p:nvPr>
        </p:nvSpPr>
        <p:spPr>
          <a:xfrm>
            <a:off x="685800" y="381001"/>
            <a:ext cx="6991492" cy="364065"/>
          </a:xfrm>
        </p:spPr>
        <p:txBody>
          <a:bodyPr/>
          <a:lstStyle/>
          <a:p>
            <a:endParaRPr lang="en-IL"/>
          </a:p>
        </p:txBody>
      </p:sp>
      <p:sp>
        <p:nvSpPr>
          <p:cNvPr id="6" name="Slide Number Placeholder 5"/>
          <p:cNvSpPr>
            <a:spLocks noGrp="1"/>
          </p:cNvSpPr>
          <p:nvPr>
            <p:ph type="sldNum" sz="quarter" idx="12"/>
          </p:nvPr>
        </p:nvSpPr>
        <p:spPr>
          <a:xfrm>
            <a:off x="10862452" y="381000"/>
            <a:ext cx="643748" cy="365125"/>
          </a:xfrm>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3871836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548E75-1D94-41E4-8CAC-9631837BFE23}" type="datetimeFigureOut">
              <a:rPr lang="en-IL" smtClean="0"/>
              <a:t>11/01/2023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1257548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548E75-1D94-41E4-8CAC-9631837BFE23}" type="datetimeFigureOut">
              <a:rPr lang="en-IL" smtClean="0"/>
              <a:t>11/01/2023</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3122184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548E75-1D94-41E4-8CAC-9631837BFE23}" type="datetimeFigureOut">
              <a:rPr lang="en-IL" smtClean="0"/>
              <a:t>11/01/2023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4170335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548E75-1D94-41E4-8CAC-9631837BFE23}" type="datetimeFigureOut">
              <a:rPr lang="en-IL" smtClean="0"/>
              <a:t>11/01/2023</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324664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548E75-1D94-41E4-8CAC-9631837BFE23}" type="datetimeFigureOut">
              <a:rPr lang="en-IL" smtClean="0"/>
              <a:t>11/01/2023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242858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548E75-1D94-41E4-8CAC-9631837BFE23}" type="datetimeFigureOut">
              <a:rPr lang="en-IL" smtClean="0"/>
              <a:t>11/01/2023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8CC3DA2-A409-4F7F-AF08-E1870C0948CE}" type="slidenum">
              <a:rPr lang="en-IL" smtClean="0"/>
              <a:t>‹#›</a:t>
            </a:fld>
            <a:endParaRPr lang="en-IL"/>
          </a:p>
        </p:txBody>
      </p:sp>
    </p:spTree>
    <p:extLst>
      <p:ext uri="{BB962C8B-B14F-4D97-AF65-F5344CB8AC3E}">
        <p14:creationId xmlns:p14="http://schemas.microsoft.com/office/powerpoint/2010/main" val="3545918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B548E75-1D94-41E4-8CAC-9631837BFE23}" type="datetimeFigureOut">
              <a:rPr lang="en-IL" smtClean="0"/>
              <a:t>11/01/2023</a:t>
            </a:fld>
            <a:endParaRPr lang="en-IL"/>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8CC3DA2-A409-4F7F-AF08-E1870C0948CE}" type="slidenum">
              <a:rPr lang="en-IL" smtClean="0"/>
              <a:t>‹#›</a:t>
            </a:fld>
            <a:endParaRPr lang="en-IL"/>
          </a:p>
        </p:txBody>
      </p:sp>
    </p:spTree>
    <p:extLst>
      <p:ext uri="{BB962C8B-B14F-4D97-AF65-F5344CB8AC3E}">
        <p14:creationId xmlns:p14="http://schemas.microsoft.com/office/powerpoint/2010/main" val="8439684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baeldung.com/cs/memory-allocation"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9">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C84FEB63-D469-22CD-AF3E-1A555A21D0F3}"/>
              </a:ext>
            </a:extLst>
          </p:cNvPr>
          <p:cNvSpPr>
            <a:spLocks noGrp="1"/>
          </p:cNvSpPr>
          <p:nvPr>
            <p:ph type="ctrTitle"/>
          </p:nvPr>
        </p:nvSpPr>
        <p:spPr>
          <a:xfrm>
            <a:off x="4976028" y="965200"/>
            <a:ext cx="6170943" cy="4329641"/>
          </a:xfrm>
        </p:spPr>
        <p:txBody>
          <a:bodyPr anchor="ctr">
            <a:normAutofit/>
          </a:bodyPr>
          <a:lstStyle/>
          <a:p>
            <a:r>
              <a:rPr lang="en-US" sz="5400" dirty="0"/>
              <a:t>CPP Beginners</a:t>
            </a:r>
            <a:endParaRPr lang="en-IL" sz="5400" dirty="0"/>
          </a:p>
        </p:txBody>
      </p:sp>
      <p:sp>
        <p:nvSpPr>
          <p:cNvPr id="3" name="Subtitle 2">
            <a:extLst>
              <a:ext uri="{FF2B5EF4-FFF2-40B4-BE49-F238E27FC236}">
                <a16:creationId xmlns:a16="http://schemas.microsoft.com/office/drawing/2014/main" id="{DAE7231C-4305-A293-4AD3-E3724C4D6F69}"/>
              </a:ext>
            </a:extLst>
          </p:cNvPr>
          <p:cNvSpPr>
            <a:spLocks noGrp="1"/>
          </p:cNvSpPr>
          <p:nvPr>
            <p:ph type="subTitle" idx="1"/>
          </p:nvPr>
        </p:nvSpPr>
        <p:spPr>
          <a:xfrm>
            <a:off x="965200" y="965200"/>
            <a:ext cx="3367361" cy="4329641"/>
          </a:xfrm>
        </p:spPr>
        <p:txBody>
          <a:bodyPr anchor="ctr">
            <a:normAutofit/>
          </a:bodyPr>
          <a:lstStyle/>
          <a:p>
            <a:pPr algn="r"/>
            <a:r>
              <a:rPr lang="en-US" dirty="0"/>
              <a:t>CPP – Memory Types</a:t>
            </a:r>
            <a:endParaRPr lang="en-IL" dirty="0"/>
          </a:p>
        </p:txBody>
      </p:sp>
      <p:cxnSp>
        <p:nvCxnSpPr>
          <p:cNvPr id="16" name="Straight Connector 11">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858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67D9-E119-03D1-0D2C-84B6990DFF2F}"/>
              </a:ext>
            </a:extLst>
          </p:cNvPr>
          <p:cNvSpPr>
            <a:spLocks noGrp="1"/>
          </p:cNvSpPr>
          <p:nvPr>
            <p:ph type="title"/>
          </p:nvPr>
        </p:nvSpPr>
        <p:spPr>
          <a:xfrm>
            <a:off x="619760" y="764373"/>
            <a:ext cx="6832600" cy="1293028"/>
          </a:xfrm>
        </p:spPr>
        <p:txBody>
          <a:bodyPr>
            <a:normAutofit/>
          </a:bodyPr>
          <a:lstStyle/>
          <a:p>
            <a:r>
              <a:rPr lang="en-US" dirty="0"/>
              <a:t>CPP memory types</a:t>
            </a:r>
            <a:endParaRPr lang="en-IL" dirty="0"/>
          </a:p>
        </p:txBody>
      </p:sp>
      <p:sp>
        <p:nvSpPr>
          <p:cNvPr id="4" name="Content Placeholder 3">
            <a:extLst>
              <a:ext uri="{FF2B5EF4-FFF2-40B4-BE49-F238E27FC236}">
                <a16:creationId xmlns:a16="http://schemas.microsoft.com/office/drawing/2014/main" id="{2FACC6E7-5C46-C424-85D5-345AF3AC1299}"/>
              </a:ext>
            </a:extLst>
          </p:cNvPr>
          <p:cNvSpPr>
            <a:spLocks noGrp="1"/>
          </p:cNvSpPr>
          <p:nvPr>
            <p:ph idx="1"/>
          </p:nvPr>
        </p:nvSpPr>
        <p:spPr>
          <a:xfrm>
            <a:off x="619760" y="2194560"/>
            <a:ext cx="6832600" cy="4024125"/>
          </a:xfrm>
        </p:spPr>
        <p:txBody>
          <a:bodyPr>
            <a:normAutofit/>
          </a:bodyPr>
          <a:lstStyle/>
          <a:p>
            <a:r>
              <a:rPr lang="en-GB" sz="2400" dirty="0"/>
              <a:t>In C++, there are several types of memory that are used to store data during the execution of a program. </a:t>
            </a:r>
          </a:p>
          <a:p>
            <a:r>
              <a:rPr lang="en-GB" sz="2400" dirty="0"/>
              <a:t>These include:</a:t>
            </a:r>
            <a:endParaRPr lang="en-GB" sz="1500" dirty="0"/>
          </a:p>
          <a:p>
            <a:pPr lvl="1"/>
            <a:r>
              <a:rPr lang="en-GB" sz="2200" dirty="0"/>
              <a:t>Code</a:t>
            </a:r>
          </a:p>
          <a:p>
            <a:pPr lvl="1"/>
            <a:r>
              <a:rPr lang="en-GB" sz="2200" dirty="0"/>
              <a:t>Static/Global</a:t>
            </a:r>
          </a:p>
          <a:p>
            <a:pPr lvl="1"/>
            <a:r>
              <a:rPr lang="en-GB" sz="2200" dirty="0"/>
              <a:t>Stack</a:t>
            </a:r>
          </a:p>
          <a:p>
            <a:pPr lvl="1"/>
            <a:r>
              <a:rPr lang="en-GB" sz="2200" dirty="0"/>
              <a:t>Heap</a:t>
            </a:r>
          </a:p>
        </p:txBody>
      </p:sp>
      <p:pic>
        <p:nvPicPr>
          <p:cNvPr id="23" name="Graphic 22" descr="Polaroid Pictures outline">
            <a:extLst>
              <a:ext uri="{FF2B5EF4-FFF2-40B4-BE49-F238E27FC236}">
                <a16:creationId xmlns:a16="http://schemas.microsoft.com/office/drawing/2014/main" id="{CF1119E0-8D7D-43C2-3026-0DA78A2E39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861238" y="1659923"/>
            <a:ext cx="3644962" cy="3644962"/>
          </a:xfrm>
          <a:prstGeom prst="rect">
            <a:avLst/>
          </a:prstGeom>
        </p:spPr>
      </p:pic>
    </p:spTree>
    <p:extLst>
      <p:ext uri="{BB962C8B-B14F-4D97-AF65-F5344CB8AC3E}">
        <p14:creationId xmlns:p14="http://schemas.microsoft.com/office/powerpoint/2010/main" val="3702004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9" name="Picture 18">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21" name="Rectangle 20">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2">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52C967D9-E119-03D1-0D2C-84B6990DFF2F}"/>
              </a:ext>
            </a:extLst>
          </p:cNvPr>
          <p:cNvSpPr>
            <a:spLocks noGrp="1"/>
          </p:cNvSpPr>
          <p:nvPr>
            <p:ph type="title"/>
          </p:nvPr>
        </p:nvSpPr>
        <p:spPr>
          <a:xfrm>
            <a:off x="636696" y="643464"/>
            <a:ext cx="4877696" cy="3273061"/>
          </a:xfrm>
          <a:noFill/>
          <a:ln w="19050">
            <a:noFill/>
            <a:prstDash val="dash"/>
          </a:ln>
        </p:spPr>
        <p:txBody>
          <a:bodyPr vert="horz" lIns="91440" tIns="45720" rIns="91440" bIns="45720" rtlCol="0" anchor="b">
            <a:normAutofit/>
          </a:bodyPr>
          <a:lstStyle/>
          <a:p>
            <a:pPr algn="l"/>
            <a:r>
              <a:rPr lang="en-US" sz="4800" dirty="0"/>
              <a:t>CPP memory types</a:t>
            </a:r>
          </a:p>
        </p:txBody>
      </p:sp>
      <p:pic>
        <p:nvPicPr>
          <p:cNvPr id="12" name="Picture 11" descr="Diagram&#10;&#10;Description automatically generated with medium confidence">
            <a:extLst>
              <a:ext uri="{FF2B5EF4-FFF2-40B4-BE49-F238E27FC236}">
                <a16:creationId xmlns:a16="http://schemas.microsoft.com/office/drawing/2014/main" id="{D9C2EF90-FF51-85F8-6D1A-88EF0557D0F2}"/>
              </a:ext>
            </a:extLst>
          </p:cNvPr>
          <p:cNvPicPr>
            <a:picLocks noChangeAspect="1"/>
          </p:cNvPicPr>
          <p:nvPr/>
        </p:nvPicPr>
        <p:blipFill>
          <a:blip r:embed="rId4"/>
          <a:stretch>
            <a:fillRect/>
          </a:stretch>
        </p:blipFill>
        <p:spPr>
          <a:xfrm>
            <a:off x="6503437" y="485496"/>
            <a:ext cx="4393019" cy="5876949"/>
          </a:xfrm>
          <a:prstGeom prst="rect">
            <a:avLst/>
          </a:prstGeom>
        </p:spPr>
      </p:pic>
    </p:spTree>
    <p:extLst>
      <p:ext uri="{BB962C8B-B14F-4D97-AF65-F5344CB8AC3E}">
        <p14:creationId xmlns:p14="http://schemas.microsoft.com/office/powerpoint/2010/main" val="1203749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67D9-E119-03D1-0D2C-84B6990DFF2F}"/>
              </a:ext>
            </a:extLst>
          </p:cNvPr>
          <p:cNvSpPr>
            <a:spLocks noGrp="1"/>
          </p:cNvSpPr>
          <p:nvPr>
            <p:ph type="title"/>
          </p:nvPr>
        </p:nvSpPr>
        <p:spPr>
          <a:xfrm>
            <a:off x="619760" y="764373"/>
            <a:ext cx="5934949" cy="1293028"/>
          </a:xfrm>
        </p:spPr>
        <p:txBody>
          <a:bodyPr>
            <a:normAutofit/>
          </a:bodyPr>
          <a:lstStyle/>
          <a:p>
            <a:r>
              <a:rPr lang="en-US" dirty="0"/>
              <a:t>Code (instructions)</a:t>
            </a:r>
            <a:endParaRPr lang="en-IL" dirty="0"/>
          </a:p>
        </p:txBody>
      </p:sp>
      <p:sp>
        <p:nvSpPr>
          <p:cNvPr id="4" name="Content Placeholder 3">
            <a:extLst>
              <a:ext uri="{FF2B5EF4-FFF2-40B4-BE49-F238E27FC236}">
                <a16:creationId xmlns:a16="http://schemas.microsoft.com/office/drawing/2014/main" id="{2FACC6E7-5C46-C424-85D5-345AF3AC1299}"/>
              </a:ext>
            </a:extLst>
          </p:cNvPr>
          <p:cNvSpPr>
            <a:spLocks noGrp="1"/>
          </p:cNvSpPr>
          <p:nvPr>
            <p:ph idx="1"/>
          </p:nvPr>
        </p:nvSpPr>
        <p:spPr>
          <a:xfrm>
            <a:off x="619760" y="2194560"/>
            <a:ext cx="6832600" cy="4024125"/>
          </a:xfrm>
        </p:spPr>
        <p:txBody>
          <a:bodyPr>
            <a:normAutofit fontScale="92500" lnSpcReduction="20000"/>
          </a:bodyPr>
          <a:lstStyle/>
          <a:p>
            <a:r>
              <a:rPr lang="en-GB" sz="2400" b="1" dirty="0"/>
              <a:t>Code memory </a:t>
            </a:r>
            <a:r>
              <a:rPr lang="en-GB" sz="2400" dirty="0"/>
              <a:t>segment refers to the memory where the executable instructions of the program are stored.</a:t>
            </a:r>
          </a:p>
          <a:p>
            <a:endParaRPr lang="en-GB" sz="2400" dirty="0"/>
          </a:p>
          <a:p>
            <a:r>
              <a:rPr lang="en-GB" sz="2400" dirty="0"/>
              <a:t>This segment holds the machine code that is generated by the compiler from the source code.</a:t>
            </a:r>
          </a:p>
          <a:p>
            <a:endParaRPr lang="en-GB" sz="2400" dirty="0"/>
          </a:p>
          <a:p>
            <a:r>
              <a:rPr lang="en-GB" sz="2400" dirty="0"/>
              <a:t>The code segment is read-only and is shared among all the processes running the same program, it's loaded into memory when the program starts and remains there until the program exits.</a:t>
            </a:r>
            <a:endParaRPr lang="en-GB" sz="2200" dirty="0"/>
          </a:p>
        </p:txBody>
      </p:sp>
      <p:pic>
        <p:nvPicPr>
          <p:cNvPr id="23" name="Graphic 22" descr="Polaroid Pictures outline">
            <a:extLst>
              <a:ext uri="{FF2B5EF4-FFF2-40B4-BE49-F238E27FC236}">
                <a16:creationId xmlns:a16="http://schemas.microsoft.com/office/drawing/2014/main" id="{CF1119E0-8D7D-43C2-3026-0DA78A2E39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861238" y="1659923"/>
            <a:ext cx="3644962" cy="3644962"/>
          </a:xfrm>
          <a:prstGeom prst="rect">
            <a:avLst/>
          </a:prstGeom>
        </p:spPr>
      </p:pic>
    </p:spTree>
    <p:extLst>
      <p:ext uri="{BB962C8B-B14F-4D97-AF65-F5344CB8AC3E}">
        <p14:creationId xmlns:p14="http://schemas.microsoft.com/office/powerpoint/2010/main" val="2238479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67D9-E119-03D1-0D2C-84B6990DFF2F}"/>
              </a:ext>
            </a:extLst>
          </p:cNvPr>
          <p:cNvSpPr>
            <a:spLocks noGrp="1"/>
          </p:cNvSpPr>
          <p:nvPr>
            <p:ph type="title"/>
          </p:nvPr>
        </p:nvSpPr>
        <p:spPr>
          <a:xfrm>
            <a:off x="619760" y="764373"/>
            <a:ext cx="5934949" cy="1293028"/>
          </a:xfrm>
        </p:spPr>
        <p:txBody>
          <a:bodyPr>
            <a:normAutofit/>
          </a:bodyPr>
          <a:lstStyle/>
          <a:p>
            <a:r>
              <a:rPr lang="en-US" dirty="0"/>
              <a:t>Static/global</a:t>
            </a:r>
            <a:endParaRPr lang="en-IL" dirty="0"/>
          </a:p>
        </p:txBody>
      </p:sp>
      <p:sp>
        <p:nvSpPr>
          <p:cNvPr id="4" name="Content Placeholder 3">
            <a:extLst>
              <a:ext uri="{FF2B5EF4-FFF2-40B4-BE49-F238E27FC236}">
                <a16:creationId xmlns:a16="http://schemas.microsoft.com/office/drawing/2014/main" id="{2FACC6E7-5C46-C424-85D5-345AF3AC1299}"/>
              </a:ext>
            </a:extLst>
          </p:cNvPr>
          <p:cNvSpPr>
            <a:spLocks noGrp="1"/>
          </p:cNvSpPr>
          <p:nvPr>
            <p:ph idx="1"/>
          </p:nvPr>
        </p:nvSpPr>
        <p:spPr>
          <a:xfrm>
            <a:off x="619760" y="2194560"/>
            <a:ext cx="6832600" cy="4024125"/>
          </a:xfrm>
        </p:spPr>
        <p:txBody>
          <a:bodyPr>
            <a:normAutofit/>
          </a:bodyPr>
          <a:lstStyle/>
          <a:p>
            <a:r>
              <a:rPr lang="en-GB" sz="2400" b="1" dirty="0"/>
              <a:t>Global/Static memory: </a:t>
            </a:r>
            <a:r>
              <a:rPr lang="en-GB" sz="2400" dirty="0"/>
              <a:t>The global/static memory refers to variables and objects that are defined outside of any function, method or class and thus are globally accessible by the whole program.</a:t>
            </a:r>
          </a:p>
          <a:p>
            <a:pPr marL="0" indent="0">
              <a:buNone/>
            </a:pPr>
            <a:r>
              <a:rPr lang="en-GB" sz="2400" b="1" dirty="0"/>
              <a:t>OR</a:t>
            </a:r>
          </a:p>
          <a:p>
            <a:r>
              <a:rPr lang="en-GB" sz="2400" dirty="0"/>
              <a:t>Local/member variables that are defined as static (more on that later).</a:t>
            </a:r>
            <a:endParaRPr lang="en-GB" sz="2200" dirty="0"/>
          </a:p>
        </p:txBody>
      </p:sp>
      <p:pic>
        <p:nvPicPr>
          <p:cNvPr id="23" name="Graphic 22" descr="Polaroid Pictures outline">
            <a:extLst>
              <a:ext uri="{FF2B5EF4-FFF2-40B4-BE49-F238E27FC236}">
                <a16:creationId xmlns:a16="http://schemas.microsoft.com/office/drawing/2014/main" id="{CF1119E0-8D7D-43C2-3026-0DA78A2E39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861238" y="1659923"/>
            <a:ext cx="3644962" cy="3644962"/>
          </a:xfrm>
          <a:prstGeom prst="rect">
            <a:avLst/>
          </a:prstGeom>
        </p:spPr>
      </p:pic>
    </p:spTree>
    <p:extLst>
      <p:ext uri="{BB962C8B-B14F-4D97-AF65-F5344CB8AC3E}">
        <p14:creationId xmlns:p14="http://schemas.microsoft.com/office/powerpoint/2010/main" val="1643109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67D9-E119-03D1-0D2C-84B6990DFF2F}"/>
              </a:ext>
            </a:extLst>
          </p:cNvPr>
          <p:cNvSpPr>
            <a:spLocks noGrp="1"/>
          </p:cNvSpPr>
          <p:nvPr>
            <p:ph type="title"/>
          </p:nvPr>
        </p:nvSpPr>
        <p:spPr>
          <a:xfrm>
            <a:off x="619760" y="764373"/>
            <a:ext cx="5934949" cy="1293028"/>
          </a:xfrm>
        </p:spPr>
        <p:txBody>
          <a:bodyPr>
            <a:normAutofit/>
          </a:bodyPr>
          <a:lstStyle/>
          <a:p>
            <a:pPr algn="ctr"/>
            <a:r>
              <a:rPr lang="en-US" dirty="0"/>
              <a:t>Stack</a:t>
            </a:r>
            <a:endParaRPr lang="en-IL" dirty="0"/>
          </a:p>
        </p:txBody>
      </p:sp>
      <p:sp>
        <p:nvSpPr>
          <p:cNvPr id="4" name="Content Placeholder 3">
            <a:extLst>
              <a:ext uri="{FF2B5EF4-FFF2-40B4-BE49-F238E27FC236}">
                <a16:creationId xmlns:a16="http://schemas.microsoft.com/office/drawing/2014/main" id="{2FACC6E7-5C46-C424-85D5-345AF3AC1299}"/>
              </a:ext>
            </a:extLst>
          </p:cNvPr>
          <p:cNvSpPr>
            <a:spLocks noGrp="1"/>
          </p:cNvSpPr>
          <p:nvPr>
            <p:ph idx="1"/>
          </p:nvPr>
        </p:nvSpPr>
        <p:spPr>
          <a:xfrm>
            <a:off x="619760" y="2194560"/>
            <a:ext cx="6832600" cy="4024125"/>
          </a:xfrm>
        </p:spPr>
        <p:txBody>
          <a:bodyPr>
            <a:normAutofit fontScale="92500"/>
          </a:bodyPr>
          <a:lstStyle/>
          <a:p>
            <a:r>
              <a:rPr lang="en-GB" sz="2400" b="1" dirty="0"/>
              <a:t>The stack </a:t>
            </a:r>
            <a:r>
              <a:rPr lang="en-GB" sz="2400" dirty="0"/>
              <a:t>is a region of memory that is used to store local variables and function call frames.</a:t>
            </a:r>
          </a:p>
          <a:p>
            <a:endParaRPr lang="en-GB" sz="2400" dirty="0"/>
          </a:p>
          <a:p>
            <a:r>
              <a:rPr lang="en-GB" sz="2400" dirty="0"/>
              <a:t>Stack memory is often referred to as LIFO (last in, first out).</a:t>
            </a:r>
          </a:p>
          <a:p>
            <a:endParaRPr lang="en-GB" sz="2400" dirty="0"/>
          </a:p>
          <a:p>
            <a:r>
              <a:rPr lang="en-GB" sz="2400" dirty="0"/>
              <a:t>Think of this as a bunch of building bricks stacked on top of one another, you can’t take from the middle as the stack will fall so the last brick placed on top has to first be removed.</a:t>
            </a:r>
            <a:endParaRPr lang="en-GB" sz="2200" dirty="0"/>
          </a:p>
        </p:txBody>
      </p:sp>
      <p:pic>
        <p:nvPicPr>
          <p:cNvPr id="23" name="Graphic 22" descr="Polaroid Pictures outline">
            <a:extLst>
              <a:ext uri="{FF2B5EF4-FFF2-40B4-BE49-F238E27FC236}">
                <a16:creationId xmlns:a16="http://schemas.microsoft.com/office/drawing/2014/main" id="{CF1119E0-8D7D-43C2-3026-0DA78A2E39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861238" y="1659923"/>
            <a:ext cx="3644962" cy="3644962"/>
          </a:xfrm>
          <a:prstGeom prst="rect">
            <a:avLst/>
          </a:prstGeom>
        </p:spPr>
      </p:pic>
    </p:spTree>
    <p:extLst>
      <p:ext uri="{BB962C8B-B14F-4D97-AF65-F5344CB8AC3E}">
        <p14:creationId xmlns:p14="http://schemas.microsoft.com/office/powerpoint/2010/main" val="601810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67D9-E119-03D1-0D2C-84B6990DFF2F}"/>
              </a:ext>
            </a:extLst>
          </p:cNvPr>
          <p:cNvSpPr>
            <a:spLocks noGrp="1"/>
          </p:cNvSpPr>
          <p:nvPr>
            <p:ph type="title"/>
          </p:nvPr>
        </p:nvSpPr>
        <p:spPr>
          <a:xfrm>
            <a:off x="619760" y="764373"/>
            <a:ext cx="5934949" cy="1293028"/>
          </a:xfrm>
        </p:spPr>
        <p:txBody>
          <a:bodyPr>
            <a:normAutofit/>
          </a:bodyPr>
          <a:lstStyle/>
          <a:p>
            <a:pPr algn="ctr"/>
            <a:r>
              <a:rPr lang="en-US" dirty="0"/>
              <a:t>HEAP (Free store)</a:t>
            </a:r>
            <a:endParaRPr lang="en-IL" dirty="0"/>
          </a:p>
        </p:txBody>
      </p:sp>
      <p:sp>
        <p:nvSpPr>
          <p:cNvPr id="4" name="Content Placeholder 3">
            <a:extLst>
              <a:ext uri="{FF2B5EF4-FFF2-40B4-BE49-F238E27FC236}">
                <a16:creationId xmlns:a16="http://schemas.microsoft.com/office/drawing/2014/main" id="{2FACC6E7-5C46-C424-85D5-345AF3AC1299}"/>
              </a:ext>
            </a:extLst>
          </p:cNvPr>
          <p:cNvSpPr>
            <a:spLocks noGrp="1"/>
          </p:cNvSpPr>
          <p:nvPr>
            <p:ph idx="1"/>
          </p:nvPr>
        </p:nvSpPr>
        <p:spPr>
          <a:xfrm>
            <a:off x="619760" y="2194560"/>
            <a:ext cx="6832600" cy="4024125"/>
          </a:xfrm>
        </p:spPr>
        <p:txBody>
          <a:bodyPr>
            <a:normAutofit/>
          </a:bodyPr>
          <a:lstStyle/>
          <a:p>
            <a:r>
              <a:rPr lang="en-GB" sz="2400" b="1" dirty="0"/>
              <a:t>The heap </a:t>
            </a:r>
            <a:r>
              <a:rPr lang="en-GB" sz="2400" dirty="0"/>
              <a:t>is a region of memory that is used to dynamically allocate and deallocate memory at runtime.</a:t>
            </a:r>
          </a:p>
          <a:p>
            <a:endParaRPr lang="en-GB" sz="2400" dirty="0"/>
          </a:p>
          <a:p>
            <a:r>
              <a:rPr lang="en-GB" sz="2400" dirty="0"/>
              <a:t>Memory allocated on the heap is accessed by a pointer and can be deallocated manually when it is no longer needed.</a:t>
            </a:r>
            <a:endParaRPr lang="en-GB" sz="2200" dirty="0"/>
          </a:p>
        </p:txBody>
      </p:sp>
      <p:pic>
        <p:nvPicPr>
          <p:cNvPr id="23" name="Graphic 22" descr="Polaroid Pictures outline">
            <a:extLst>
              <a:ext uri="{FF2B5EF4-FFF2-40B4-BE49-F238E27FC236}">
                <a16:creationId xmlns:a16="http://schemas.microsoft.com/office/drawing/2014/main" id="{CF1119E0-8D7D-43C2-3026-0DA78A2E39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861238" y="1659923"/>
            <a:ext cx="3644962" cy="3644962"/>
          </a:xfrm>
          <a:prstGeom prst="rect">
            <a:avLst/>
          </a:prstGeom>
        </p:spPr>
      </p:pic>
    </p:spTree>
    <p:extLst>
      <p:ext uri="{BB962C8B-B14F-4D97-AF65-F5344CB8AC3E}">
        <p14:creationId xmlns:p14="http://schemas.microsoft.com/office/powerpoint/2010/main" val="4027286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3">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4" name="Title 3">
            <a:extLst>
              <a:ext uri="{FF2B5EF4-FFF2-40B4-BE49-F238E27FC236}">
                <a16:creationId xmlns:a16="http://schemas.microsoft.com/office/drawing/2014/main" id="{DE158B18-003D-F785-3EEA-A998CCD38587}"/>
              </a:ext>
            </a:extLst>
          </p:cNvPr>
          <p:cNvSpPr>
            <a:spLocks noGrp="1"/>
          </p:cNvSpPr>
          <p:nvPr>
            <p:ph type="ctrTitle"/>
          </p:nvPr>
        </p:nvSpPr>
        <p:spPr>
          <a:xfrm>
            <a:off x="636696" y="643464"/>
            <a:ext cx="4020364" cy="3273061"/>
          </a:xfrm>
          <a:noFill/>
          <a:ln w="19050">
            <a:noFill/>
            <a:prstDash val="dash"/>
          </a:ln>
        </p:spPr>
        <p:txBody>
          <a:bodyPr>
            <a:normAutofit/>
          </a:bodyPr>
          <a:lstStyle/>
          <a:p>
            <a:pPr algn="r"/>
            <a:r>
              <a:rPr lang="en-US" sz="4800" dirty="0"/>
              <a:t>Resources</a:t>
            </a:r>
            <a:endParaRPr lang="en-IL" sz="4800" dirty="0"/>
          </a:p>
        </p:txBody>
      </p:sp>
      <p:sp>
        <p:nvSpPr>
          <p:cNvPr id="5" name="Subtitle 4">
            <a:extLst>
              <a:ext uri="{FF2B5EF4-FFF2-40B4-BE49-F238E27FC236}">
                <a16:creationId xmlns:a16="http://schemas.microsoft.com/office/drawing/2014/main" id="{493EE98E-9015-E0E3-EDF4-C92F752E6B14}"/>
              </a:ext>
            </a:extLst>
          </p:cNvPr>
          <p:cNvSpPr>
            <a:spLocks noGrp="1"/>
          </p:cNvSpPr>
          <p:nvPr>
            <p:ph type="subTitle" idx="1"/>
          </p:nvPr>
        </p:nvSpPr>
        <p:spPr>
          <a:xfrm>
            <a:off x="636695" y="3923151"/>
            <a:ext cx="4020365" cy="2293885"/>
          </a:xfrm>
          <a:noFill/>
          <a:ln w="19050">
            <a:noFill/>
            <a:prstDash val="dash"/>
          </a:ln>
        </p:spPr>
        <p:txBody>
          <a:bodyPr>
            <a:normAutofit/>
          </a:bodyPr>
          <a:lstStyle/>
          <a:p>
            <a:pPr algn="r"/>
            <a:r>
              <a:rPr lang="en-US" dirty="0">
                <a:hlinkClick r:id="rId3"/>
              </a:rPr>
              <a:t>https://www.baeldung.com/cs/memory-allocation</a:t>
            </a:r>
            <a:endParaRPr lang="en-US" dirty="0"/>
          </a:p>
          <a:p>
            <a:pPr algn="r"/>
            <a:endParaRPr lang="en-US" dirty="0"/>
          </a:p>
          <a:p>
            <a:pPr algn="r"/>
            <a:r>
              <a:rPr lang="en-US" dirty="0" err="1"/>
              <a:t>chatGPT</a:t>
            </a:r>
            <a:endParaRPr lang="en-IL" dirty="0"/>
          </a:p>
        </p:txBody>
      </p:sp>
      <p:pic>
        <p:nvPicPr>
          <p:cNvPr id="18" name="Graphic 8" descr="Books">
            <a:extLst>
              <a:ext uri="{FF2B5EF4-FFF2-40B4-BE49-F238E27FC236}">
                <a16:creationId xmlns:a16="http://schemas.microsoft.com/office/drawing/2014/main" id="{284DF931-C8DC-37DA-B818-8E134286B33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78097" y="941122"/>
            <a:ext cx="5115048" cy="5115048"/>
          </a:xfrm>
          <a:prstGeom prst="rect">
            <a:avLst/>
          </a:prstGeom>
        </p:spPr>
      </p:pic>
    </p:spTree>
    <p:extLst>
      <p:ext uri="{BB962C8B-B14F-4D97-AF65-F5344CB8AC3E}">
        <p14:creationId xmlns:p14="http://schemas.microsoft.com/office/powerpoint/2010/main" val="2922370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158B18-003D-F785-3EEA-A998CCD38587}"/>
              </a:ext>
            </a:extLst>
          </p:cNvPr>
          <p:cNvSpPr>
            <a:spLocks noGrp="1"/>
          </p:cNvSpPr>
          <p:nvPr>
            <p:ph type="ctrTitle"/>
          </p:nvPr>
        </p:nvSpPr>
        <p:spPr/>
        <p:txBody>
          <a:bodyPr/>
          <a:lstStyle/>
          <a:p>
            <a:r>
              <a:rPr lang="en-US" dirty="0"/>
              <a:t>Thank you!</a:t>
            </a:r>
            <a:endParaRPr lang="en-IL" dirty="0"/>
          </a:p>
        </p:txBody>
      </p:sp>
      <p:sp>
        <p:nvSpPr>
          <p:cNvPr id="5" name="Subtitle 4">
            <a:extLst>
              <a:ext uri="{FF2B5EF4-FFF2-40B4-BE49-F238E27FC236}">
                <a16:creationId xmlns:a16="http://schemas.microsoft.com/office/drawing/2014/main" id="{493EE98E-9015-E0E3-EDF4-C92F752E6B14}"/>
              </a:ext>
            </a:extLst>
          </p:cNvPr>
          <p:cNvSpPr>
            <a:spLocks noGrp="1"/>
          </p:cNvSpPr>
          <p:nvPr>
            <p:ph type="subTitle" idx="1"/>
          </p:nvPr>
        </p:nvSpPr>
        <p:spPr/>
        <p:txBody>
          <a:bodyPr/>
          <a:lstStyle/>
          <a:p>
            <a:r>
              <a:rPr lang="en-US" dirty="0"/>
              <a:t>Best of luck!</a:t>
            </a:r>
            <a:endParaRPr lang="en-IL" dirty="0"/>
          </a:p>
        </p:txBody>
      </p:sp>
    </p:spTree>
    <p:extLst>
      <p:ext uri="{BB962C8B-B14F-4D97-AF65-F5344CB8AC3E}">
        <p14:creationId xmlns:p14="http://schemas.microsoft.com/office/powerpoint/2010/main" val="33335263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2893</TotalTime>
  <Words>310</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Century Gothic</vt:lpstr>
      <vt:lpstr>Vapor Trail</vt:lpstr>
      <vt:lpstr>CPP Beginners</vt:lpstr>
      <vt:lpstr>CPP memory types</vt:lpstr>
      <vt:lpstr>CPP memory types</vt:lpstr>
      <vt:lpstr>Code (instructions)</vt:lpstr>
      <vt:lpstr>Static/global</vt:lpstr>
      <vt:lpstr>Stack</vt:lpstr>
      <vt:lpstr>HEAP (Free store)</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Unreal engine advnced</dc:title>
  <dc:creator>Shahar Schneider</dc:creator>
  <cp:lastModifiedBy>Shahar Schneider</cp:lastModifiedBy>
  <cp:revision>232</cp:revision>
  <dcterms:created xsi:type="dcterms:W3CDTF">2022-10-07T08:07:26Z</dcterms:created>
  <dcterms:modified xsi:type="dcterms:W3CDTF">2023-01-11T17:55:42Z</dcterms:modified>
</cp:coreProperties>
</file>