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handoutMasterIdLst>
    <p:handoutMasterId r:id="rId17"/>
  </p:handoutMasterIdLst>
  <p:sldIdLst>
    <p:sldId id="256" r:id="rId2"/>
    <p:sldId id="273" r:id="rId3"/>
    <p:sldId id="274" r:id="rId4"/>
    <p:sldId id="275" r:id="rId5"/>
    <p:sldId id="276" r:id="rId6"/>
    <p:sldId id="277" r:id="rId7"/>
    <p:sldId id="278" r:id="rId8"/>
    <p:sldId id="270" r:id="rId9"/>
    <p:sldId id="281" r:id="rId10"/>
    <p:sldId id="279" r:id="rId11"/>
    <p:sldId id="280" r:id="rId12"/>
    <p:sldId id="282" r:id="rId13"/>
    <p:sldId id="283" r:id="rId14"/>
    <p:sldId id="258"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4" autoAdjust="0"/>
    <p:restoredTop sz="94640" autoAdjust="0"/>
  </p:normalViewPr>
  <p:slideViewPr>
    <p:cSldViewPr snapToGrid="0">
      <p:cViewPr varScale="1">
        <p:scale>
          <a:sx n="151" d="100"/>
          <a:sy n="151" d="100"/>
        </p:scale>
        <p:origin x="2832"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390"/>
    </p:cViewPr>
  </p:sorterViewPr>
  <p:notesViewPr>
    <p:cSldViewPr snapToGrid="0">
      <p:cViewPr varScale="1">
        <p:scale>
          <a:sx n="121" d="100"/>
          <a:sy n="121" d="100"/>
        </p:scale>
        <p:origin x="766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10722C-45D6-58DD-2742-E11D3DF7B6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39B79610-F06A-E390-98FC-00EA6C519F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430043-EE85-4B6C-A802-3E6B16F216A2}" type="datetimeFigureOut">
              <a:rPr lang="en-IL" smtClean="0"/>
              <a:t>16/01/2023</a:t>
            </a:fld>
            <a:endParaRPr lang="en-IL"/>
          </a:p>
        </p:txBody>
      </p:sp>
      <p:sp>
        <p:nvSpPr>
          <p:cNvPr id="4" name="Footer Placeholder 3">
            <a:extLst>
              <a:ext uri="{FF2B5EF4-FFF2-40B4-BE49-F238E27FC236}">
                <a16:creationId xmlns:a16="http://schemas.microsoft.com/office/drawing/2014/main" id="{9FAFC5D6-C009-22C9-A200-02ED116292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2C1D51A6-B477-0985-324A-00C8B212B0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5A8199-16CD-4356-A7A2-D6335DC9E368}" type="slidenum">
              <a:rPr lang="en-IL" smtClean="0"/>
              <a:t>‹#›</a:t>
            </a:fld>
            <a:endParaRPr lang="en-IL"/>
          </a:p>
        </p:txBody>
      </p:sp>
    </p:spTree>
    <p:extLst>
      <p:ext uri="{BB962C8B-B14F-4D97-AF65-F5344CB8AC3E}">
        <p14:creationId xmlns:p14="http://schemas.microsoft.com/office/powerpoint/2010/main" val="8876315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B548E75-1D94-41E4-8CAC-9631837BFE23}" type="datetimeFigureOut">
              <a:rPr lang="en-IL" smtClean="0"/>
              <a:t>16/01/2023</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92317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16/01/2023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2158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16/01/2023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7534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16/01/2023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333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B548E75-1D94-41E4-8CAC-9631837BFE23}" type="datetimeFigureOut">
              <a:rPr lang="en-IL" smtClean="0"/>
              <a:t>16/01/2023</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609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16/01/2023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75161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16/01/2023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7723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16/01/2023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59579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B548E75-1D94-41E4-8CAC-9631837BFE23}" type="datetimeFigureOut">
              <a:rPr lang="en-IL" smtClean="0"/>
              <a:t>16/01/2023</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00444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16/01/2023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86603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16/01/2023</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87183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48E75-1D94-41E4-8CAC-9631837BFE23}" type="datetimeFigureOut">
              <a:rPr lang="en-IL" smtClean="0"/>
              <a:t>16/01/2023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754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48E75-1D94-41E4-8CAC-9631837BFE23}" type="datetimeFigureOut">
              <a:rPr lang="en-IL" smtClean="0"/>
              <a:t>16/01/2023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12218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48E75-1D94-41E4-8CAC-9631837BFE23}" type="datetimeFigureOut">
              <a:rPr lang="en-IL" smtClean="0"/>
              <a:t>16/01/2023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417033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48E75-1D94-41E4-8CAC-9631837BFE23}" type="datetimeFigureOut">
              <a:rPr lang="en-IL" smtClean="0"/>
              <a:t>16/01/2023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466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16/01/2023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85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16/01/2023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5459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548E75-1D94-41E4-8CAC-9631837BFE23}" type="datetimeFigureOut">
              <a:rPr lang="en-IL" smtClean="0"/>
              <a:t>16/01/2023</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CC3DA2-A409-4F7F-AF08-E1870C0948CE}" type="slidenum">
              <a:rPr lang="en-IL" smtClean="0"/>
              <a:t>‹#›</a:t>
            </a:fld>
            <a:endParaRPr lang="en-IL"/>
          </a:p>
        </p:txBody>
      </p:sp>
    </p:spTree>
    <p:extLst>
      <p:ext uri="{BB962C8B-B14F-4D97-AF65-F5344CB8AC3E}">
        <p14:creationId xmlns:p14="http://schemas.microsoft.com/office/powerpoint/2010/main" val="8439684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ygreatlearning.com/blog/templates-in-cpp/"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84FEB63-D469-22CD-AF3E-1A555A21D0F3}"/>
              </a:ext>
            </a:extLst>
          </p:cNvPr>
          <p:cNvSpPr>
            <a:spLocks noGrp="1"/>
          </p:cNvSpPr>
          <p:nvPr>
            <p:ph type="ctrTitle"/>
          </p:nvPr>
        </p:nvSpPr>
        <p:spPr>
          <a:xfrm>
            <a:off x="4976028" y="965200"/>
            <a:ext cx="6170943" cy="4329641"/>
          </a:xfrm>
        </p:spPr>
        <p:txBody>
          <a:bodyPr anchor="ctr">
            <a:normAutofit/>
          </a:bodyPr>
          <a:lstStyle/>
          <a:p>
            <a:r>
              <a:rPr lang="en-US" sz="5400" dirty="0"/>
              <a:t>CPP Beginners</a:t>
            </a:r>
            <a:endParaRPr lang="en-IL" sz="5400" dirty="0"/>
          </a:p>
        </p:txBody>
      </p:sp>
      <p:sp>
        <p:nvSpPr>
          <p:cNvPr id="3" name="Subtitle 2">
            <a:extLst>
              <a:ext uri="{FF2B5EF4-FFF2-40B4-BE49-F238E27FC236}">
                <a16:creationId xmlns:a16="http://schemas.microsoft.com/office/drawing/2014/main" id="{DAE7231C-4305-A293-4AD3-E3724C4D6F69}"/>
              </a:ext>
            </a:extLst>
          </p:cNvPr>
          <p:cNvSpPr>
            <a:spLocks noGrp="1"/>
          </p:cNvSpPr>
          <p:nvPr>
            <p:ph type="subTitle" idx="1"/>
          </p:nvPr>
        </p:nvSpPr>
        <p:spPr>
          <a:xfrm>
            <a:off x="965200" y="965200"/>
            <a:ext cx="3367361" cy="4329641"/>
          </a:xfrm>
        </p:spPr>
        <p:txBody>
          <a:bodyPr anchor="ctr">
            <a:normAutofit/>
          </a:bodyPr>
          <a:lstStyle/>
          <a:p>
            <a:pPr algn="r"/>
            <a:r>
              <a:rPr lang="en-US" dirty="0"/>
              <a:t>CPP – Templates</a:t>
            </a:r>
            <a:endParaRPr lang="en-IL" dirty="0"/>
          </a:p>
        </p:txBody>
      </p:sp>
      <p:cxnSp>
        <p:nvCxnSpPr>
          <p:cNvPr id="16"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85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Advantages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85000" lnSpcReduction="10000"/>
          </a:bodyPr>
          <a:lstStyle/>
          <a:p>
            <a:r>
              <a:rPr lang="en-GB" sz="2400" b="1" kern="1200" dirty="0">
                <a:solidFill>
                  <a:srgbClr val="FFFFFF"/>
                </a:solidFill>
                <a:effectLst/>
                <a:latin typeface="Century Gothic" panose="020B0502020202020204" pitchFamily="34" charset="0"/>
                <a:ea typeface="+mn-ea"/>
                <a:cs typeface="+mn-cs"/>
              </a:rPr>
              <a:t>Code Reusability</a:t>
            </a:r>
            <a:r>
              <a:rPr lang="en-GB" sz="2400" kern="1200" dirty="0">
                <a:solidFill>
                  <a:srgbClr val="FFFFFF"/>
                </a:solidFill>
                <a:effectLst/>
                <a:latin typeface="Century Gothic" panose="020B0502020202020204" pitchFamily="34" charset="0"/>
                <a:ea typeface="+mn-ea"/>
                <a:cs typeface="+mn-cs"/>
              </a:rPr>
              <a:t>: Templates allow you to write generic code that can be used with different types, reducing the need to write multiple versions of the same code.</a:t>
            </a:r>
          </a:p>
          <a:p>
            <a:endParaRPr lang="en-GB" sz="2400" kern="1200" dirty="0">
              <a:solidFill>
                <a:srgbClr val="FFFFFF"/>
              </a:solidFill>
              <a:effectLst/>
              <a:latin typeface="Century Gothic" panose="020B0502020202020204" pitchFamily="34" charset="0"/>
              <a:ea typeface="+mn-ea"/>
              <a:cs typeface="+mn-cs"/>
            </a:endParaRPr>
          </a:p>
          <a:p>
            <a:r>
              <a:rPr lang="en-GB" sz="2400" b="1" kern="1200" dirty="0">
                <a:solidFill>
                  <a:srgbClr val="FFFFFF"/>
                </a:solidFill>
                <a:effectLst/>
                <a:latin typeface="Century Gothic" panose="020B0502020202020204" pitchFamily="34" charset="0"/>
                <a:ea typeface="+mn-ea"/>
                <a:cs typeface="+mn-cs"/>
              </a:rPr>
              <a:t>Type Safety</a:t>
            </a:r>
            <a:r>
              <a:rPr lang="en-GB" sz="2400" kern="1200" dirty="0">
                <a:solidFill>
                  <a:srgbClr val="FFFFFF"/>
                </a:solidFill>
                <a:effectLst/>
                <a:latin typeface="Century Gothic" panose="020B0502020202020204" pitchFamily="34" charset="0"/>
                <a:ea typeface="+mn-ea"/>
                <a:cs typeface="+mn-cs"/>
              </a:rPr>
              <a:t>: Templates can help prevent type-related errors by ensuring that the correct types are used with a function or class.</a:t>
            </a:r>
          </a:p>
          <a:p>
            <a:endParaRPr lang="en-GB" sz="2400" kern="1200" dirty="0">
              <a:solidFill>
                <a:srgbClr val="FFFFFF"/>
              </a:solidFill>
              <a:effectLst/>
              <a:latin typeface="Century Gothic" panose="020B0502020202020204" pitchFamily="34" charset="0"/>
              <a:ea typeface="+mn-ea"/>
              <a:cs typeface="+mn-cs"/>
            </a:endParaRPr>
          </a:p>
          <a:p>
            <a:r>
              <a:rPr lang="en-GB" sz="2400" b="1" kern="1200" dirty="0">
                <a:solidFill>
                  <a:srgbClr val="FFFFFF"/>
                </a:solidFill>
                <a:effectLst/>
                <a:latin typeface="Century Gothic" panose="020B0502020202020204" pitchFamily="34" charset="0"/>
                <a:ea typeface="+mn-ea"/>
                <a:cs typeface="+mn-cs"/>
              </a:rPr>
              <a:t>Performance</a:t>
            </a:r>
            <a:r>
              <a:rPr lang="en-GB" sz="2400" kern="1200" dirty="0">
                <a:solidFill>
                  <a:srgbClr val="FFFFFF"/>
                </a:solidFill>
                <a:effectLst/>
                <a:latin typeface="Century Gothic" panose="020B0502020202020204" pitchFamily="34" charset="0"/>
                <a:ea typeface="+mn-ea"/>
                <a:cs typeface="+mn-cs"/>
              </a:rPr>
              <a:t>: Templates can lead to more efficient code, because the code is generated specifically for the types that are used. This is known as "template instantiation" and the generated code is as efficient as if it were hand-written.</a:t>
            </a:r>
          </a:p>
          <a:p>
            <a:endParaRPr lang="en-GB" sz="2400" kern="1200" dirty="0">
              <a:solidFill>
                <a:srgbClr val="FFFFFF"/>
              </a:solidFill>
              <a:effectLst/>
              <a:latin typeface="Century Gothic" panose="020B0502020202020204" pitchFamily="34" charset="0"/>
              <a:ea typeface="+mn-ea"/>
              <a:cs typeface="+mn-cs"/>
            </a:endParaRPr>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67555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Advantages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85000" lnSpcReduction="20000"/>
          </a:bodyPr>
          <a:lstStyle/>
          <a:p>
            <a:r>
              <a:rPr lang="en-GB" sz="2400" b="1" kern="1200" dirty="0">
                <a:solidFill>
                  <a:srgbClr val="FFFFFF"/>
                </a:solidFill>
                <a:effectLst/>
                <a:latin typeface="Century Gothic" panose="020B0502020202020204" pitchFamily="34" charset="0"/>
                <a:ea typeface="+mn-ea"/>
                <a:cs typeface="+mn-cs"/>
              </a:rPr>
              <a:t>Compile-time Polymorphism</a:t>
            </a:r>
            <a:r>
              <a:rPr lang="en-GB" sz="2400" kern="1200" dirty="0">
                <a:solidFill>
                  <a:srgbClr val="FFFFFF"/>
                </a:solidFill>
                <a:effectLst/>
                <a:latin typeface="Century Gothic" panose="020B0502020202020204" pitchFamily="34" charset="0"/>
                <a:ea typeface="+mn-ea"/>
                <a:cs typeface="+mn-cs"/>
              </a:rPr>
              <a:t>: Templates allow for compile-time polymorphism, meaning that the code is generated at compile-time, rather than runtime. This can lead to faster execution times and smaller binary size.</a:t>
            </a:r>
          </a:p>
          <a:p>
            <a:endParaRPr lang="en-GB" sz="2400" kern="1200" dirty="0">
              <a:solidFill>
                <a:srgbClr val="FFFFFF"/>
              </a:solidFill>
              <a:effectLst/>
              <a:latin typeface="Century Gothic" panose="020B0502020202020204" pitchFamily="34" charset="0"/>
              <a:ea typeface="+mn-ea"/>
              <a:cs typeface="+mn-cs"/>
            </a:endParaRPr>
          </a:p>
          <a:p>
            <a:r>
              <a:rPr lang="en-GB" sz="2400" b="1" kern="1200" dirty="0">
                <a:solidFill>
                  <a:srgbClr val="FFFFFF"/>
                </a:solidFill>
                <a:effectLst/>
                <a:latin typeface="Century Gothic" panose="020B0502020202020204" pitchFamily="34" charset="0"/>
                <a:ea typeface="+mn-ea"/>
                <a:cs typeface="+mn-cs"/>
              </a:rPr>
              <a:t>Flexibility</a:t>
            </a:r>
            <a:r>
              <a:rPr lang="en-GB" sz="2400" kern="1200" dirty="0">
                <a:solidFill>
                  <a:srgbClr val="FFFFFF"/>
                </a:solidFill>
                <a:effectLst/>
                <a:latin typeface="Century Gothic" panose="020B0502020202020204" pitchFamily="34" charset="0"/>
                <a:ea typeface="+mn-ea"/>
                <a:cs typeface="+mn-cs"/>
              </a:rPr>
              <a:t>: Templates allow you to create generic classes and functions that can be used with any data type, including user-defined types, which makes your code more flexible and adaptable to changing requirements.</a:t>
            </a:r>
          </a:p>
          <a:p>
            <a:endParaRPr lang="en-GB" sz="2400" kern="1200" dirty="0">
              <a:solidFill>
                <a:srgbClr val="FFFFFF"/>
              </a:solidFill>
              <a:effectLst/>
              <a:latin typeface="Century Gothic" panose="020B0502020202020204" pitchFamily="34" charset="0"/>
              <a:ea typeface="+mn-ea"/>
              <a:cs typeface="+mn-cs"/>
            </a:endParaRPr>
          </a:p>
          <a:p>
            <a:r>
              <a:rPr lang="en-GB" sz="2400" b="1" kern="1200" dirty="0">
                <a:solidFill>
                  <a:srgbClr val="FFFFFF"/>
                </a:solidFill>
                <a:effectLst/>
                <a:latin typeface="Century Gothic" panose="020B0502020202020204" pitchFamily="34" charset="0"/>
                <a:ea typeface="+mn-ea"/>
                <a:cs typeface="+mn-cs"/>
              </a:rPr>
              <a:t>Abstraction</a:t>
            </a:r>
            <a:r>
              <a:rPr lang="en-GB" sz="2400" kern="1200" dirty="0">
                <a:solidFill>
                  <a:srgbClr val="FFFFFF"/>
                </a:solidFill>
                <a:effectLst/>
                <a:latin typeface="Century Gothic" panose="020B0502020202020204" pitchFamily="34" charset="0"/>
                <a:ea typeface="+mn-ea"/>
                <a:cs typeface="+mn-cs"/>
              </a:rPr>
              <a:t>: Templates can be used to provide a level of abstraction, making it possible to write code that can work with different types without knowing the specific type at the time of writing the code.</a:t>
            </a:r>
            <a:endParaRPr lang="en-GB" sz="2400" dirty="0"/>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27207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Template specialization</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7336790" cy="4024125"/>
          </a:xfrm>
        </p:spPr>
        <p:txBody>
          <a:bodyPr>
            <a:normAutofit lnSpcReduction="10000"/>
          </a:bodyPr>
          <a:lstStyle/>
          <a:p>
            <a:r>
              <a:rPr lang="en-GB" sz="2400" b="1" kern="1200" dirty="0">
                <a:solidFill>
                  <a:srgbClr val="FFFFFF"/>
                </a:solidFill>
                <a:effectLst/>
                <a:latin typeface="Century Gothic" panose="020B0502020202020204" pitchFamily="34" charset="0"/>
                <a:ea typeface="+mn-ea"/>
                <a:cs typeface="+mn-cs"/>
              </a:rPr>
              <a:t>Sometimes a template won’t work for a particular class</a:t>
            </a:r>
            <a:endParaRPr lang="en-GB" sz="2400" kern="1200" dirty="0">
              <a:solidFill>
                <a:srgbClr val="FFFFFF"/>
              </a:solidFill>
              <a:effectLst/>
              <a:latin typeface="Century Gothic" panose="020B0502020202020204" pitchFamily="34" charset="0"/>
              <a:ea typeface="+mn-ea"/>
              <a:cs typeface="+mn-cs"/>
            </a:endParaRPr>
          </a:p>
          <a:p>
            <a:pPr lvl="1"/>
            <a:r>
              <a:rPr lang="en-GB" sz="2200" dirty="0">
                <a:solidFill>
                  <a:srgbClr val="FFFFFF"/>
                </a:solidFill>
                <a:latin typeface="Century Gothic" panose="020B0502020202020204" pitchFamily="34" charset="0"/>
              </a:rPr>
              <a:t>Operator or function is missing (and you can’t add it)</a:t>
            </a:r>
          </a:p>
          <a:p>
            <a:pPr lvl="1"/>
            <a:r>
              <a:rPr lang="en-GB" sz="2200" dirty="0">
                <a:solidFill>
                  <a:srgbClr val="FFFFFF"/>
                </a:solidFill>
                <a:latin typeface="Century Gothic" panose="020B0502020202020204" pitchFamily="34" charset="0"/>
              </a:rPr>
              <a:t>Logic in the operator won’t work for this case</a:t>
            </a:r>
          </a:p>
          <a:p>
            <a:endParaRPr lang="en-GB" sz="2400" dirty="0">
              <a:solidFill>
                <a:srgbClr val="FFFFFF"/>
              </a:solidFill>
              <a:latin typeface="Century Gothic" panose="020B0502020202020204" pitchFamily="34" charset="0"/>
            </a:endParaRPr>
          </a:p>
          <a:p>
            <a:r>
              <a:rPr lang="en-GB" sz="2400" b="1" dirty="0">
                <a:solidFill>
                  <a:srgbClr val="FFFFFF"/>
                </a:solidFill>
                <a:latin typeface="Century Gothic" panose="020B0502020202020204" pitchFamily="34" charset="0"/>
              </a:rPr>
              <a:t>First choice: add the operator or function with the right logic</a:t>
            </a:r>
          </a:p>
          <a:p>
            <a:endParaRPr lang="en-GB" sz="2400" b="1" dirty="0">
              <a:solidFill>
                <a:srgbClr val="FFFFFF"/>
              </a:solidFill>
              <a:latin typeface="Century Gothic" panose="020B0502020202020204" pitchFamily="34" charset="0"/>
            </a:endParaRPr>
          </a:p>
          <a:p>
            <a:r>
              <a:rPr lang="en-GB" sz="2400" b="1" dirty="0">
                <a:solidFill>
                  <a:srgbClr val="FFFFFF"/>
                </a:solidFill>
                <a:latin typeface="Century Gothic" panose="020B0502020202020204" pitchFamily="34" charset="0"/>
              </a:rPr>
              <a:t>Second choice: specialize the template </a:t>
            </a:r>
            <a:r>
              <a:rPr lang="en-GB" sz="2400" dirty="0">
                <a:solidFill>
                  <a:srgbClr val="FFFFFF"/>
                </a:solidFill>
                <a:latin typeface="Century Gothic" panose="020B0502020202020204" pitchFamily="34" charset="0"/>
              </a:rPr>
              <a:t>(example in class 12 – Templates project)</a:t>
            </a:r>
            <a:endParaRPr lang="en-GB" sz="2400" b="1" dirty="0">
              <a:solidFill>
                <a:srgbClr val="FFFFFF"/>
              </a:solidFill>
              <a:latin typeface="Century Gothic" panose="020B0502020202020204" pitchFamily="34" charset="0"/>
            </a:endParaRPr>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333161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conclusion</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7336790" cy="4024125"/>
          </a:xfrm>
        </p:spPr>
        <p:txBody>
          <a:bodyPr>
            <a:normAutofit/>
          </a:bodyPr>
          <a:lstStyle/>
          <a:p>
            <a:r>
              <a:rPr lang="en-GB" sz="2400" b="1" kern="1200" dirty="0">
                <a:solidFill>
                  <a:srgbClr val="FFFFFF"/>
                </a:solidFill>
                <a:effectLst/>
                <a:latin typeface="Century Gothic" panose="020B0502020202020204" pitchFamily="34" charset="0"/>
                <a:ea typeface="+mn-ea"/>
                <a:cs typeface="+mn-cs"/>
              </a:rPr>
              <a:t>Templates add tremendous power to C++</a:t>
            </a:r>
            <a:endParaRPr lang="en-GB" sz="2400" kern="1200" dirty="0">
              <a:solidFill>
                <a:srgbClr val="FFFFFF"/>
              </a:solidFill>
              <a:effectLst/>
              <a:latin typeface="Century Gothic" panose="020B0502020202020204" pitchFamily="34" charset="0"/>
              <a:ea typeface="+mn-ea"/>
              <a:cs typeface="+mn-cs"/>
            </a:endParaRPr>
          </a:p>
          <a:p>
            <a:pPr lvl="1"/>
            <a:r>
              <a:rPr lang="en-GB" sz="2200" dirty="0">
                <a:solidFill>
                  <a:srgbClr val="FFFFFF"/>
                </a:solidFill>
                <a:latin typeface="Century Gothic" panose="020B0502020202020204" pitchFamily="34" charset="0"/>
              </a:rPr>
              <a:t>Compile time checks mean no runtime hit</a:t>
            </a:r>
          </a:p>
          <a:p>
            <a:endParaRPr lang="en-GB" sz="2400" dirty="0">
              <a:solidFill>
                <a:srgbClr val="FFFFFF"/>
              </a:solidFill>
              <a:latin typeface="Century Gothic" panose="020B0502020202020204" pitchFamily="34" charset="0"/>
            </a:endParaRPr>
          </a:p>
          <a:p>
            <a:r>
              <a:rPr lang="en-GB" sz="2400" dirty="0">
                <a:solidFill>
                  <a:srgbClr val="FFFFFF"/>
                </a:solidFill>
                <a:latin typeface="Century Gothic" panose="020B0502020202020204" pitchFamily="34" charset="0"/>
              </a:rPr>
              <a:t>Author of code that uses template must ensure that types are compatible with the template chosen</a:t>
            </a:r>
          </a:p>
          <a:p>
            <a:endParaRPr lang="en-GB" sz="2400" b="1" dirty="0">
              <a:solidFill>
                <a:srgbClr val="FFFFFF"/>
              </a:solidFill>
              <a:latin typeface="Century Gothic" panose="020B0502020202020204" pitchFamily="34" charset="0"/>
            </a:endParaRPr>
          </a:p>
          <a:p>
            <a:r>
              <a:rPr lang="en-GB" sz="2400" dirty="0">
                <a:solidFill>
                  <a:srgbClr val="FFFFFF"/>
                </a:solidFill>
                <a:latin typeface="Century Gothic" panose="020B0502020202020204" pitchFamily="34" charset="0"/>
              </a:rPr>
              <a:t>Template specializations let you handle special cases</a:t>
            </a:r>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311899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a:xfrm>
            <a:off x="636696" y="643464"/>
            <a:ext cx="4020364" cy="3273061"/>
          </a:xfrm>
          <a:noFill/>
          <a:ln w="19050">
            <a:noFill/>
            <a:prstDash val="dash"/>
          </a:ln>
        </p:spPr>
        <p:txBody>
          <a:bodyPr>
            <a:normAutofit/>
          </a:bodyPr>
          <a:lstStyle/>
          <a:p>
            <a:pPr algn="r"/>
            <a:r>
              <a:rPr lang="en-US" sz="4800" dirty="0"/>
              <a:t>Resources</a:t>
            </a:r>
            <a:endParaRPr lang="en-IL" sz="4800"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a:xfrm>
            <a:off x="636695" y="3923151"/>
            <a:ext cx="4020365" cy="2293885"/>
          </a:xfrm>
          <a:noFill/>
          <a:ln w="19050">
            <a:noFill/>
            <a:prstDash val="dash"/>
          </a:ln>
        </p:spPr>
        <p:txBody>
          <a:bodyPr>
            <a:normAutofit fontScale="92500" lnSpcReduction="10000"/>
          </a:bodyPr>
          <a:lstStyle/>
          <a:p>
            <a:pPr algn="r"/>
            <a:r>
              <a:rPr lang="en-US" dirty="0">
                <a:hlinkClick r:id="rId3"/>
              </a:rPr>
              <a:t>https://www.mygreatlearning.com/blog/templates-in-cpp/</a:t>
            </a:r>
            <a:endParaRPr lang="en-US" dirty="0"/>
          </a:p>
          <a:p>
            <a:pPr algn="r"/>
            <a:endParaRPr lang="en-US" dirty="0"/>
          </a:p>
          <a:p>
            <a:pPr algn="r"/>
            <a:r>
              <a:rPr lang="en-US" dirty="0"/>
              <a:t>C++ fundamentals including c++ 17 – Kate Gregory – Plural Sight</a:t>
            </a:r>
          </a:p>
          <a:p>
            <a:pPr algn="r"/>
            <a:endParaRPr lang="en-US" dirty="0"/>
          </a:p>
          <a:p>
            <a:pPr algn="r"/>
            <a:r>
              <a:rPr lang="en-US" dirty="0" err="1"/>
              <a:t>chatGPT</a:t>
            </a:r>
            <a:endParaRPr lang="en-IL" dirty="0"/>
          </a:p>
        </p:txBody>
      </p:sp>
      <p:pic>
        <p:nvPicPr>
          <p:cNvPr id="18" name="Graphic 8" descr="Books">
            <a:extLst>
              <a:ext uri="{FF2B5EF4-FFF2-40B4-BE49-F238E27FC236}">
                <a16:creationId xmlns:a16="http://schemas.microsoft.com/office/drawing/2014/main" id="{284DF931-C8DC-37DA-B818-8E134286B3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292237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p:txBody>
          <a:bodyPr/>
          <a:lstStyle/>
          <a:p>
            <a:r>
              <a:rPr lang="en-US" dirty="0"/>
              <a:t>Thank you!</a:t>
            </a:r>
            <a:endParaRPr lang="en-IL"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p:txBody>
          <a:bodyPr/>
          <a:lstStyle/>
          <a:p>
            <a:r>
              <a:rPr lang="en-US" dirty="0"/>
              <a:t>Best of luck!</a:t>
            </a:r>
            <a:endParaRPr lang="en-IL" dirty="0"/>
          </a:p>
        </p:txBody>
      </p:sp>
    </p:spTree>
    <p:extLst>
      <p:ext uri="{BB962C8B-B14F-4D97-AF65-F5344CB8AC3E}">
        <p14:creationId xmlns:p14="http://schemas.microsoft.com/office/powerpoint/2010/main" val="33335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Templates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dirty="0"/>
              <a:t>In C++, </a:t>
            </a:r>
            <a:r>
              <a:rPr lang="en-GB" sz="2400" b="1" dirty="0"/>
              <a:t>templates</a:t>
            </a:r>
            <a:r>
              <a:rPr lang="en-GB" sz="2400" dirty="0"/>
              <a:t> are a mechanism for creating generic functions and classes.</a:t>
            </a:r>
          </a:p>
          <a:p>
            <a:endParaRPr lang="en-GB" sz="2400" dirty="0"/>
          </a:p>
          <a:p>
            <a:r>
              <a:rPr lang="en-GB" sz="2400" dirty="0"/>
              <a:t>They allow you to write code that can work with any type, rather than being specific to one type.</a:t>
            </a:r>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37762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Templates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dirty="0"/>
              <a:t>In C++, there are two main types of templates:</a:t>
            </a:r>
          </a:p>
          <a:p>
            <a:pPr marL="0" indent="0">
              <a:buNone/>
            </a:pPr>
            <a:endParaRPr lang="en-GB" sz="2400" dirty="0"/>
          </a:p>
          <a:p>
            <a:pPr lvl="1"/>
            <a:r>
              <a:rPr lang="en-GB" sz="2200" b="1" dirty="0"/>
              <a:t>Function templates and</a:t>
            </a:r>
          </a:p>
          <a:p>
            <a:pPr marL="457200" lvl="1" indent="0">
              <a:buNone/>
            </a:pPr>
            <a:endParaRPr lang="en-GB" sz="2200" b="1" dirty="0"/>
          </a:p>
          <a:p>
            <a:pPr lvl="1"/>
            <a:r>
              <a:rPr lang="en-GB" sz="2200" b="1" dirty="0"/>
              <a:t>Class templates.</a:t>
            </a:r>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45323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Templates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Function Templates</a:t>
            </a:r>
            <a:r>
              <a:rPr lang="en-GB" sz="2400" dirty="0"/>
              <a:t>: These are templates for functions that can be used with any data type.</a:t>
            </a:r>
          </a:p>
          <a:p>
            <a:endParaRPr lang="en-GB" sz="2400" dirty="0"/>
          </a:p>
          <a:p>
            <a:r>
              <a:rPr lang="en-GB" sz="2400" dirty="0"/>
              <a:t>You can use function templates to create generic functions that can be used with different types, such as a function to swap the values of two variables.</a:t>
            </a:r>
          </a:p>
          <a:p>
            <a:endParaRPr lang="en-GB" sz="2400" dirty="0"/>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75757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Templates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kern="1200" dirty="0">
                <a:solidFill>
                  <a:srgbClr val="FFFFFF"/>
                </a:solidFill>
                <a:effectLst/>
                <a:latin typeface="Century Gothic" panose="020B0502020202020204" pitchFamily="34" charset="0"/>
                <a:ea typeface="+mn-ea"/>
                <a:cs typeface="+mn-cs"/>
              </a:rPr>
              <a:t>The syntax for creating a function template is:</a:t>
            </a:r>
            <a:endParaRPr lang="en-IL" sz="2400" dirty="0">
              <a:effectLst/>
            </a:endParaRPr>
          </a:p>
          <a:p>
            <a:endParaRPr lang="en-GB" sz="2400" dirty="0"/>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pic>
        <p:nvPicPr>
          <p:cNvPr id="5" name="Picture 4">
            <a:extLst>
              <a:ext uri="{FF2B5EF4-FFF2-40B4-BE49-F238E27FC236}">
                <a16:creationId xmlns:a16="http://schemas.microsoft.com/office/drawing/2014/main" id="{906EC90D-18C2-0299-5C47-E1750D65B3F8}"/>
              </a:ext>
            </a:extLst>
          </p:cNvPr>
          <p:cNvPicPr>
            <a:picLocks noChangeAspect="1"/>
          </p:cNvPicPr>
          <p:nvPr/>
        </p:nvPicPr>
        <p:blipFill>
          <a:blip r:embed="rId4"/>
          <a:stretch>
            <a:fillRect/>
          </a:stretch>
        </p:blipFill>
        <p:spPr>
          <a:xfrm>
            <a:off x="1873053" y="3532993"/>
            <a:ext cx="5020657" cy="2168012"/>
          </a:xfrm>
          <a:prstGeom prst="rect">
            <a:avLst/>
          </a:prstGeom>
        </p:spPr>
      </p:pic>
    </p:spTree>
    <p:extLst>
      <p:ext uri="{BB962C8B-B14F-4D97-AF65-F5344CB8AC3E}">
        <p14:creationId xmlns:p14="http://schemas.microsoft.com/office/powerpoint/2010/main" val="8541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Templates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Class Templates: </a:t>
            </a:r>
            <a:r>
              <a:rPr lang="en-GB" sz="2400" dirty="0"/>
              <a:t>These are templates for classes that can be used with any data type.</a:t>
            </a:r>
          </a:p>
          <a:p>
            <a:endParaRPr lang="en-GB" sz="2400" dirty="0"/>
          </a:p>
          <a:p>
            <a:r>
              <a:rPr lang="en-GB" sz="2400" dirty="0"/>
              <a:t>You can use class templates to create generic classes that can be used with different types, such as a stack class that can hold elements of any type.</a:t>
            </a:r>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376237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Templates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kern="1200" dirty="0">
                <a:solidFill>
                  <a:srgbClr val="FFFFFF"/>
                </a:solidFill>
                <a:effectLst/>
                <a:latin typeface="Century Gothic" panose="020B0502020202020204" pitchFamily="34" charset="0"/>
                <a:ea typeface="+mn-ea"/>
                <a:cs typeface="+mn-cs"/>
              </a:rPr>
              <a:t>The syntax for creating a class template is:</a:t>
            </a:r>
          </a:p>
          <a:p>
            <a:pPr marL="0" indent="0">
              <a:buNone/>
            </a:pPr>
            <a:endParaRPr lang="en-GB" sz="2400" dirty="0"/>
          </a:p>
        </p:txBody>
      </p:sp>
      <p:pic>
        <p:nvPicPr>
          <p:cNvPr id="23" name="Graphic 22" descr="Mandala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pic>
        <p:nvPicPr>
          <p:cNvPr id="6" name="Picture 5">
            <a:extLst>
              <a:ext uri="{FF2B5EF4-FFF2-40B4-BE49-F238E27FC236}">
                <a16:creationId xmlns:a16="http://schemas.microsoft.com/office/drawing/2014/main" id="{45FC8204-F58A-484D-22BB-69F6BB8BCF80}"/>
              </a:ext>
            </a:extLst>
          </p:cNvPr>
          <p:cNvPicPr>
            <a:picLocks noChangeAspect="1"/>
          </p:cNvPicPr>
          <p:nvPr/>
        </p:nvPicPr>
        <p:blipFill>
          <a:blip r:embed="rId4"/>
          <a:stretch>
            <a:fillRect/>
          </a:stretch>
        </p:blipFill>
        <p:spPr>
          <a:xfrm>
            <a:off x="2129445" y="3357683"/>
            <a:ext cx="3966555" cy="2119385"/>
          </a:xfrm>
          <a:prstGeom prst="rect">
            <a:avLst/>
          </a:prstGeom>
        </p:spPr>
      </p:pic>
    </p:spTree>
    <p:extLst>
      <p:ext uri="{BB962C8B-B14F-4D97-AF65-F5344CB8AC3E}">
        <p14:creationId xmlns:p14="http://schemas.microsoft.com/office/powerpoint/2010/main" val="279319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pPr algn="l"/>
            <a:r>
              <a:rPr lang="en-US" sz="2400" dirty="0">
                <a:latin typeface="+mn-lt"/>
                <a:ea typeface="+mn-ea"/>
                <a:cs typeface="+mn-cs"/>
              </a:rPr>
              <a:t>Why should we use templates</a:t>
            </a:r>
            <a:endParaRPr lang="en-IL" sz="2400" dirty="0">
              <a:latin typeface="+mn-lt"/>
              <a:ea typeface="+mn-ea"/>
              <a:cs typeface="+mn-cs"/>
            </a:endParaRPr>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t">
            <a:normAutofit/>
          </a:bodyPr>
          <a:lstStyle/>
          <a:p>
            <a:pPr marL="0" indent="0">
              <a:buNone/>
            </a:pPr>
            <a:endParaRPr lang="en-GB" sz="1800" b="1" dirty="0"/>
          </a:p>
          <a:p>
            <a:pPr marL="0" indent="0">
              <a:buNone/>
            </a:pPr>
            <a:endParaRPr lang="en-GB" sz="1800" b="1" dirty="0"/>
          </a:p>
        </p:txBody>
      </p:sp>
      <p:sp>
        <p:nvSpPr>
          <p:cNvPr id="6" name="TextBox 5">
            <a:extLst>
              <a:ext uri="{FF2B5EF4-FFF2-40B4-BE49-F238E27FC236}">
                <a16:creationId xmlns:a16="http://schemas.microsoft.com/office/drawing/2014/main" id="{F29C8E05-975B-4201-C901-849ED06DD537}"/>
              </a:ext>
            </a:extLst>
          </p:cNvPr>
          <p:cNvSpPr txBox="1"/>
          <p:nvPr/>
        </p:nvSpPr>
        <p:spPr>
          <a:xfrm>
            <a:off x="5211018" y="243854"/>
            <a:ext cx="6107836" cy="1200329"/>
          </a:xfrm>
          <a:prstGeom prst="rect">
            <a:avLst/>
          </a:prstGeom>
          <a:noFill/>
        </p:spPr>
        <p:txBody>
          <a:bodyPr wrap="square">
            <a:spAutoFit/>
          </a:bodyPr>
          <a:lstStyle/>
          <a:p>
            <a:r>
              <a:rPr lang="en-GB" dirty="0"/>
              <a:t>consider a simple function to swap the values of two variables. Without templates, you would need to write a separate version of the function for each type of variable:</a:t>
            </a:r>
            <a:endParaRPr lang="en-IL" dirty="0"/>
          </a:p>
        </p:txBody>
      </p:sp>
      <p:pic>
        <p:nvPicPr>
          <p:cNvPr id="5" name="Picture 4">
            <a:extLst>
              <a:ext uri="{FF2B5EF4-FFF2-40B4-BE49-F238E27FC236}">
                <a16:creationId xmlns:a16="http://schemas.microsoft.com/office/drawing/2014/main" id="{993EBE87-4D98-6ACF-6FC7-43CF6CC4374B}"/>
              </a:ext>
            </a:extLst>
          </p:cNvPr>
          <p:cNvPicPr>
            <a:picLocks noChangeAspect="1"/>
          </p:cNvPicPr>
          <p:nvPr/>
        </p:nvPicPr>
        <p:blipFill>
          <a:blip r:embed="rId3"/>
          <a:stretch>
            <a:fillRect/>
          </a:stretch>
        </p:blipFill>
        <p:spPr>
          <a:xfrm>
            <a:off x="8729195" y="1548767"/>
            <a:ext cx="2743583" cy="2638793"/>
          </a:xfrm>
          <a:prstGeom prst="rect">
            <a:avLst/>
          </a:prstGeom>
        </p:spPr>
      </p:pic>
      <p:sp>
        <p:nvSpPr>
          <p:cNvPr id="7" name="TextBox 6">
            <a:extLst>
              <a:ext uri="{FF2B5EF4-FFF2-40B4-BE49-F238E27FC236}">
                <a16:creationId xmlns:a16="http://schemas.microsoft.com/office/drawing/2014/main" id="{52AEF140-23C9-4396-0252-6E9A3216E16B}"/>
              </a:ext>
            </a:extLst>
          </p:cNvPr>
          <p:cNvSpPr txBox="1"/>
          <p:nvPr/>
        </p:nvSpPr>
        <p:spPr>
          <a:xfrm>
            <a:off x="5211018" y="4271805"/>
            <a:ext cx="6107836" cy="646331"/>
          </a:xfrm>
          <a:prstGeom prst="rect">
            <a:avLst/>
          </a:prstGeom>
          <a:noFill/>
        </p:spPr>
        <p:txBody>
          <a:bodyPr wrap="square">
            <a:spAutoFit/>
          </a:bodyPr>
          <a:lstStyle/>
          <a:p>
            <a:r>
              <a:rPr lang="en-GB" dirty="0"/>
              <a:t>With templates, you can write the function once and use it for any type:</a:t>
            </a:r>
            <a:endParaRPr lang="en-IL" dirty="0"/>
          </a:p>
        </p:txBody>
      </p:sp>
      <p:pic>
        <p:nvPicPr>
          <p:cNvPr id="12" name="Picture 11">
            <a:extLst>
              <a:ext uri="{FF2B5EF4-FFF2-40B4-BE49-F238E27FC236}">
                <a16:creationId xmlns:a16="http://schemas.microsoft.com/office/drawing/2014/main" id="{D6340C79-7D0A-9741-B3BC-7AE15FBB7E77}"/>
              </a:ext>
            </a:extLst>
          </p:cNvPr>
          <p:cNvPicPr>
            <a:picLocks noChangeAspect="1"/>
          </p:cNvPicPr>
          <p:nvPr/>
        </p:nvPicPr>
        <p:blipFill>
          <a:blip r:embed="rId4"/>
          <a:stretch>
            <a:fillRect/>
          </a:stretch>
        </p:blipFill>
        <p:spPr>
          <a:xfrm>
            <a:off x="8725138" y="4747209"/>
            <a:ext cx="2501576" cy="2044435"/>
          </a:xfrm>
          <a:prstGeom prst="rect">
            <a:avLst/>
          </a:prstGeom>
        </p:spPr>
      </p:pic>
    </p:spTree>
    <p:extLst>
      <p:ext uri="{BB962C8B-B14F-4D97-AF65-F5344CB8AC3E}">
        <p14:creationId xmlns:p14="http://schemas.microsoft.com/office/powerpoint/2010/main" val="154115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pPr algn="l"/>
            <a:r>
              <a:rPr lang="en-US" sz="2400" dirty="0">
                <a:latin typeface="+mn-lt"/>
                <a:ea typeface="+mn-ea"/>
                <a:cs typeface="+mn-cs"/>
              </a:rPr>
              <a:t>Why should we use templates</a:t>
            </a:r>
            <a:endParaRPr lang="en-IL" sz="2400" dirty="0">
              <a:latin typeface="+mn-lt"/>
              <a:ea typeface="+mn-ea"/>
              <a:cs typeface="+mn-cs"/>
            </a:endParaRPr>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t">
            <a:normAutofit/>
          </a:bodyPr>
          <a:lstStyle/>
          <a:p>
            <a:pPr marL="0" indent="0">
              <a:buNone/>
            </a:pPr>
            <a:endParaRPr lang="en-GB" sz="1800" b="1" dirty="0"/>
          </a:p>
          <a:p>
            <a:pPr marL="0" indent="0">
              <a:buNone/>
            </a:pPr>
            <a:endParaRPr lang="en-GB" sz="1800" b="1" dirty="0"/>
          </a:p>
        </p:txBody>
      </p:sp>
      <p:sp>
        <p:nvSpPr>
          <p:cNvPr id="6" name="TextBox 5">
            <a:extLst>
              <a:ext uri="{FF2B5EF4-FFF2-40B4-BE49-F238E27FC236}">
                <a16:creationId xmlns:a16="http://schemas.microsoft.com/office/drawing/2014/main" id="{F29C8E05-975B-4201-C901-849ED06DD537}"/>
              </a:ext>
            </a:extLst>
          </p:cNvPr>
          <p:cNvSpPr txBox="1"/>
          <p:nvPr/>
        </p:nvSpPr>
        <p:spPr>
          <a:xfrm>
            <a:off x="5211018" y="243854"/>
            <a:ext cx="6107836"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You can also create generic classes using templates. A simple example would be a accumulator class that </a:t>
            </a:r>
            <a:r>
              <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rPr>
              <a:t>can sum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elements of any type: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52AEF140-23C9-4396-0252-6E9A3216E16B}"/>
              </a:ext>
            </a:extLst>
          </p:cNvPr>
          <p:cNvSpPr txBox="1"/>
          <p:nvPr/>
        </p:nvSpPr>
        <p:spPr>
          <a:xfrm>
            <a:off x="5211018" y="4271805"/>
            <a:ext cx="6107836"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When you use a template, you provide the type as an argument in angle brackets, like this:</a:t>
            </a:r>
            <a:endParaRPr kumimoji="0" lang="en-IL"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508C7B44-A9EC-8017-BC3A-FAED8BE763A7}"/>
              </a:ext>
            </a:extLst>
          </p:cNvPr>
          <p:cNvPicPr>
            <a:picLocks noChangeAspect="1"/>
          </p:cNvPicPr>
          <p:nvPr/>
        </p:nvPicPr>
        <p:blipFill>
          <a:blip r:embed="rId3"/>
          <a:stretch>
            <a:fillRect/>
          </a:stretch>
        </p:blipFill>
        <p:spPr>
          <a:xfrm>
            <a:off x="5339524" y="1542672"/>
            <a:ext cx="5836688" cy="2235490"/>
          </a:xfrm>
          <a:prstGeom prst="rect">
            <a:avLst/>
          </a:prstGeom>
        </p:spPr>
      </p:pic>
      <p:pic>
        <p:nvPicPr>
          <p:cNvPr id="18" name="Picture 17">
            <a:extLst>
              <a:ext uri="{FF2B5EF4-FFF2-40B4-BE49-F238E27FC236}">
                <a16:creationId xmlns:a16="http://schemas.microsoft.com/office/drawing/2014/main" id="{077351FC-F63E-EA21-BFD4-71E0AF1001D4}"/>
              </a:ext>
            </a:extLst>
          </p:cNvPr>
          <p:cNvPicPr>
            <a:picLocks noChangeAspect="1"/>
          </p:cNvPicPr>
          <p:nvPr/>
        </p:nvPicPr>
        <p:blipFill>
          <a:blip r:embed="rId4"/>
          <a:stretch>
            <a:fillRect/>
          </a:stretch>
        </p:blipFill>
        <p:spPr>
          <a:xfrm>
            <a:off x="4846916" y="5251909"/>
            <a:ext cx="3325943" cy="1019682"/>
          </a:xfrm>
          <a:prstGeom prst="rect">
            <a:avLst/>
          </a:prstGeom>
        </p:spPr>
      </p:pic>
      <p:pic>
        <p:nvPicPr>
          <p:cNvPr id="20" name="Picture 19">
            <a:extLst>
              <a:ext uri="{FF2B5EF4-FFF2-40B4-BE49-F238E27FC236}">
                <a16:creationId xmlns:a16="http://schemas.microsoft.com/office/drawing/2014/main" id="{DBD7C459-0D2E-CF54-99B8-CE8AD8C070AD}"/>
              </a:ext>
            </a:extLst>
          </p:cNvPr>
          <p:cNvPicPr>
            <a:picLocks noChangeAspect="1"/>
          </p:cNvPicPr>
          <p:nvPr/>
        </p:nvPicPr>
        <p:blipFill>
          <a:blip r:embed="rId5"/>
          <a:stretch>
            <a:fillRect/>
          </a:stretch>
        </p:blipFill>
        <p:spPr>
          <a:xfrm>
            <a:off x="8383768" y="5266327"/>
            <a:ext cx="3607125" cy="1005264"/>
          </a:xfrm>
          <a:prstGeom prst="rect">
            <a:avLst/>
          </a:prstGeom>
        </p:spPr>
      </p:pic>
    </p:spTree>
    <p:extLst>
      <p:ext uri="{BB962C8B-B14F-4D97-AF65-F5344CB8AC3E}">
        <p14:creationId xmlns:p14="http://schemas.microsoft.com/office/powerpoint/2010/main" val="14223206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3034</TotalTime>
  <Words>615</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Vapor Trail</vt:lpstr>
      <vt:lpstr>CPP Beginners</vt:lpstr>
      <vt:lpstr>Templates</vt:lpstr>
      <vt:lpstr>Templates</vt:lpstr>
      <vt:lpstr>Templates</vt:lpstr>
      <vt:lpstr>Templates</vt:lpstr>
      <vt:lpstr>Templates</vt:lpstr>
      <vt:lpstr>Templates</vt:lpstr>
      <vt:lpstr>Why should we use templates</vt:lpstr>
      <vt:lpstr>Why should we use templates</vt:lpstr>
      <vt:lpstr>Advantages</vt:lpstr>
      <vt:lpstr>Advantages</vt:lpstr>
      <vt:lpstr>Template specialization</vt:lpstr>
      <vt:lpstr>conclusion</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advnced</dc:title>
  <dc:creator>Shahar Schneider</dc:creator>
  <cp:lastModifiedBy>Shahar Schneider</cp:lastModifiedBy>
  <cp:revision>254</cp:revision>
  <dcterms:created xsi:type="dcterms:W3CDTF">2022-10-07T08:07:26Z</dcterms:created>
  <dcterms:modified xsi:type="dcterms:W3CDTF">2023-01-16T18:49:05Z</dcterms:modified>
</cp:coreProperties>
</file>