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handoutMasterIdLst>
    <p:handoutMasterId r:id="rId10"/>
  </p:handoutMasterIdLst>
  <p:sldIdLst>
    <p:sldId id="256" r:id="rId2"/>
    <p:sldId id="270" r:id="rId3"/>
    <p:sldId id="271" r:id="rId4"/>
    <p:sldId id="272" r:id="rId5"/>
    <p:sldId id="273" r:id="rId6"/>
    <p:sldId id="275" r:id="rId7"/>
    <p:sldId id="258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4" autoAdjust="0"/>
    <p:restoredTop sz="94640" autoAdjust="0"/>
  </p:normalViewPr>
  <p:slideViewPr>
    <p:cSldViewPr snapToGrid="0">
      <p:cViewPr varScale="1">
        <p:scale>
          <a:sx n="151" d="100"/>
          <a:sy n="151" d="100"/>
        </p:scale>
        <p:origin x="2106" y="1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390"/>
    </p:cViewPr>
  </p:sorterViewPr>
  <p:notesViewPr>
    <p:cSldViewPr snapToGrid="0">
      <p:cViewPr varScale="1">
        <p:scale>
          <a:sx n="121" d="100"/>
          <a:sy n="121" d="100"/>
        </p:scale>
        <p:origin x="766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10722C-45D6-58DD-2742-E11D3DF7B6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B79610-F06A-E390-98FC-00EA6C519F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30043-EE85-4B6C-A802-3E6B16F216A2}" type="datetimeFigureOut">
              <a:rPr lang="en-IL" smtClean="0"/>
              <a:t>31/12/2022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FC5D6-C009-22C9-A200-02ED116292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D51A6-B477-0985-324A-00C8B212B0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A8199-16CD-4356-A7A2-D6335DC9E36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87631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B548E75-1D94-41E4-8CAC-9631837BFE23}" type="datetimeFigureOut">
              <a:rPr lang="en-IL" smtClean="0"/>
              <a:t>31/12/2022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2317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31/12/2022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2158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31/12/2022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75344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31/12/2022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3336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31/12/2022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6098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31/12/2022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51611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31/12/2022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7723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31/12/2022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95791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31/12/2022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04444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31/12/2022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6603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31/12/2022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7183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31/12/2022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7548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31/12/2022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22184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31/12/2022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033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31/12/2022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4664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31/12/2022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858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31/12/2022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4591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48E75-1D94-41E4-8CAC-9631837BFE23}" type="datetimeFigureOut">
              <a:rPr lang="en-IL" smtClean="0"/>
              <a:t>31/12/2022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4396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language/abstract_clas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4FEB63-D469-22CD-AF3E-1A555A21D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965200"/>
            <a:ext cx="6170943" cy="4329641"/>
          </a:xfrm>
        </p:spPr>
        <p:txBody>
          <a:bodyPr anchor="ctr">
            <a:normAutofit/>
          </a:bodyPr>
          <a:lstStyle/>
          <a:p>
            <a:r>
              <a:rPr lang="en-US" sz="5400" dirty="0"/>
              <a:t>CPP Beginners</a:t>
            </a:r>
            <a:endParaRPr lang="en-IL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7231C-4305-A293-4AD3-E3724C4D6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965200"/>
            <a:ext cx="3367361" cy="4329641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CPP Abstract Classes</a:t>
            </a:r>
            <a:endParaRPr lang="en-IL" b="1" dirty="0"/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858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Abstract Classes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r>
              <a:rPr lang="en-GB" sz="2400" dirty="0"/>
              <a:t>In C++, an </a:t>
            </a:r>
            <a:r>
              <a:rPr lang="en-GB" sz="2400" b="1" dirty="0"/>
              <a:t>abstract</a:t>
            </a:r>
            <a:r>
              <a:rPr lang="en-GB" sz="2400" dirty="0"/>
              <a:t> class is a class that cannot be instantiated on its own and serves as a base class for one or more derived classes.</a:t>
            </a:r>
          </a:p>
          <a:p>
            <a:endParaRPr lang="en-GB" sz="2400" dirty="0"/>
          </a:p>
          <a:p>
            <a:r>
              <a:rPr lang="en-GB" sz="2400" dirty="0"/>
              <a:t>It is used to define a common interface or set of characteristics that the derived classes must implement.</a:t>
            </a:r>
          </a:p>
          <a:p>
            <a:pPr marL="0" indent="0">
              <a:buNone/>
            </a:pPr>
            <a:endParaRPr lang="en-GB" sz="2400" dirty="0"/>
          </a:p>
        </p:txBody>
      </p:sp>
      <p:pic>
        <p:nvPicPr>
          <p:cNvPr id="23" name="Graphic 22" descr="Share outline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032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Abstract Classes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r>
              <a:rPr lang="en-GB" sz="2400" dirty="0"/>
              <a:t>An </a:t>
            </a:r>
            <a:r>
              <a:rPr lang="en-GB" sz="2400" b="1" dirty="0"/>
              <a:t>abstract</a:t>
            </a:r>
            <a:r>
              <a:rPr lang="en-GB" sz="2400" dirty="0"/>
              <a:t> class is created by using the </a:t>
            </a:r>
            <a:r>
              <a:rPr lang="en-GB" sz="2400" b="1" dirty="0"/>
              <a:t>virtual</a:t>
            </a:r>
            <a:r>
              <a:rPr lang="en-GB" sz="2400" dirty="0"/>
              <a:t> keyword in the function declaration of at least one of its member functions, and then leaving the </a:t>
            </a:r>
            <a:r>
              <a:rPr lang="en-GB" sz="2400" b="1" dirty="0"/>
              <a:t>function definition (implementation) empty.</a:t>
            </a:r>
          </a:p>
          <a:p>
            <a:endParaRPr lang="en-GB" sz="2400" dirty="0"/>
          </a:p>
          <a:p>
            <a:r>
              <a:rPr lang="en-GB" sz="2400" dirty="0"/>
              <a:t> This is called a "</a:t>
            </a:r>
            <a:r>
              <a:rPr lang="en-GB" sz="2400" b="1" dirty="0"/>
              <a:t>pure virtual function</a:t>
            </a:r>
            <a:r>
              <a:rPr lang="en-GB" sz="2400" dirty="0"/>
              <a:t>". </a:t>
            </a:r>
            <a:endParaRPr lang="en-GB" sz="1700" dirty="0"/>
          </a:p>
        </p:txBody>
      </p:sp>
      <p:pic>
        <p:nvPicPr>
          <p:cNvPr id="23" name="Graphic 22" descr="Share outline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709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170" y="1260627"/>
            <a:ext cx="3521830" cy="4953741"/>
          </a:xfrm>
        </p:spPr>
        <p:txBody>
          <a:bodyPr anchor="t">
            <a:normAutofit/>
          </a:bodyPr>
          <a:lstStyle/>
          <a:p>
            <a:r>
              <a:rPr lang="en-US" dirty="0"/>
              <a:t>Example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1610" y="1260628"/>
            <a:ext cx="7004590" cy="2890619"/>
          </a:xfrm>
        </p:spPr>
        <p:txBody>
          <a:bodyPr>
            <a:normAutofit/>
          </a:bodyPr>
          <a:lstStyle/>
          <a:p>
            <a:r>
              <a:rPr lang="en-GB" dirty="0"/>
              <a:t>In this example, the Shape class is an abstract class because it has a pure virtual function </a:t>
            </a:r>
            <a:r>
              <a:rPr lang="en-GB" b="1" dirty="0"/>
              <a:t>draw()</a:t>
            </a:r>
            <a:r>
              <a:rPr lang="en-GB" dirty="0"/>
              <a:t>. </a:t>
            </a:r>
          </a:p>
          <a:p>
            <a:endParaRPr lang="en-GB" dirty="0"/>
          </a:p>
          <a:p>
            <a:r>
              <a:rPr lang="en-GB" dirty="0"/>
              <a:t>This means that any class derived from Shape </a:t>
            </a:r>
            <a:r>
              <a:rPr lang="en-GB" b="1" dirty="0"/>
              <a:t>must implement the draw() function</a:t>
            </a:r>
            <a:r>
              <a:rPr lang="en-GB" dirty="0"/>
              <a:t>.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B1B9695-F76C-2B03-E1BC-FFC0F133C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610" y="4292724"/>
            <a:ext cx="3983046" cy="192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777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Abstract Classes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r>
              <a:rPr lang="en-GB" sz="2400" b="1" dirty="0"/>
              <a:t>You cannot create an object of an abstract class</a:t>
            </a:r>
            <a:r>
              <a:rPr lang="en-GB" sz="2400" dirty="0"/>
              <a:t>, but you can create pointers or references to an abstract class.</a:t>
            </a:r>
          </a:p>
          <a:p>
            <a:endParaRPr lang="en-GB" sz="2400" dirty="0"/>
          </a:p>
          <a:p>
            <a:r>
              <a:rPr lang="en-GB" sz="2400" dirty="0"/>
              <a:t>This allows you to store objects of derived classes in a collection of abstract class pointers or references, and then </a:t>
            </a:r>
            <a:r>
              <a:rPr lang="en-GB" sz="2400" b="1" dirty="0"/>
              <a:t>call the derived class's implementation</a:t>
            </a:r>
            <a:r>
              <a:rPr lang="en-GB" sz="2400" dirty="0"/>
              <a:t> of the pure virtual function through the abstract class interface.</a:t>
            </a:r>
            <a:endParaRPr lang="en-GB" sz="1700" dirty="0"/>
          </a:p>
        </p:txBody>
      </p:sp>
      <p:pic>
        <p:nvPicPr>
          <p:cNvPr id="23" name="Graphic 22" descr="Share outline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002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1"/>
            <a:ext cx="6041390" cy="3558134"/>
          </a:xfrm>
        </p:spPr>
        <p:txBody>
          <a:bodyPr>
            <a:normAutofit/>
          </a:bodyPr>
          <a:lstStyle/>
          <a:p>
            <a:r>
              <a:rPr lang="en-GB" dirty="0"/>
              <a:t>In this example, Circle and Rectangle are </a:t>
            </a:r>
            <a:r>
              <a:rPr lang="en-GB" b="1" dirty="0"/>
              <a:t>derived classes </a:t>
            </a:r>
            <a:r>
              <a:rPr lang="en-GB" dirty="0"/>
              <a:t>that implement the pure virtual function </a:t>
            </a:r>
            <a:r>
              <a:rPr lang="en-GB" b="1" dirty="0"/>
              <a:t>draw() </a:t>
            </a:r>
            <a:r>
              <a:rPr lang="en-GB" dirty="0"/>
              <a:t>inherited from the Shape abstract class. </a:t>
            </a:r>
          </a:p>
          <a:p>
            <a:endParaRPr lang="en-GB" dirty="0"/>
          </a:p>
          <a:p>
            <a:r>
              <a:rPr lang="en-GB" dirty="0"/>
              <a:t>An object of each derived class is stored in a vector of Shape pointers, and the </a:t>
            </a:r>
            <a:r>
              <a:rPr lang="en-GB" b="1" dirty="0"/>
              <a:t>draw() </a:t>
            </a:r>
            <a:r>
              <a:rPr lang="en-GB" dirty="0"/>
              <a:t>function is called on each object through the </a:t>
            </a:r>
            <a:r>
              <a:rPr lang="en-GB" b="1" dirty="0"/>
              <a:t>abstract class interface</a:t>
            </a:r>
            <a:r>
              <a:rPr lang="en-GB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827BE8-8603-7A0E-641F-39AA4DAE1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9650" y="1782512"/>
            <a:ext cx="4375150" cy="475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602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3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E158B18-003D-F785-3EEA-A998CCD38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696" y="643464"/>
            <a:ext cx="4020364" cy="3273061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en-US" sz="4800" dirty="0"/>
              <a:t>Resources</a:t>
            </a:r>
            <a:endParaRPr lang="en-IL" sz="48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3EE98E-9015-E0E3-EDF4-C92F752E6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695" y="3923151"/>
            <a:ext cx="4020365" cy="2293885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https://en.cppreference.com/w/cpp/language/abstract_class</a:t>
            </a:r>
            <a:endParaRPr lang="en-US" dirty="0"/>
          </a:p>
          <a:p>
            <a:r>
              <a:rPr lang="en-US" dirty="0" err="1"/>
              <a:t>ChatGPT</a:t>
            </a:r>
            <a:endParaRPr lang="en-IL" dirty="0"/>
          </a:p>
          <a:p>
            <a:endParaRPr lang="en-IL" dirty="0"/>
          </a:p>
        </p:txBody>
      </p:sp>
      <p:pic>
        <p:nvPicPr>
          <p:cNvPr id="18" name="Graphic 8" descr="Books">
            <a:extLst>
              <a:ext uri="{FF2B5EF4-FFF2-40B4-BE49-F238E27FC236}">
                <a16:creationId xmlns:a16="http://schemas.microsoft.com/office/drawing/2014/main" id="{284DF931-C8DC-37DA-B818-8E134286B3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8097" y="941122"/>
            <a:ext cx="5115048" cy="511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370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158B18-003D-F785-3EEA-A998CCD38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IL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3EE98E-9015-E0E3-EDF4-C92F752E6B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Best of luck!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3335263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3534</TotalTime>
  <Words>281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Century Gothic</vt:lpstr>
      <vt:lpstr>Vapor Trail</vt:lpstr>
      <vt:lpstr>CPP Beginners</vt:lpstr>
      <vt:lpstr>Abstract Classes</vt:lpstr>
      <vt:lpstr>Abstract Classes</vt:lpstr>
      <vt:lpstr>Example</vt:lpstr>
      <vt:lpstr>Abstract Classes</vt:lpstr>
      <vt:lpstr>Example</vt:lpstr>
      <vt:lpstr>Resources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Unreal engine advnced</dc:title>
  <dc:creator>Shahar Schneider</dc:creator>
  <cp:lastModifiedBy>Shahar Schneider</cp:lastModifiedBy>
  <cp:revision>423</cp:revision>
  <dcterms:created xsi:type="dcterms:W3CDTF">2022-10-07T08:07:26Z</dcterms:created>
  <dcterms:modified xsi:type="dcterms:W3CDTF">2022-12-31T19:30:03Z</dcterms:modified>
</cp:coreProperties>
</file>