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handoutMasterIdLst>
    <p:handoutMasterId r:id="rId18"/>
  </p:handoutMasterIdLst>
  <p:sldIdLst>
    <p:sldId id="256" r:id="rId2"/>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 id="258"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4" autoAdjust="0"/>
    <p:restoredTop sz="94640" autoAdjust="0"/>
  </p:normalViewPr>
  <p:slideViewPr>
    <p:cSldViewPr snapToGrid="0">
      <p:cViewPr varScale="1">
        <p:scale>
          <a:sx n="81" d="100"/>
          <a:sy n="81" d="100"/>
        </p:scale>
        <p:origin x="47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390"/>
    </p:cViewPr>
  </p:sorterViewPr>
  <p:notesViewPr>
    <p:cSldViewPr snapToGrid="0">
      <p:cViewPr varScale="1">
        <p:scale>
          <a:sx n="121" d="100"/>
          <a:sy n="121" d="100"/>
        </p:scale>
        <p:origin x="766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0722C-45D6-58DD-2742-E11D3DF7B6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39B79610-F06A-E390-98FC-00EA6C519F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430043-EE85-4B6C-A802-3E6B16F216A2}" type="datetimeFigureOut">
              <a:rPr lang="en-IL" smtClean="0"/>
              <a:t>02/11/2022</a:t>
            </a:fld>
            <a:endParaRPr lang="en-IL"/>
          </a:p>
        </p:txBody>
      </p:sp>
      <p:sp>
        <p:nvSpPr>
          <p:cNvPr id="4" name="Footer Placeholder 3">
            <a:extLst>
              <a:ext uri="{FF2B5EF4-FFF2-40B4-BE49-F238E27FC236}">
                <a16:creationId xmlns:a16="http://schemas.microsoft.com/office/drawing/2014/main" id="{9FAFC5D6-C009-22C9-A200-02ED116292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2C1D51A6-B477-0985-324A-00C8B212B0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5A8199-16CD-4356-A7A2-D6335DC9E368}" type="slidenum">
              <a:rPr lang="en-IL" smtClean="0"/>
              <a:t>‹#›</a:t>
            </a:fld>
            <a:endParaRPr lang="en-IL"/>
          </a:p>
        </p:txBody>
      </p:sp>
    </p:spTree>
    <p:extLst>
      <p:ext uri="{BB962C8B-B14F-4D97-AF65-F5344CB8AC3E}">
        <p14:creationId xmlns:p14="http://schemas.microsoft.com/office/powerpoint/2010/main" val="887631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B548E75-1D94-41E4-8CAC-9631837BFE23}" type="datetimeFigureOut">
              <a:rPr lang="en-IL" smtClean="0"/>
              <a:t>02/11/2022</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92317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2158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7534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333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609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02/11/2022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75161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02/11/2022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772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02/11/2022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59579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B548E75-1D94-41E4-8CAC-9631837BFE23}" type="datetimeFigureOut">
              <a:rPr lang="en-IL" smtClean="0"/>
              <a:t>02/11/2022</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00444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02/11/2022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86603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02/11/2022</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87183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754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48E75-1D94-41E4-8CAC-9631837BFE23}" type="datetimeFigureOut">
              <a:rPr lang="en-IL" smtClean="0"/>
              <a:t>02/11/2022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12218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48E75-1D94-41E4-8CAC-9631837BFE23}" type="datetimeFigureOut">
              <a:rPr lang="en-IL" smtClean="0"/>
              <a:t>02/11/2022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417033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48E75-1D94-41E4-8CAC-9631837BFE23}" type="datetimeFigureOut">
              <a:rPr lang="en-IL" smtClean="0"/>
              <a:t>02/11/2022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466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85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02/11/2022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5459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brightnessContrast bright="-100000"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548E75-1D94-41E4-8CAC-9631837BFE23}" type="datetimeFigureOut">
              <a:rPr lang="en-IL" smtClean="0"/>
              <a:t>02/11/2022</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CC3DA2-A409-4F7F-AF08-E1870C0948CE}" type="slidenum">
              <a:rPr lang="en-IL" smtClean="0"/>
              <a:t>‹#›</a:t>
            </a:fld>
            <a:endParaRPr lang="en-IL"/>
          </a:p>
        </p:txBody>
      </p:sp>
    </p:spTree>
    <p:extLst>
      <p:ext uri="{BB962C8B-B14F-4D97-AF65-F5344CB8AC3E}">
        <p14:creationId xmlns:p14="http://schemas.microsoft.com/office/powerpoint/2010/main" val="8439684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84FEB63-D469-22CD-AF3E-1A555A21D0F3}"/>
              </a:ext>
            </a:extLst>
          </p:cNvPr>
          <p:cNvSpPr>
            <a:spLocks noGrp="1"/>
          </p:cNvSpPr>
          <p:nvPr>
            <p:ph type="ctrTitle"/>
          </p:nvPr>
        </p:nvSpPr>
        <p:spPr>
          <a:xfrm>
            <a:off x="4976028" y="965200"/>
            <a:ext cx="6170943" cy="4329641"/>
          </a:xfrm>
        </p:spPr>
        <p:txBody>
          <a:bodyPr anchor="ctr">
            <a:normAutofit/>
          </a:bodyPr>
          <a:lstStyle/>
          <a:p>
            <a:r>
              <a:rPr lang="en-US" sz="5400"/>
              <a:t>Unreal engine advnced</a:t>
            </a:r>
            <a:endParaRPr lang="en-IL" sz="5400"/>
          </a:p>
        </p:txBody>
      </p:sp>
      <p:sp>
        <p:nvSpPr>
          <p:cNvPr id="3" name="Subtitle 2">
            <a:extLst>
              <a:ext uri="{FF2B5EF4-FFF2-40B4-BE49-F238E27FC236}">
                <a16:creationId xmlns:a16="http://schemas.microsoft.com/office/drawing/2014/main" id="{DAE7231C-4305-A293-4AD3-E3724C4D6F69}"/>
              </a:ext>
            </a:extLst>
          </p:cNvPr>
          <p:cNvSpPr>
            <a:spLocks noGrp="1"/>
          </p:cNvSpPr>
          <p:nvPr>
            <p:ph type="subTitle" idx="1"/>
          </p:nvPr>
        </p:nvSpPr>
        <p:spPr>
          <a:xfrm>
            <a:off x="965200" y="965200"/>
            <a:ext cx="3367361" cy="4329641"/>
          </a:xfrm>
        </p:spPr>
        <p:txBody>
          <a:bodyPr anchor="ctr">
            <a:normAutofit/>
          </a:bodyPr>
          <a:lstStyle/>
          <a:p>
            <a:pPr algn="r"/>
            <a:r>
              <a:rPr lang="en-US" dirty="0"/>
              <a:t>CPP Basics </a:t>
            </a:r>
            <a:r>
              <a:rPr lang="en-US"/>
              <a:t>– Variables</a:t>
            </a:r>
            <a:endParaRPr lang="en-IL" dirty="0"/>
          </a:p>
        </p:txBody>
      </p:sp>
      <p:cxnSp>
        <p:nvCxnSpPr>
          <p:cNvPr id="16"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5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Creating variables</a:t>
            </a:r>
            <a:endParaRPr lang="en-IL" sz="360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t">
            <a:normAutofit/>
          </a:bodyPr>
          <a:lstStyle/>
          <a:p>
            <a:pPr marL="0" indent="0">
              <a:buNone/>
            </a:pPr>
            <a:r>
              <a:rPr lang="en-GB" sz="1800" b="1" dirty="0"/>
              <a:t>If you leave the braces empty, the variable will be default-constructed – that is, created with its default value. For fundamental types like int and double, the default value is zero. Default-constructed strings and vectors are empty (zero length strings and vectors with no items in them).</a:t>
            </a:r>
          </a:p>
          <a:p>
            <a:pPr marL="0" indent="0">
              <a:buNone/>
            </a:pPr>
            <a:endParaRPr lang="en-GB" sz="1800" b="1" dirty="0"/>
          </a:p>
        </p:txBody>
      </p:sp>
      <p:pic>
        <p:nvPicPr>
          <p:cNvPr id="5" name="Picture 4">
            <a:extLst>
              <a:ext uri="{FF2B5EF4-FFF2-40B4-BE49-F238E27FC236}">
                <a16:creationId xmlns:a16="http://schemas.microsoft.com/office/drawing/2014/main" id="{CA5B3047-AD92-C8DA-4191-AB33DA869C06}"/>
              </a:ext>
            </a:extLst>
          </p:cNvPr>
          <p:cNvPicPr>
            <a:picLocks noChangeAspect="1"/>
          </p:cNvPicPr>
          <p:nvPr/>
        </p:nvPicPr>
        <p:blipFill>
          <a:blip r:embed="rId3"/>
          <a:stretch>
            <a:fillRect/>
          </a:stretch>
        </p:blipFill>
        <p:spPr>
          <a:xfrm>
            <a:off x="5200316" y="3162243"/>
            <a:ext cx="4782217" cy="819264"/>
          </a:xfrm>
          <a:prstGeom prst="rect">
            <a:avLst/>
          </a:prstGeom>
        </p:spPr>
      </p:pic>
    </p:spTree>
    <p:extLst>
      <p:ext uri="{BB962C8B-B14F-4D97-AF65-F5344CB8AC3E}">
        <p14:creationId xmlns:p14="http://schemas.microsoft.com/office/powerpoint/2010/main" val="151155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Creating variables</a:t>
            </a:r>
            <a:endParaRPr lang="en-IL" sz="360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t">
            <a:normAutofit/>
          </a:bodyPr>
          <a:lstStyle/>
          <a:p>
            <a:pPr marL="0" indent="0">
              <a:buNone/>
            </a:pPr>
            <a:r>
              <a:rPr lang="en-GB" sz="1800" b="1"/>
              <a:t>When creating a variable, the equal sign is optional:</a:t>
            </a:r>
            <a:endParaRPr lang="en-GB" sz="1800" b="1" dirty="0"/>
          </a:p>
        </p:txBody>
      </p:sp>
      <p:pic>
        <p:nvPicPr>
          <p:cNvPr id="6" name="Picture 5">
            <a:extLst>
              <a:ext uri="{FF2B5EF4-FFF2-40B4-BE49-F238E27FC236}">
                <a16:creationId xmlns:a16="http://schemas.microsoft.com/office/drawing/2014/main" id="{119E95E6-09D2-9697-8C68-472617ED7834}"/>
              </a:ext>
            </a:extLst>
          </p:cNvPr>
          <p:cNvPicPr>
            <a:picLocks noChangeAspect="1"/>
          </p:cNvPicPr>
          <p:nvPr/>
        </p:nvPicPr>
        <p:blipFill>
          <a:blip r:embed="rId3"/>
          <a:stretch>
            <a:fillRect/>
          </a:stretch>
        </p:blipFill>
        <p:spPr>
          <a:xfrm>
            <a:off x="5355088" y="2514472"/>
            <a:ext cx="3915321" cy="914528"/>
          </a:xfrm>
          <a:prstGeom prst="rect">
            <a:avLst/>
          </a:prstGeom>
        </p:spPr>
      </p:pic>
    </p:spTree>
    <p:extLst>
      <p:ext uri="{BB962C8B-B14F-4D97-AF65-F5344CB8AC3E}">
        <p14:creationId xmlns:p14="http://schemas.microsoft.com/office/powerpoint/2010/main" val="288406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Creating variables</a:t>
            </a:r>
            <a:endParaRPr lang="en-IL" sz="360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t">
            <a:normAutofit/>
          </a:bodyPr>
          <a:lstStyle/>
          <a:p>
            <a:pPr marL="0" indent="0">
              <a:buNone/>
            </a:pPr>
            <a:r>
              <a:rPr lang="en-GB" sz="1800" b="1" dirty="0"/>
              <a:t>In some cases, the braces are optional (if you drop them, you must include the equal sign), or you can use parentheses instead, but this may subtly change the meaning in surprising ways:</a:t>
            </a:r>
          </a:p>
        </p:txBody>
      </p:sp>
      <p:pic>
        <p:nvPicPr>
          <p:cNvPr id="5" name="Picture 4">
            <a:extLst>
              <a:ext uri="{FF2B5EF4-FFF2-40B4-BE49-F238E27FC236}">
                <a16:creationId xmlns:a16="http://schemas.microsoft.com/office/drawing/2014/main" id="{DCE08E86-E63D-5ED7-8C4C-EC0DCDB0C2BA}"/>
              </a:ext>
            </a:extLst>
          </p:cNvPr>
          <p:cNvPicPr>
            <a:picLocks noChangeAspect="1"/>
          </p:cNvPicPr>
          <p:nvPr/>
        </p:nvPicPr>
        <p:blipFill>
          <a:blip r:embed="rId3"/>
          <a:stretch>
            <a:fillRect/>
          </a:stretch>
        </p:blipFill>
        <p:spPr>
          <a:xfrm>
            <a:off x="5057825" y="2500165"/>
            <a:ext cx="5868219" cy="2105319"/>
          </a:xfrm>
          <a:prstGeom prst="rect">
            <a:avLst/>
          </a:prstGeom>
        </p:spPr>
      </p:pic>
      <p:sp>
        <p:nvSpPr>
          <p:cNvPr id="8" name="TextBox 7">
            <a:extLst>
              <a:ext uri="{FF2B5EF4-FFF2-40B4-BE49-F238E27FC236}">
                <a16:creationId xmlns:a16="http://schemas.microsoft.com/office/drawing/2014/main" id="{27FA4735-0B25-44BE-127B-70FF37370B06}"/>
              </a:ext>
            </a:extLst>
          </p:cNvPr>
          <p:cNvSpPr txBox="1"/>
          <p:nvPr/>
        </p:nvSpPr>
        <p:spPr>
          <a:xfrm>
            <a:off x="5057825" y="4802044"/>
            <a:ext cx="6110286" cy="1754326"/>
          </a:xfrm>
          <a:prstGeom prst="rect">
            <a:avLst/>
          </a:prstGeom>
          <a:noFill/>
        </p:spPr>
        <p:txBody>
          <a:bodyPr wrap="square">
            <a:spAutoFit/>
          </a:bodyPr>
          <a:lstStyle/>
          <a:p>
            <a:r>
              <a:rPr lang="en-GB" dirty="0"/>
              <a:t>*Unless you intend to specifically call a class’s constructor (which will be covered later) or to force a value to fit in a type (like cramming 6.28 into an int), it is better not to use parentheses. In cases where the braces are optional, whether to use them or not is usually a style choice.</a:t>
            </a:r>
            <a:endParaRPr lang="en-IL" dirty="0"/>
          </a:p>
        </p:txBody>
      </p:sp>
    </p:spTree>
    <p:extLst>
      <p:ext uri="{BB962C8B-B14F-4D97-AF65-F5344CB8AC3E}">
        <p14:creationId xmlns:p14="http://schemas.microsoft.com/office/powerpoint/2010/main" val="17963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using variables</a:t>
            </a:r>
            <a:endParaRPr lang="en-IL" sz="3600" dirty="0"/>
          </a:p>
        </p:txBody>
      </p:sp>
      <p:sp>
        <p:nvSpPr>
          <p:cNvPr id="10" name="TextBox 9">
            <a:extLst>
              <a:ext uri="{FF2B5EF4-FFF2-40B4-BE49-F238E27FC236}">
                <a16:creationId xmlns:a16="http://schemas.microsoft.com/office/drawing/2014/main" id="{E4F35504-AC3E-B00C-E489-E168C5BDFA77}"/>
              </a:ext>
            </a:extLst>
          </p:cNvPr>
          <p:cNvSpPr txBox="1"/>
          <p:nvPr/>
        </p:nvSpPr>
        <p:spPr>
          <a:xfrm>
            <a:off x="5088732" y="203501"/>
            <a:ext cx="6110286" cy="2308324"/>
          </a:xfrm>
          <a:prstGeom prst="rect">
            <a:avLst/>
          </a:prstGeom>
          <a:noFill/>
        </p:spPr>
        <p:txBody>
          <a:bodyPr wrap="square">
            <a:spAutoFit/>
          </a:bodyPr>
          <a:lstStyle/>
          <a:p>
            <a:r>
              <a:rPr lang="en-GB"/>
              <a:t>Reading the value stored in a variable is as easy as simply using the variable’s name in an expression.</a:t>
            </a:r>
          </a:p>
          <a:p>
            <a:endParaRPr lang="en-GB"/>
          </a:p>
          <a:p>
            <a:r>
              <a:rPr lang="en-GB"/>
              <a:t>To change the value in a variable, you have to put the variable on the left-hand side of an assignment operator. The most basic assignment operator is just the equal sign (‘=’), which assigns the result of whatever is on the right-hand side into the variable.</a:t>
            </a:r>
            <a:endParaRPr lang="en-IL" dirty="0"/>
          </a:p>
        </p:txBody>
      </p:sp>
      <p:pic>
        <p:nvPicPr>
          <p:cNvPr id="14" name="Picture 13">
            <a:extLst>
              <a:ext uri="{FF2B5EF4-FFF2-40B4-BE49-F238E27FC236}">
                <a16:creationId xmlns:a16="http://schemas.microsoft.com/office/drawing/2014/main" id="{223758B6-3A0F-AFBF-9486-F1A1F0E0F873}"/>
              </a:ext>
            </a:extLst>
          </p:cNvPr>
          <p:cNvPicPr>
            <a:picLocks noChangeAspect="1"/>
          </p:cNvPicPr>
          <p:nvPr/>
        </p:nvPicPr>
        <p:blipFill>
          <a:blip r:embed="rId3"/>
          <a:stretch>
            <a:fillRect/>
          </a:stretch>
        </p:blipFill>
        <p:spPr>
          <a:xfrm>
            <a:off x="5205037" y="2577230"/>
            <a:ext cx="5382376" cy="4077269"/>
          </a:xfrm>
          <a:prstGeom prst="rect">
            <a:avLst/>
          </a:prstGeom>
        </p:spPr>
      </p:pic>
    </p:spTree>
    <p:extLst>
      <p:ext uri="{BB962C8B-B14F-4D97-AF65-F5344CB8AC3E}">
        <p14:creationId xmlns:p14="http://schemas.microsoft.com/office/powerpoint/2010/main" val="373137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dirty="0"/>
              <a:t>Type deduction - auto</a:t>
            </a:r>
            <a:endParaRPr lang="en-IL" sz="3600" dirty="0"/>
          </a:p>
        </p:txBody>
      </p:sp>
      <p:sp>
        <p:nvSpPr>
          <p:cNvPr id="10" name="TextBox 9">
            <a:extLst>
              <a:ext uri="{FF2B5EF4-FFF2-40B4-BE49-F238E27FC236}">
                <a16:creationId xmlns:a16="http://schemas.microsoft.com/office/drawing/2014/main" id="{E4F35504-AC3E-B00C-E489-E168C5BDFA77}"/>
              </a:ext>
            </a:extLst>
          </p:cNvPr>
          <p:cNvSpPr txBox="1"/>
          <p:nvPr/>
        </p:nvSpPr>
        <p:spPr>
          <a:xfrm>
            <a:off x="5057825" y="843677"/>
            <a:ext cx="6110286" cy="258532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Starting with C++11, C++ is now smart enough to figure out the types for variables automatically. For example, if you use an integer value like 42, C++ can figure out that you want an int; if you use a decimal value like 6.28, C++ can figure you that you don’t want an int, you want a double.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To get type deduction, you can use auto as the variable type:</a:t>
            </a:r>
            <a:endParaRPr kumimoji="0" lang="en-IL"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B96B4CCC-8814-5A7A-4C53-2483214E56DA}"/>
              </a:ext>
            </a:extLst>
          </p:cNvPr>
          <p:cNvPicPr>
            <a:picLocks noChangeAspect="1"/>
          </p:cNvPicPr>
          <p:nvPr/>
        </p:nvPicPr>
        <p:blipFill>
          <a:blip r:embed="rId3"/>
          <a:stretch>
            <a:fillRect/>
          </a:stretch>
        </p:blipFill>
        <p:spPr>
          <a:xfrm>
            <a:off x="5562299" y="4023201"/>
            <a:ext cx="4305901" cy="533474"/>
          </a:xfrm>
          <a:prstGeom prst="rect">
            <a:avLst/>
          </a:prstGeom>
        </p:spPr>
      </p:pic>
    </p:spTree>
    <p:extLst>
      <p:ext uri="{BB962C8B-B14F-4D97-AF65-F5344CB8AC3E}">
        <p14:creationId xmlns:p14="http://schemas.microsoft.com/office/powerpoint/2010/main" val="158164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a:xfrm>
            <a:off x="636696" y="643464"/>
            <a:ext cx="4020364" cy="3273061"/>
          </a:xfrm>
          <a:noFill/>
          <a:ln w="19050">
            <a:noFill/>
            <a:prstDash val="dash"/>
          </a:ln>
        </p:spPr>
        <p:txBody>
          <a:bodyPr>
            <a:normAutofit/>
          </a:bodyPr>
          <a:lstStyle/>
          <a:p>
            <a:pPr algn="r"/>
            <a:r>
              <a:rPr lang="en-US" sz="4800" dirty="0"/>
              <a:t>Resources</a:t>
            </a:r>
            <a:endParaRPr lang="en-IL" sz="4800"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a:xfrm>
            <a:off x="636695" y="3923151"/>
            <a:ext cx="4020365" cy="2293885"/>
          </a:xfrm>
          <a:noFill/>
          <a:ln w="19050">
            <a:noFill/>
            <a:prstDash val="dash"/>
          </a:ln>
        </p:spPr>
        <p:txBody>
          <a:bodyPr>
            <a:normAutofit/>
          </a:bodyPr>
          <a:lstStyle/>
          <a:p>
            <a:pPr algn="r"/>
            <a:r>
              <a:rPr lang="en-US"/>
              <a:t>https://en.cppreference.com/book/intro/variables</a:t>
            </a:r>
            <a:endParaRPr lang="en-IL" dirty="0"/>
          </a:p>
        </p:txBody>
      </p:sp>
      <p:pic>
        <p:nvPicPr>
          <p:cNvPr id="18" name="Graphic 8" descr="Books">
            <a:extLst>
              <a:ext uri="{FF2B5EF4-FFF2-40B4-BE49-F238E27FC236}">
                <a16:creationId xmlns:a16="http://schemas.microsoft.com/office/drawing/2014/main" id="{284DF931-C8DC-37DA-B818-8E134286B3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292237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p:txBody>
          <a:bodyPr/>
          <a:lstStyle/>
          <a:p>
            <a:r>
              <a:rPr lang="en-US" dirty="0"/>
              <a:t>Thank you!</a:t>
            </a:r>
            <a:endParaRPr lang="en-IL"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p:txBody>
          <a:bodyPr/>
          <a:lstStyle/>
          <a:p>
            <a:r>
              <a:rPr lang="en-US" dirty="0"/>
              <a:t>Best of luck!</a:t>
            </a:r>
            <a:endParaRPr lang="en-IL" dirty="0"/>
          </a:p>
        </p:txBody>
      </p:sp>
    </p:spTree>
    <p:extLst>
      <p:ext uri="{BB962C8B-B14F-4D97-AF65-F5344CB8AC3E}">
        <p14:creationId xmlns:p14="http://schemas.microsoft.com/office/powerpoint/2010/main" val="3333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Variables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1700" dirty="0"/>
              <a:t>In C++, a variable is actually just a bit of memory that has been reserved for the program’s use.</a:t>
            </a:r>
          </a:p>
          <a:p>
            <a:r>
              <a:rPr lang="en-GB" sz="1700" dirty="0"/>
              <a:t> You refer to it using a variable name, so you don’t need to worry about where it is in memory (though you can find out its memory address, and even specify its location, if you want). </a:t>
            </a:r>
          </a:p>
          <a:p>
            <a:r>
              <a:rPr lang="en-GB" sz="1700" dirty="0"/>
              <a:t>The C++ type system keeps track of the size of the memory block, and how to interpret the value in it (that is, it will know whether the value 65 in a certain memory block actually refers to the number 65, the letter ‘A’ (the ASCII/Unicode code number for the character ‘A’ is 65), or even perhaps a complex number with real part 6 and imaginary part 5).</a:t>
            </a:r>
          </a:p>
          <a:p>
            <a:r>
              <a:rPr lang="en-GB" sz="1700" dirty="0"/>
              <a:t>To create a variable in C++, you need at least two things: a name and a type.</a:t>
            </a:r>
            <a:endParaRPr lang="en-IL" sz="1700" dirty="0"/>
          </a:p>
        </p:txBody>
      </p:sp>
      <p:pic>
        <p:nvPicPr>
          <p:cNvPr id="23" name="Graphic 22" descr="Processor">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20193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Variables - Identifiers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92500" lnSpcReduction="10000"/>
          </a:bodyPr>
          <a:lstStyle/>
          <a:p>
            <a:r>
              <a:rPr lang="en-GB" sz="1700" dirty="0"/>
              <a:t>Variable names are identifiers. Identifiers are labels used for various things in C++, including functions, classes, and namespaces as well as variables.</a:t>
            </a:r>
          </a:p>
          <a:p>
            <a:endParaRPr lang="en-GB" sz="1700" dirty="0"/>
          </a:p>
          <a:p>
            <a:r>
              <a:rPr lang="en-GB" sz="1700" dirty="0"/>
              <a:t>The rules for identifiers are the same whether the identifier refers to a variable, function, or whatever else. Identifiers can be pretty much whatever you like, taking into account a few rules. In general, the name of an identifier must consist of the characters a-z, A-Z, 0-9 and _, not begin with a digit or _ and not be a keyword. There are more rules that must be followed. You can read about them here.</a:t>
            </a:r>
          </a:p>
          <a:p>
            <a:endParaRPr lang="en-GB" sz="1700" dirty="0"/>
          </a:p>
          <a:p>
            <a:r>
              <a:rPr lang="en-GB" sz="1700" dirty="0"/>
              <a:t>Identifiers are usually not stored in the final program – unless you use certain debugging settings – so you don’t have worry about descriptive names giving hackers clues. You also don’t have to worry about the size of identifiers; if they’re stripped out, they take up no space in the final program.</a:t>
            </a:r>
          </a:p>
        </p:txBody>
      </p:sp>
      <p:pic>
        <p:nvPicPr>
          <p:cNvPr id="23" name="Graphic 22" descr="Processor">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230057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Variables - TYPES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92500" lnSpcReduction="20000"/>
          </a:bodyPr>
          <a:lstStyle/>
          <a:p>
            <a:r>
              <a:rPr lang="en-GB" sz="1700" dirty="0"/>
              <a:t>C++ is a strongly-typed language, which means that when you say a variable is an integer, it stays an integer. This is unlike weakly-typed languages like </a:t>
            </a:r>
            <a:r>
              <a:rPr lang="en-GB" sz="1700" dirty="0" err="1"/>
              <a:t>Javascript</a:t>
            </a:r>
            <a:r>
              <a:rPr lang="en-GB" sz="1700" dirty="0"/>
              <a:t>, where variables can change types.</a:t>
            </a:r>
          </a:p>
          <a:p>
            <a:endParaRPr lang="en-GB" sz="1700" dirty="0"/>
          </a:p>
          <a:p>
            <a:r>
              <a:rPr lang="en-GB" sz="1700" dirty="0"/>
              <a:t>The two reasons for this are efficiency and safety. If you allow variable’s types to change, you must keep track of what type a variable currently is, which has a cost. Keeping types fixed eliminates that cost.</a:t>
            </a:r>
          </a:p>
          <a:p>
            <a:r>
              <a:rPr lang="en-GB" sz="1700" dirty="0"/>
              <a:t>As for safety, consider this: in </a:t>
            </a:r>
            <a:r>
              <a:rPr lang="en-GB" sz="1700" dirty="0" err="1"/>
              <a:t>Javascript</a:t>
            </a:r>
            <a:r>
              <a:rPr lang="en-GB" sz="1700" dirty="0"/>
              <a:t>, if variable a equals 1 and variable b equals 2, and both are integers, then “a + b” gives 3... if both are text strings, “a + b” gives 12... but what do you get if one is an integer and one is a string? You could make up rules to answer the question, but that just makes things more complicated.</a:t>
            </a:r>
          </a:p>
          <a:p>
            <a:r>
              <a:rPr lang="en-GB" sz="1700" dirty="0"/>
              <a:t> It is safer to require programmers to explicitly say whether they want to add two integers or two strings. Type safety is a very important feature of C++, that makes your code efficient and easy to predict how it will behave.</a:t>
            </a:r>
          </a:p>
        </p:txBody>
      </p:sp>
      <p:pic>
        <p:nvPicPr>
          <p:cNvPr id="23" name="Graphic 22" descr="Processor">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7924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Variables - TYPES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92500" lnSpcReduction="20000"/>
          </a:bodyPr>
          <a:lstStyle/>
          <a:p>
            <a:r>
              <a:rPr lang="en-GB" sz="1700" dirty="0"/>
              <a:t>There are several fundamental types in C++ – the exact number depends on the version. Here are some of the more basic ones:</a:t>
            </a:r>
          </a:p>
          <a:p>
            <a:pPr marL="0" indent="0">
              <a:buNone/>
            </a:pPr>
            <a:endParaRPr lang="en-GB" sz="1700" dirty="0"/>
          </a:p>
          <a:p>
            <a:pPr lvl="1"/>
            <a:r>
              <a:rPr lang="en-GB" sz="1500" b="1" dirty="0"/>
              <a:t>Signed integer types</a:t>
            </a:r>
            <a:r>
              <a:rPr lang="en-GB" sz="1500" dirty="0"/>
              <a:t>, which can hold positive and negative whole numbers. The basic signed integer type is int, which can hold at least −32,767 to 32,767.</a:t>
            </a:r>
          </a:p>
          <a:p>
            <a:pPr lvl="1"/>
            <a:r>
              <a:rPr lang="en-GB" sz="1500" b="1" dirty="0"/>
              <a:t>Unsigned integer types</a:t>
            </a:r>
            <a:r>
              <a:rPr lang="en-GB" sz="1500" dirty="0"/>
              <a:t>, which can hold only positive whole numbers. The basic unsigned integer type is unsigned int, which can hold at least 0 to 65,535.</a:t>
            </a:r>
          </a:p>
          <a:p>
            <a:pPr lvl="1"/>
            <a:r>
              <a:rPr lang="en-GB" sz="1500" b="1" dirty="0"/>
              <a:t>Character types</a:t>
            </a:r>
            <a:r>
              <a:rPr lang="en-GB" sz="1500" dirty="0"/>
              <a:t>, which can hold characters, including letters, digits, punctuation, spaces, and control codes (like newline and tab). The basic character type is char, which is guaranteed to hold at least all upper and lowercase Latin letters (‘a’ – ‘z’ and ‘A’ – ‘Z’) and digits (‘0’ – ‘9’), some basic punctuation (‘{’, ‘}’, ‘[’, ‘]’, ‘#’, ‘(’, ‘)’, ‘&lt;’, ‘&gt;’, ‘%’, ‘:’, ‘;’, ‘.’, ‘?’, ‘*’, ‘+’, ‘-’, ‘/’, ‘^’, ‘&amp;’, ‘|’, ‘∼’, ‘!’, ‘=’, ‘,’, ‘\’, ‘"’, ‘'’, ‘_’), and some control codes (like carriage return, newline, tab, and null).</a:t>
            </a:r>
          </a:p>
          <a:p>
            <a:pPr lvl="1"/>
            <a:r>
              <a:rPr lang="en-GB" sz="1500" b="1" dirty="0"/>
              <a:t>Boolean types</a:t>
            </a:r>
            <a:r>
              <a:rPr lang="en-GB" sz="1500" dirty="0"/>
              <a:t>, capable of holding one of the two values: true or false</a:t>
            </a:r>
          </a:p>
          <a:p>
            <a:pPr lvl="1"/>
            <a:r>
              <a:rPr lang="en-GB" sz="1500" b="1" dirty="0"/>
              <a:t>Floating point types</a:t>
            </a:r>
            <a:r>
              <a:rPr lang="en-GB" sz="1500" dirty="0"/>
              <a:t>, which store real numbers in two parts – a mantissa and an exponent.</a:t>
            </a:r>
          </a:p>
        </p:txBody>
      </p:sp>
      <p:pic>
        <p:nvPicPr>
          <p:cNvPr id="23" name="Graphic 22" descr="Processor">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301256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Variables - TYPES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92500" lnSpcReduction="10000"/>
          </a:bodyPr>
          <a:lstStyle/>
          <a:p>
            <a:r>
              <a:rPr lang="en-GB" sz="1700" dirty="0"/>
              <a:t>For example, it would rewrite 1.25 as 1.25×10⁰, then store it as {1.25, 0}; 0.0043 → 4.3×10⁻³ → {4.3, −3}; −25000 → 2.5×10⁴ → {−2.5, 5}. This enables the storage of huge or tiny numbers, but with limited precision (few significant digits). The basic floating point type is double. The limits of floating point numbers is a complicated topic, but double is guaranteed to hold positive values as large as at least 1.79769313486231571×10³⁰⁸ and at least as small as 2.22507385850720138×10⁻³⁰⁸.</a:t>
            </a:r>
          </a:p>
          <a:p>
            <a:endParaRPr lang="en-GB" sz="1700" dirty="0"/>
          </a:p>
          <a:p>
            <a:r>
              <a:rPr lang="en-GB" sz="1700" dirty="0"/>
              <a:t>Note that the limits given are just the minimum limits. On some systems, the limits can be much greater. For example, on 32-bit systems, the range of an int is usually −2,147,483,648 to 2,147,483,647.</a:t>
            </a:r>
          </a:p>
          <a:p>
            <a:endParaRPr lang="en-GB" sz="1700" dirty="0"/>
          </a:p>
          <a:p>
            <a:r>
              <a:rPr lang="en-GB" sz="1700" dirty="0"/>
              <a:t>C++ also includes dozens of types in its standard library, like std::string to hold text strings and std::vector to hold multiple values.</a:t>
            </a:r>
          </a:p>
        </p:txBody>
      </p:sp>
      <p:pic>
        <p:nvPicPr>
          <p:cNvPr id="23" name="Graphic 22" descr="Processor">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91979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Creating variables</a:t>
            </a:r>
            <a:endParaRPr lang="en-IL" sz="360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ctr">
            <a:normAutofit/>
          </a:bodyPr>
          <a:lstStyle/>
          <a:p>
            <a:r>
              <a:rPr lang="en-GB" sz="1800" dirty="0"/>
              <a:t>C++ requires you to declare all variables before you use them – it does not allow variables to appear out of nowhere. However, C++ is flexible about where you can declare them.</a:t>
            </a:r>
          </a:p>
          <a:p>
            <a:endParaRPr lang="en-GB" sz="1800" dirty="0"/>
          </a:p>
          <a:p>
            <a:r>
              <a:rPr lang="en-GB" sz="1800" dirty="0"/>
              <a:t>To create a variable for use, the normal syntax is:</a:t>
            </a:r>
          </a:p>
          <a:p>
            <a:endParaRPr lang="en-GB" sz="1800" dirty="0"/>
          </a:p>
          <a:p>
            <a:r>
              <a:rPr lang="en-GB" sz="1800" b="1" dirty="0">
                <a:solidFill>
                  <a:srgbClr val="FFFF00"/>
                </a:solidFill>
              </a:rPr>
              <a:t>&lt;type&gt; &lt;identifier&gt; = {&lt;initializer&gt;};</a:t>
            </a:r>
          </a:p>
        </p:txBody>
      </p:sp>
    </p:spTree>
    <p:extLst>
      <p:ext uri="{BB962C8B-B14F-4D97-AF65-F5344CB8AC3E}">
        <p14:creationId xmlns:p14="http://schemas.microsoft.com/office/powerpoint/2010/main" val="243232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Creating variables</a:t>
            </a:r>
            <a:endParaRPr lang="en-IL" sz="360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ctr">
            <a:normAutofit/>
          </a:bodyPr>
          <a:lstStyle/>
          <a:p>
            <a:pPr marL="0" indent="0">
              <a:buNone/>
            </a:pPr>
            <a:r>
              <a:rPr lang="en-GB" sz="1800" dirty="0"/>
              <a:t>For example, to create an integer variable named “value” with an initial value of 42, you would write:</a:t>
            </a:r>
          </a:p>
          <a:p>
            <a:endParaRPr lang="en-GB" sz="1800" dirty="0"/>
          </a:p>
          <a:p>
            <a:pPr marL="0" indent="0">
              <a:buNone/>
            </a:pPr>
            <a:r>
              <a:rPr lang="en-GB" sz="1800" b="1" dirty="0"/>
              <a:t>int value = {42};</a:t>
            </a:r>
          </a:p>
        </p:txBody>
      </p:sp>
    </p:spTree>
    <p:extLst>
      <p:ext uri="{BB962C8B-B14F-4D97-AF65-F5344CB8AC3E}">
        <p14:creationId xmlns:p14="http://schemas.microsoft.com/office/powerpoint/2010/main" val="162346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65922" y="987287"/>
            <a:ext cx="3548269" cy="4697896"/>
          </a:xfrm>
        </p:spPr>
        <p:txBody>
          <a:bodyPr>
            <a:normAutofit/>
          </a:bodyPr>
          <a:lstStyle/>
          <a:p>
            <a:r>
              <a:rPr lang="en-US" sz="3600"/>
              <a:t>Creating variables</a:t>
            </a:r>
            <a:endParaRPr lang="en-IL" sz="360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5057825" y="987287"/>
            <a:ext cx="5755949" cy="4697895"/>
          </a:xfrm>
        </p:spPr>
        <p:txBody>
          <a:bodyPr anchor="t">
            <a:normAutofit/>
          </a:bodyPr>
          <a:lstStyle/>
          <a:p>
            <a:pPr marL="0" indent="0">
              <a:buNone/>
            </a:pPr>
            <a:r>
              <a:rPr lang="en-GB" sz="1800" b="1" dirty="0"/>
              <a:t>Here are some other examples of creating variables:</a:t>
            </a:r>
          </a:p>
          <a:p>
            <a:pPr marL="0" indent="0">
              <a:buNone/>
            </a:pPr>
            <a:endParaRPr lang="en-GB" sz="1800" b="1" dirty="0"/>
          </a:p>
          <a:p>
            <a:pPr marL="0" indent="0">
              <a:buNone/>
            </a:pPr>
            <a:endParaRPr lang="en-GB" sz="1800" b="1" dirty="0"/>
          </a:p>
        </p:txBody>
      </p:sp>
      <p:pic>
        <p:nvPicPr>
          <p:cNvPr id="8" name="Picture 7">
            <a:extLst>
              <a:ext uri="{FF2B5EF4-FFF2-40B4-BE49-F238E27FC236}">
                <a16:creationId xmlns:a16="http://schemas.microsoft.com/office/drawing/2014/main" id="{9CC76022-E8EB-9B48-5935-6E6C2FAB31C5}"/>
              </a:ext>
            </a:extLst>
          </p:cNvPr>
          <p:cNvPicPr>
            <a:picLocks noChangeAspect="1"/>
          </p:cNvPicPr>
          <p:nvPr/>
        </p:nvPicPr>
        <p:blipFill>
          <a:blip r:embed="rId3"/>
          <a:stretch>
            <a:fillRect/>
          </a:stretch>
        </p:blipFill>
        <p:spPr>
          <a:xfrm>
            <a:off x="5057825" y="2085829"/>
            <a:ext cx="5287113" cy="2095792"/>
          </a:xfrm>
          <a:prstGeom prst="rect">
            <a:avLst/>
          </a:prstGeom>
        </p:spPr>
      </p:pic>
    </p:spTree>
    <p:extLst>
      <p:ext uri="{BB962C8B-B14F-4D97-AF65-F5344CB8AC3E}">
        <p14:creationId xmlns:p14="http://schemas.microsoft.com/office/powerpoint/2010/main" val="3105687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2415</TotalTime>
  <Words>1436</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Unreal engine advnced</vt:lpstr>
      <vt:lpstr>Variables</vt:lpstr>
      <vt:lpstr>Variables - Identifiers</vt:lpstr>
      <vt:lpstr>Variables - TYPES</vt:lpstr>
      <vt:lpstr>Variables - TYPES</vt:lpstr>
      <vt:lpstr>Variables - TYPES</vt:lpstr>
      <vt:lpstr>Creating variables</vt:lpstr>
      <vt:lpstr>Creating variables</vt:lpstr>
      <vt:lpstr>Creating variables</vt:lpstr>
      <vt:lpstr>Creating variables</vt:lpstr>
      <vt:lpstr>Creating variables</vt:lpstr>
      <vt:lpstr>Creating variables</vt:lpstr>
      <vt:lpstr>using variables</vt:lpstr>
      <vt:lpstr>Type deduction - auto</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advnced</dc:title>
  <dc:creator>Shahar Schneider</dc:creator>
  <cp:lastModifiedBy>Shahar Schneider</cp:lastModifiedBy>
  <cp:revision>202</cp:revision>
  <dcterms:created xsi:type="dcterms:W3CDTF">2022-10-07T08:07:26Z</dcterms:created>
  <dcterms:modified xsi:type="dcterms:W3CDTF">2022-11-02T11:56:46Z</dcterms:modified>
</cp:coreProperties>
</file>