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9"/>
  </p:handoutMasterIdLst>
  <p:sldIdLst>
    <p:sldId id="256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5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set.org/utf-8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theasciicode.com.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fileformat.info/info/charset/UTF-32/list.htm" TargetMode="External"/><Relationship Id="rId4" Type="http://schemas.openxmlformats.org/officeDocument/2006/relationships/hyperlink" Target="https://asecuritysite.com/coding/asc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Strings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/>
              <a:t>Useful methods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4C628-7CDA-AAFA-449D-85DEA39F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26" y="2520708"/>
            <a:ext cx="7868748" cy="346758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A7206B-CBD0-5337-2CE8-3AEE7E537E68}"/>
              </a:ext>
            </a:extLst>
          </p:cNvPr>
          <p:cNvSpPr/>
          <p:nvPr/>
        </p:nvSpPr>
        <p:spPr>
          <a:xfrm>
            <a:off x="1968500" y="2940050"/>
            <a:ext cx="663575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3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“No value” indicator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static const unsigned int </a:t>
            </a:r>
            <a:r>
              <a:rPr lang="en-GB" sz="1700" dirty="0" err="1"/>
              <a:t>npos</a:t>
            </a:r>
            <a:r>
              <a:rPr lang="en-GB" sz="1700" dirty="0"/>
              <a:t> = -1</a:t>
            </a:r>
          </a:p>
          <a:p>
            <a:r>
              <a:rPr lang="en-GB" sz="1700" dirty="0"/>
              <a:t>This member </a:t>
            </a:r>
            <a:r>
              <a:rPr lang="en-GB" sz="1700"/>
              <a:t>represents ‘no value’ or </a:t>
            </a:r>
            <a:r>
              <a:rPr lang="en-GB" sz="1700" dirty="0"/>
              <a:t>‘value not found’</a:t>
            </a:r>
          </a:p>
          <a:p>
            <a:pPr marL="0" indent="0">
              <a:buNone/>
            </a:pPr>
            <a:r>
              <a:rPr lang="en-GB" sz="1700" dirty="0"/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F2F60-8CDD-28B6-7DF3-D4AAC20F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5" y="4206622"/>
            <a:ext cx="690658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conversion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DB5BD-36BC-1458-7D98-9AF57D9B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6" y="2453777"/>
            <a:ext cx="883090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conversion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Example signature (</a:t>
            </a:r>
            <a:r>
              <a:rPr lang="en-GB" sz="1700" dirty="0" err="1"/>
              <a:t>stoi</a:t>
            </a:r>
            <a:r>
              <a:rPr lang="en-GB" sz="1700" dirty="0"/>
              <a:t>):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Parameters:</a:t>
            </a:r>
          </a:p>
          <a:p>
            <a:r>
              <a:rPr lang="en-GB" sz="1700" dirty="0"/>
              <a:t>str – the string to convert</a:t>
            </a:r>
          </a:p>
          <a:p>
            <a:r>
              <a:rPr lang="en-GB" sz="1700" dirty="0" err="1"/>
              <a:t>pos</a:t>
            </a:r>
            <a:r>
              <a:rPr lang="en-GB" sz="1700" dirty="0"/>
              <a:t> – address of an integer to store the number of chars processed</a:t>
            </a:r>
          </a:p>
          <a:p>
            <a:r>
              <a:rPr lang="en-GB" sz="1700" dirty="0"/>
              <a:t>base – the number base</a:t>
            </a:r>
          </a:p>
          <a:p>
            <a:endParaRPr lang="en-GB" sz="1700" dirty="0"/>
          </a:p>
          <a:p>
            <a:pPr marL="0" indent="0">
              <a:buNone/>
            </a:pPr>
            <a:r>
              <a:rPr lang="en-GB" sz="1700" dirty="0"/>
              <a:t>Return value:</a:t>
            </a:r>
          </a:p>
          <a:p>
            <a:pPr marL="0" indent="0">
              <a:buNone/>
            </a:pPr>
            <a:r>
              <a:rPr lang="en-GB" sz="1700" dirty="0"/>
              <a:t>int  value corresponding to the content of str</a:t>
            </a:r>
          </a:p>
          <a:p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A6D98-B090-F61F-5D91-4BAA355C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59" y="2828881"/>
            <a:ext cx="936438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conversion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Example signature (</a:t>
            </a:r>
            <a:r>
              <a:rPr lang="en-GB" sz="1700" dirty="0" err="1"/>
              <a:t>stoi</a:t>
            </a:r>
            <a:r>
              <a:rPr lang="en-GB" sz="1700" dirty="0"/>
              <a:t>):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Parameters:</a:t>
            </a:r>
          </a:p>
          <a:p>
            <a:r>
              <a:rPr lang="en-GB" sz="1700" dirty="0"/>
              <a:t>str – the string to convert</a:t>
            </a:r>
          </a:p>
          <a:p>
            <a:r>
              <a:rPr lang="en-GB" sz="1700" dirty="0" err="1"/>
              <a:t>pos</a:t>
            </a:r>
            <a:r>
              <a:rPr lang="en-GB" sz="1700" dirty="0"/>
              <a:t> – address of an integer to store the number of chars processed</a:t>
            </a:r>
          </a:p>
          <a:p>
            <a:r>
              <a:rPr lang="en-GB" sz="1700" dirty="0"/>
              <a:t>base – the number base</a:t>
            </a:r>
          </a:p>
          <a:p>
            <a:endParaRPr lang="en-GB" sz="1700" dirty="0"/>
          </a:p>
          <a:p>
            <a:pPr marL="0" indent="0">
              <a:buNone/>
            </a:pPr>
            <a:r>
              <a:rPr lang="en-GB" sz="1700" dirty="0"/>
              <a:t>Return value:</a:t>
            </a:r>
          </a:p>
          <a:p>
            <a:pPr marL="0" indent="0">
              <a:buNone/>
            </a:pPr>
            <a:r>
              <a:rPr lang="en-GB" sz="1700" dirty="0"/>
              <a:t>int  value corresponding to the content of str</a:t>
            </a:r>
          </a:p>
          <a:p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A6D98-B090-F61F-5D91-4BAA355C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59" y="2828881"/>
            <a:ext cx="936438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conversion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 err="1"/>
              <a:t>to_string</a:t>
            </a:r>
            <a:r>
              <a:rPr lang="en-GB" sz="1700" dirty="0"/>
              <a:t>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FECE6-F8FB-E3B9-FA15-5F26753A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19" y="2631678"/>
            <a:ext cx="9392961" cy="2057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225A4-8994-CAB7-43E7-88FCD48A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19" y="5182868"/>
            <a:ext cx="458216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9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https://en.cppreference.com/w/cpp/string/basic_string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The C++ strings library includes support for three general types of strings:</a:t>
            </a:r>
          </a:p>
          <a:p>
            <a:endParaRPr lang="en-GB" sz="1700" dirty="0"/>
          </a:p>
          <a:p>
            <a:r>
              <a:rPr lang="en-GB" sz="1700" b="1" dirty="0"/>
              <a:t>std::</a:t>
            </a:r>
            <a:r>
              <a:rPr lang="en-GB" sz="1700" b="1" dirty="0" err="1"/>
              <a:t>basic_string</a:t>
            </a:r>
            <a:r>
              <a:rPr lang="en-GB" sz="1700" b="1" dirty="0"/>
              <a:t> (std::string) </a:t>
            </a:r>
            <a:r>
              <a:rPr lang="en-GB" sz="1700" dirty="0"/>
              <a:t>- a templated class designed to manipulate strings of any character type.</a:t>
            </a:r>
          </a:p>
          <a:p>
            <a:r>
              <a:rPr lang="en-GB" sz="1700" b="1" dirty="0"/>
              <a:t>Null-terminated strings </a:t>
            </a:r>
            <a:r>
              <a:rPr lang="en-GB" sz="1700" dirty="0"/>
              <a:t>- arrays of characters terminated by a special null character (‘\0’).</a:t>
            </a:r>
          </a:p>
          <a:p>
            <a:r>
              <a:rPr lang="en-GB" sz="1700" b="1" dirty="0">
                <a:solidFill>
                  <a:schemeClr val="tx1">
                    <a:lumMod val="50000"/>
                  </a:schemeClr>
                </a:solidFill>
              </a:rPr>
              <a:t>std::</a:t>
            </a:r>
            <a:r>
              <a:rPr lang="en-GB" sz="1700" b="1" dirty="0" err="1">
                <a:solidFill>
                  <a:schemeClr val="tx1">
                    <a:lumMod val="50000"/>
                  </a:schemeClr>
                </a:solidFill>
              </a:rPr>
              <a:t>basic_string_view</a:t>
            </a:r>
            <a:r>
              <a:rPr lang="en-GB" sz="17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GB" sz="1700" dirty="0">
                <a:solidFill>
                  <a:schemeClr val="tx1">
                    <a:lumMod val="50000"/>
                  </a:schemeClr>
                </a:solidFill>
              </a:rPr>
              <a:t>(C++17) – </a:t>
            </a:r>
            <a:r>
              <a:rPr lang="en-GB" sz="1700" i="1" dirty="0">
                <a:solidFill>
                  <a:schemeClr val="tx1">
                    <a:lumMod val="50000"/>
                  </a:schemeClr>
                </a:solidFill>
              </a:rPr>
              <a:t>not in course scope</a:t>
            </a:r>
            <a:r>
              <a:rPr lang="en-GB" sz="1700" dirty="0"/>
              <a:t>.</a:t>
            </a:r>
          </a:p>
        </p:txBody>
      </p:sp>
      <p:pic>
        <p:nvPicPr>
          <p:cNvPr id="23" name="Graphic 22" descr="Rope Knot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std::string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1700" dirty="0"/>
              <a:t>std::string is an alias for std::</a:t>
            </a:r>
            <a:r>
              <a:rPr lang="en-GB" sz="1700" dirty="0" err="1"/>
              <a:t>basic_string</a:t>
            </a:r>
            <a:r>
              <a:rPr lang="en-GB" sz="1700" dirty="0"/>
              <a:t>&lt;char&gt;.</a:t>
            </a:r>
          </a:p>
          <a:p>
            <a:r>
              <a:rPr lang="en-GB" sz="1700" dirty="0"/>
              <a:t>Elements are stored contiguously.</a:t>
            </a:r>
          </a:p>
          <a:p>
            <a:r>
              <a:rPr lang="en-GB" sz="1700" dirty="0"/>
              <a:t>In CPP, a string is </a:t>
            </a:r>
            <a:r>
              <a:rPr lang="en-GB" sz="1700" b="1" dirty="0"/>
              <a:t>mutable</a:t>
            </a:r>
            <a:r>
              <a:rPr lang="en-GB" sz="1700" dirty="0"/>
              <a:t>.</a:t>
            </a:r>
          </a:p>
          <a:p>
            <a:r>
              <a:rPr lang="en-GB" sz="1700" dirty="0"/>
              <a:t>Because of different char encoding, there are different types of strings.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Rope Knot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524C7-0CA3-6356-4178-E05F5246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547" y="4060136"/>
            <a:ext cx="4201027" cy="24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Char encoding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6260"/>
            <a:ext cx="6832600" cy="4638040"/>
          </a:xfrm>
        </p:spPr>
        <p:txBody>
          <a:bodyPr>
            <a:normAutofit/>
          </a:bodyPr>
          <a:lstStyle/>
          <a:p>
            <a:r>
              <a:rPr lang="en-GB" sz="1700" dirty="0"/>
              <a:t>ASCII – 128 characters (English, control commands, numbers and punctuation marks).</a:t>
            </a:r>
          </a:p>
          <a:p>
            <a:r>
              <a:rPr lang="en-GB" sz="1700" dirty="0"/>
              <a:t>Extended ASCII – 255 characters (some common foreign characters).</a:t>
            </a:r>
          </a:p>
          <a:p>
            <a:pPr marL="0" indent="0">
              <a:buNone/>
            </a:pPr>
            <a:r>
              <a:rPr lang="en-GB" sz="1700" dirty="0">
                <a:hlinkClick r:id="rId2"/>
              </a:rPr>
              <a:t>https://theasciicode.com.ar/</a:t>
            </a:r>
            <a:r>
              <a:rPr lang="en-GB" sz="1700" dirty="0"/>
              <a:t> </a:t>
            </a:r>
          </a:p>
          <a:p>
            <a:r>
              <a:rPr lang="en-GB" sz="1700" dirty="0"/>
              <a:t>UTF-8 – Variable-width encoding, backwards compatible with ASCII. ASCII characters take up only 1 byte, other languages and signs take between 2-4 bytes.</a:t>
            </a:r>
          </a:p>
          <a:p>
            <a:pPr marL="0" indent="0">
              <a:buNone/>
            </a:pPr>
            <a:r>
              <a:rPr lang="en-GB" sz="1700" dirty="0">
                <a:hlinkClick r:id="rId3"/>
              </a:rPr>
              <a:t>https://www.charset.org/utf-8</a:t>
            </a:r>
            <a:endParaRPr lang="en-GB" sz="1700" dirty="0"/>
          </a:p>
          <a:p>
            <a:r>
              <a:rPr lang="en-GB" sz="1700" dirty="0"/>
              <a:t>UTF-16 – All characters that fit in 2 bytes, take up 2 bytes. Others take up 4 bytes.</a:t>
            </a:r>
          </a:p>
          <a:p>
            <a:pPr marL="0" indent="0">
              <a:buNone/>
            </a:pPr>
            <a:r>
              <a:rPr lang="en-GB" sz="1700" dirty="0">
                <a:hlinkClick r:id="rId4"/>
              </a:rPr>
              <a:t>https://asecuritysite.com/coding/asc2</a:t>
            </a:r>
            <a:endParaRPr lang="en-GB" sz="1700" dirty="0"/>
          </a:p>
          <a:p>
            <a:r>
              <a:rPr lang="en-GB" sz="1700" dirty="0"/>
              <a:t>UTF-32 – Fixed width encoding. All characters take up 4 bytes.</a:t>
            </a:r>
          </a:p>
          <a:p>
            <a:pPr marL="0" indent="0">
              <a:buNone/>
            </a:pPr>
            <a:r>
              <a:rPr lang="en-GB" sz="1700" dirty="0">
                <a:hlinkClick r:id="rId5"/>
              </a:rPr>
              <a:t>https://www.fileformat.info/info/charset/UTF-32/list.htm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Rope Knot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/>
              <a:t>Useful methods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Get/Set a character:</a:t>
            </a:r>
          </a:p>
          <a:p>
            <a:r>
              <a:rPr lang="en-GB" sz="1700" dirty="0" err="1"/>
              <a:t>oprator</a:t>
            </a:r>
            <a:r>
              <a:rPr lang="en-GB" sz="1700" dirty="0"/>
              <a:t>[]</a:t>
            </a:r>
          </a:p>
          <a:p>
            <a:r>
              <a:rPr lang="en-GB" sz="1700" dirty="0"/>
              <a:t>at (bounds checking)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FE0BC-4A2D-FAA3-38C5-AE43A760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09" y="2785973"/>
            <a:ext cx="5058481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4C4EE0-7FEC-3748-692B-EF3F622C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009" y="4489472"/>
            <a:ext cx="580153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/>
              <a:t>Useful methods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Access first/last character (c++ 11):</a:t>
            </a:r>
          </a:p>
          <a:p>
            <a:r>
              <a:rPr lang="en-GB" sz="1700" dirty="0"/>
              <a:t>front</a:t>
            </a:r>
          </a:p>
          <a:p>
            <a:r>
              <a:rPr lang="en-GB" sz="1700" dirty="0"/>
              <a:t>back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B0334-B498-75E4-937A-AC67D0E8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97" y="2928867"/>
            <a:ext cx="4344006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8CED0-1A93-0A11-9BF4-A0169F85E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97" y="4621408"/>
            <a:ext cx="424874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/>
              <a:t>Useful methods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Get the string as a C-style array</a:t>
            </a:r>
          </a:p>
          <a:p>
            <a:r>
              <a:rPr lang="en-GB" sz="1700" dirty="0" err="1"/>
              <a:t>c_str</a:t>
            </a:r>
            <a:endParaRPr lang="en-GB" sz="1700" dirty="0"/>
          </a:p>
          <a:p>
            <a:endParaRPr lang="en-GB" sz="1700" dirty="0"/>
          </a:p>
          <a:p>
            <a:endParaRPr lang="en-GB" sz="1700" dirty="0"/>
          </a:p>
          <a:p>
            <a:r>
              <a:rPr lang="en-GB" sz="1700" dirty="0"/>
              <a:t>We will cover pointers in this class – it is important to remember that </a:t>
            </a:r>
            <a:r>
              <a:rPr lang="en-GB" sz="1700" dirty="0" err="1"/>
              <a:t>c_str</a:t>
            </a:r>
            <a:r>
              <a:rPr lang="en-GB" sz="1700" dirty="0"/>
              <a:t>() returns the string as a:</a:t>
            </a:r>
          </a:p>
          <a:p>
            <a:pPr marL="457200" lvl="1" indent="0">
              <a:buNone/>
            </a:pPr>
            <a:r>
              <a:rPr lang="en-GB" sz="1500" b="1" i="1" dirty="0"/>
              <a:t>const char array</a:t>
            </a:r>
          </a:p>
          <a:p>
            <a:pPr marL="0" indent="0">
              <a:buNone/>
            </a:pPr>
            <a:endParaRPr lang="en-GB" sz="1700" dirty="0"/>
          </a:p>
          <a:p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806FE-451D-BCB3-F535-ED333669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3295621"/>
            <a:ext cx="3458058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/>
              <a:t>Useful methods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Check whether a string is empty</a:t>
            </a:r>
          </a:p>
          <a:p>
            <a:r>
              <a:rPr lang="en-GB" sz="1700" dirty="0"/>
              <a:t>empty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092AD-43C7-605C-0BE7-59634DC0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57" y="2667000"/>
            <a:ext cx="6351967" cy="37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/>
              <a:t>Useful methods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A4B-00E9-DADB-711D-F7F56248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50" y="1980947"/>
            <a:ext cx="5958500" cy="44513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37E37C-7A12-D7AF-D549-927918AC53F0}"/>
              </a:ext>
            </a:extLst>
          </p:cNvPr>
          <p:cNvSpPr/>
          <p:nvPr/>
        </p:nvSpPr>
        <p:spPr>
          <a:xfrm>
            <a:off x="2660650" y="5137150"/>
            <a:ext cx="3244850" cy="196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F0FC06-E16E-AAA6-F251-3E2AF7EAAC3F}"/>
              </a:ext>
            </a:extLst>
          </p:cNvPr>
          <p:cNvSpPr/>
          <p:nvPr/>
        </p:nvSpPr>
        <p:spPr>
          <a:xfrm>
            <a:off x="2711450" y="3657600"/>
            <a:ext cx="3581400" cy="222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75164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3612</TotalTime>
  <Words>481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Unreal engine advnced</vt:lpstr>
      <vt:lpstr>Strings</vt:lpstr>
      <vt:lpstr>std::string</vt:lpstr>
      <vt:lpstr>Char encoding</vt:lpstr>
      <vt:lpstr>Useful methods</vt:lpstr>
      <vt:lpstr>Useful methods</vt:lpstr>
      <vt:lpstr>Useful methods</vt:lpstr>
      <vt:lpstr>Useful methods</vt:lpstr>
      <vt:lpstr>Useful methods</vt:lpstr>
      <vt:lpstr>Useful methods</vt:lpstr>
      <vt:lpstr>“No value” indicator</vt:lpstr>
      <vt:lpstr>conversion</vt:lpstr>
      <vt:lpstr>conversion</vt:lpstr>
      <vt:lpstr>conversion</vt:lpstr>
      <vt:lpstr>conversion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257</cp:revision>
  <dcterms:created xsi:type="dcterms:W3CDTF">2022-10-07T08:07:26Z</dcterms:created>
  <dcterms:modified xsi:type="dcterms:W3CDTF">2022-11-12T22:33:13Z</dcterms:modified>
</cp:coreProperties>
</file>