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0"/>
  </p:handoutMasterIdLst>
  <p:sldIdLst>
    <p:sldId id="256" r:id="rId2"/>
    <p:sldId id="270" r:id="rId3"/>
    <p:sldId id="275" r:id="rId4"/>
    <p:sldId id="274" r:id="rId5"/>
    <p:sldId id="276" r:id="rId6"/>
    <p:sldId id="27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10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09/01/2023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st_cast-in-c-type-casting-operato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More Cast types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Const cast </a:t>
            </a:r>
            <a:r>
              <a:rPr lang="en-US" dirty="0">
                <a:solidFill>
                  <a:srgbClr val="C00000"/>
                </a:solidFill>
              </a:rPr>
              <a:t>(Do Not Use)</a:t>
            </a:r>
            <a:endParaRPr lang="en-IL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 err="1"/>
              <a:t>const_cast</a:t>
            </a:r>
            <a:r>
              <a:rPr lang="en-GB" sz="2400" b="1" dirty="0"/>
              <a:t> </a:t>
            </a:r>
            <a:r>
              <a:rPr lang="en-GB" sz="2400" dirty="0"/>
              <a:t>is used to cast away the </a:t>
            </a:r>
            <a:r>
              <a:rPr lang="en-GB" sz="2400" dirty="0" err="1"/>
              <a:t>constness</a:t>
            </a:r>
            <a:r>
              <a:rPr lang="en-GB" sz="2400" dirty="0"/>
              <a:t> of variables. Following are some interesting facts about </a:t>
            </a:r>
            <a:r>
              <a:rPr lang="en-GB" sz="2400" dirty="0" err="1"/>
              <a:t>const_cast</a:t>
            </a:r>
            <a:r>
              <a:rPr lang="en-GB" sz="2400" dirty="0"/>
              <a:t>.</a:t>
            </a:r>
          </a:p>
        </p:txBody>
      </p:sp>
      <p:pic>
        <p:nvPicPr>
          <p:cNvPr id="23" name="Graphic 22" descr="Chameleon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Const cast </a:t>
            </a:r>
            <a:r>
              <a:rPr lang="en-US" dirty="0">
                <a:solidFill>
                  <a:srgbClr val="C00000"/>
                </a:solidFill>
              </a:rPr>
              <a:t>(Do Not Use)</a:t>
            </a:r>
            <a:endParaRPr lang="en-IL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 err="1"/>
              <a:t>const_cast</a:t>
            </a:r>
            <a:r>
              <a:rPr lang="en-GB" sz="2400" b="1" dirty="0"/>
              <a:t> </a:t>
            </a:r>
            <a:r>
              <a:rPr lang="en-GB" sz="2400" dirty="0"/>
              <a:t>is used to cast away the </a:t>
            </a:r>
            <a:r>
              <a:rPr lang="en-GB" sz="2400" dirty="0" err="1"/>
              <a:t>constness</a:t>
            </a:r>
            <a:r>
              <a:rPr lang="en-GB" sz="2400" dirty="0"/>
              <a:t> of variables. </a:t>
            </a:r>
          </a:p>
          <a:p>
            <a:endParaRPr lang="en-GB" sz="2400" dirty="0"/>
          </a:p>
          <a:p>
            <a:r>
              <a:rPr lang="en-GB" sz="2400" b="1" dirty="0" err="1"/>
              <a:t>const_cast</a:t>
            </a:r>
            <a:r>
              <a:rPr lang="en-GB" sz="2400" b="1" dirty="0"/>
              <a:t> </a:t>
            </a:r>
            <a:r>
              <a:rPr lang="en-GB" sz="2400" dirty="0"/>
              <a:t>can be used to change non-const class members inside a const member function.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3" name="Graphic 22" descr="Chameleon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4373"/>
            <a:ext cx="38401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example</a:t>
            </a:r>
            <a:endParaRPr lang="en-IL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733799" cy="402412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In this example: Inside const member function fun(), ‘this’ is treated by the compiler as ‘const student* const this’, i.e. ‘this’ is a constant pointer to a constant object, thus compiler doesn’t allow to change the data members through ‘this’ pointer.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b="1" dirty="0" err="1">
                <a:solidFill>
                  <a:schemeClr val="bg1"/>
                </a:solidFill>
              </a:rPr>
              <a:t>const_cast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changes the type of ‘this’ pointer to ‘student* const this’.</a:t>
            </a:r>
          </a:p>
        </p:txBody>
      </p: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07F23A-441E-1139-6557-FFB610A2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50" y="1260487"/>
            <a:ext cx="4477723" cy="46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3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reinterpret cast </a:t>
            </a:r>
            <a:r>
              <a:rPr lang="en-US" dirty="0">
                <a:solidFill>
                  <a:srgbClr val="C00000"/>
                </a:solidFill>
              </a:rPr>
              <a:t>(Uncommon)</a:t>
            </a:r>
            <a:endParaRPr lang="en-IL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 err="1"/>
              <a:t>reinterpret_cast</a:t>
            </a:r>
            <a:r>
              <a:rPr lang="en-GB" sz="2400" b="1" dirty="0"/>
              <a:t> </a:t>
            </a:r>
            <a:r>
              <a:rPr lang="en-GB" sz="2400" dirty="0"/>
              <a:t>is a type of casting operator used in C++. </a:t>
            </a:r>
          </a:p>
          <a:p>
            <a:endParaRPr lang="en-GB" sz="2400" dirty="0"/>
          </a:p>
          <a:p>
            <a:r>
              <a:rPr lang="en-GB" sz="2400" dirty="0"/>
              <a:t>It is used to convert a pointer of some data type into a pointer of another data type, even if the data types before and after conversion are different.</a:t>
            </a:r>
          </a:p>
          <a:p>
            <a:endParaRPr lang="en-GB" sz="2400" dirty="0"/>
          </a:p>
          <a:p>
            <a:r>
              <a:rPr lang="en-GB" sz="2400" dirty="0"/>
              <a:t>It does not check if the pointer type and data pointed by the pointer is same or not.</a:t>
            </a:r>
          </a:p>
        </p:txBody>
      </p:sp>
      <p:pic>
        <p:nvPicPr>
          <p:cNvPr id="23" name="Graphic 22" descr="Chameleon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4373"/>
            <a:ext cx="38401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example</a:t>
            </a:r>
            <a:endParaRPr lang="en-IL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733799" cy="402412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In this example: We can see how </a:t>
            </a:r>
            <a:r>
              <a:rPr lang="en-GB" sz="1600" dirty="0" err="1">
                <a:solidFill>
                  <a:schemeClr val="bg1"/>
                </a:solidFill>
              </a:rPr>
              <a:t>reinterpret_cast</a:t>
            </a:r>
            <a:r>
              <a:rPr lang="en-GB" sz="1600" dirty="0">
                <a:solidFill>
                  <a:schemeClr val="bg1"/>
                </a:solidFill>
              </a:rPr>
              <a:t> simply changes the type it is given.</a:t>
            </a:r>
          </a:p>
          <a:p>
            <a:pPr marL="0" indent="0">
              <a:buNone/>
            </a:pPr>
            <a:endParaRPr lang="en-GB" sz="1600" dirty="0">
              <a:solidFill>
                <a:schemeClr val="bg1"/>
              </a:solidFill>
            </a:endParaRPr>
          </a:p>
        </p:txBody>
      </p: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5F82-5DEE-D0FE-6CC5-6AEC37ED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21" y="1329931"/>
            <a:ext cx="3372321" cy="2819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D59CA-132E-22FE-6B97-80B38B853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92" y="4572363"/>
            <a:ext cx="252447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https://www.geeksforgeeks.org/const_cast-in-c-type-casting-operators/</a:t>
            </a:r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3904</TotalTime>
  <Words>257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CPP Beginners</vt:lpstr>
      <vt:lpstr>Const cast (Do Not Use)</vt:lpstr>
      <vt:lpstr>Const cast (Do Not Use)</vt:lpstr>
      <vt:lpstr>example</vt:lpstr>
      <vt:lpstr>reinterpret cast (Uncommon)</vt:lpstr>
      <vt:lpstr>example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478</cp:revision>
  <dcterms:created xsi:type="dcterms:W3CDTF">2022-10-07T08:07:26Z</dcterms:created>
  <dcterms:modified xsi:type="dcterms:W3CDTF">2023-01-09T17:09:44Z</dcterms:modified>
</cp:coreProperties>
</file>