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handoutMasterIdLst>
    <p:handoutMasterId r:id="rId12"/>
  </p:handoutMasterIdLst>
  <p:sldIdLst>
    <p:sldId id="256" r:id="rId2"/>
    <p:sldId id="270" r:id="rId3"/>
    <p:sldId id="271" r:id="rId4"/>
    <p:sldId id="272" r:id="rId5"/>
    <p:sldId id="273" r:id="rId6"/>
    <p:sldId id="274" r:id="rId7"/>
    <p:sldId id="275" r:id="rId8"/>
    <p:sldId id="276" r:id="rId9"/>
    <p:sldId id="25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4" autoAdjust="0"/>
    <p:restoredTop sz="94640" autoAdjust="0"/>
  </p:normalViewPr>
  <p:slideViewPr>
    <p:cSldViewPr snapToGrid="0">
      <p:cViewPr varScale="1">
        <p:scale>
          <a:sx n="151" d="100"/>
          <a:sy n="151" d="100"/>
        </p:scale>
        <p:origin x="2832"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390"/>
    </p:cViewPr>
  </p:sorterViewPr>
  <p:notesViewPr>
    <p:cSldViewPr snapToGrid="0">
      <p:cViewPr varScale="1">
        <p:scale>
          <a:sx n="121" d="100"/>
          <a:sy n="121" d="100"/>
        </p:scale>
        <p:origin x="766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0722C-45D6-58DD-2742-E11D3DF7B6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39B79610-F06A-E390-98FC-00EA6C519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430043-EE85-4B6C-A802-3E6B16F216A2}" type="datetimeFigureOut">
              <a:rPr lang="en-IL" smtClean="0"/>
              <a:t>02/01/2023</a:t>
            </a:fld>
            <a:endParaRPr lang="en-IL"/>
          </a:p>
        </p:txBody>
      </p:sp>
      <p:sp>
        <p:nvSpPr>
          <p:cNvPr id="4" name="Footer Placeholder 3">
            <a:extLst>
              <a:ext uri="{FF2B5EF4-FFF2-40B4-BE49-F238E27FC236}">
                <a16:creationId xmlns:a16="http://schemas.microsoft.com/office/drawing/2014/main" id="{9FAFC5D6-C009-22C9-A200-02ED116292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2C1D51A6-B477-0985-324A-00C8B212B0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5A8199-16CD-4356-A7A2-D6335DC9E368}" type="slidenum">
              <a:rPr lang="en-IL" smtClean="0"/>
              <a:t>‹#›</a:t>
            </a:fld>
            <a:endParaRPr lang="en-IL"/>
          </a:p>
        </p:txBody>
      </p:sp>
    </p:spTree>
    <p:extLst>
      <p:ext uri="{BB962C8B-B14F-4D97-AF65-F5344CB8AC3E}">
        <p14:creationId xmlns:p14="http://schemas.microsoft.com/office/powerpoint/2010/main" val="887631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548E75-1D94-41E4-8CAC-9631837BFE23}" type="datetimeFigureOut">
              <a:rPr lang="en-IL" smtClean="0"/>
              <a:t>02/01/2023</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9231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215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7534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33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609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02/01/2023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75161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02/01/2023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772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02/01/2023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59579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548E75-1D94-41E4-8CAC-9631837BFE23}" type="datetimeFigureOut">
              <a:rPr lang="en-IL" smtClean="0"/>
              <a:t>02/01/2023</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00444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02/01/2023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86603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02/01/2023</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87183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7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48E75-1D94-41E4-8CAC-9631837BFE23}" type="datetimeFigureOut">
              <a:rPr lang="en-IL" smtClean="0"/>
              <a:t>02/01/2023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12218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48E75-1D94-41E4-8CAC-9631837BFE23}" type="datetimeFigureOut">
              <a:rPr lang="en-IL" smtClean="0"/>
              <a:t>02/01/2023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417033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48E75-1D94-41E4-8CAC-9631837BFE23}" type="datetimeFigureOut">
              <a:rPr lang="en-IL" smtClean="0"/>
              <a:t>02/01/2023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466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85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02/01/2023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5459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48E75-1D94-41E4-8CAC-9631837BFE23}" type="datetimeFigureOut">
              <a:rPr lang="en-IL" smtClean="0"/>
              <a:t>02/01/2023</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CC3DA2-A409-4F7F-AF08-E1870C0948CE}" type="slidenum">
              <a:rPr lang="en-IL" smtClean="0"/>
              <a:t>‹#›</a:t>
            </a:fld>
            <a:endParaRPr lang="en-IL"/>
          </a:p>
        </p:txBody>
      </p:sp>
    </p:spTree>
    <p:extLst>
      <p:ext uri="{BB962C8B-B14F-4D97-AF65-F5344CB8AC3E}">
        <p14:creationId xmlns:p14="http://schemas.microsoft.com/office/powerpoint/2010/main" val="8439684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cppreference.com/w/cpp/language/rule_of_thre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84FEB63-D469-22CD-AF3E-1A555A21D0F3}"/>
              </a:ext>
            </a:extLst>
          </p:cNvPr>
          <p:cNvSpPr>
            <a:spLocks noGrp="1"/>
          </p:cNvSpPr>
          <p:nvPr>
            <p:ph type="ctrTitle"/>
          </p:nvPr>
        </p:nvSpPr>
        <p:spPr>
          <a:xfrm>
            <a:off x="4976028" y="965200"/>
            <a:ext cx="6170943" cy="4329641"/>
          </a:xfrm>
        </p:spPr>
        <p:txBody>
          <a:bodyPr anchor="ctr">
            <a:normAutofit/>
          </a:bodyPr>
          <a:lstStyle/>
          <a:p>
            <a:r>
              <a:rPr lang="en-US" sz="5400" dirty="0"/>
              <a:t>CPP Beginners</a:t>
            </a:r>
            <a:endParaRPr lang="en-IL" sz="5400" dirty="0"/>
          </a:p>
        </p:txBody>
      </p:sp>
      <p:sp>
        <p:nvSpPr>
          <p:cNvPr id="3" name="Subtitle 2">
            <a:extLst>
              <a:ext uri="{FF2B5EF4-FFF2-40B4-BE49-F238E27FC236}">
                <a16:creationId xmlns:a16="http://schemas.microsoft.com/office/drawing/2014/main" id="{DAE7231C-4305-A293-4AD3-E3724C4D6F69}"/>
              </a:ext>
            </a:extLst>
          </p:cNvPr>
          <p:cNvSpPr>
            <a:spLocks noGrp="1"/>
          </p:cNvSpPr>
          <p:nvPr>
            <p:ph type="subTitle" idx="1"/>
          </p:nvPr>
        </p:nvSpPr>
        <p:spPr>
          <a:xfrm>
            <a:off x="965200" y="965200"/>
            <a:ext cx="3367361" cy="4329641"/>
          </a:xfrm>
        </p:spPr>
        <p:txBody>
          <a:bodyPr anchor="ctr">
            <a:normAutofit/>
          </a:bodyPr>
          <a:lstStyle/>
          <a:p>
            <a:pPr algn="r"/>
            <a:r>
              <a:rPr lang="en-US" dirty="0"/>
              <a:t>CPP Rule of 3</a:t>
            </a:r>
            <a:endParaRPr lang="en-IL" b="1" dirty="0"/>
          </a:p>
        </p:txBody>
      </p:sp>
      <p:cxnSp>
        <p:nvCxnSpPr>
          <p:cNvPr id="16"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5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p:txBody>
          <a:bodyPr/>
          <a:lstStyle/>
          <a:p>
            <a:r>
              <a:rPr lang="en-US" dirty="0"/>
              <a:t>Thank you!</a:t>
            </a:r>
            <a:endParaRPr lang="en-IL"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p:txBody>
          <a:bodyPr/>
          <a:lstStyle/>
          <a:p>
            <a:r>
              <a:rPr lang="en-US" dirty="0"/>
              <a:t>Best of luck!</a:t>
            </a:r>
            <a:endParaRPr lang="en-IL" dirty="0"/>
          </a:p>
        </p:txBody>
      </p:sp>
    </p:spTree>
    <p:extLst>
      <p:ext uri="{BB962C8B-B14F-4D97-AF65-F5344CB8AC3E}">
        <p14:creationId xmlns:p14="http://schemas.microsoft.com/office/powerpoint/2010/main" val="33335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Rule of 3</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The rule of three is a rule of thumb in C++ that suggests that if a class defines any of the following three special member functions (</a:t>
            </a:r>
            <a:r>
              <a:rPr lang="en-GB" sz="2400" b="1" dirty="0"/>
              <a:t>copy constructor</a:t>
            </a:r>
            <a:r>
              <a:rPr lang="en-GB" sz="2400" dirty="0"/>
              <a:t>, </a:t>
            </a:r>
            <a:r>
              <a:rPr lang="en-GB" sz="2400" b="1" dirty="0"/>
              <a:t>copy assignment operator</a:t>
            </a:r>
            <a:r>
              <a:rPr lang="en-GB" sz="2400" dirty="0"/>
              <a:t>, and </a:t>
            </a:r>
            <a:r>
              <a:rPr lang="en-GB" sz="2400" b="1" dirty="0"/>
              <a:t>destructor</a:t>
            </a:r>
            <a:r>
              <a:rPr lang="en-GB" sz="2400" dirty="0"/>
              <a:t>), then it should </a:t>
            </a:r>
            <a:r>
              <a:rPr lang="en-GB" sz="2400" b="1" u="sng" dirty="0"/>
              <a:t>define all three</a:t>
            </a:r>
            <a:r>
              <a:rPr lang="en-GB" sz="2400" dirty="0"/>
              <a:t>.</a:t>
            </a: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371803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Copy Constructor</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Copy constructor</a:t>
            </a:r>
            <a:r>
              <a:rPr lang="en-GB" sz="2400" dirty="0"/>
              <a:t>: This is a special constructor that is used to create a new object as a copy of an existing object.</a:t>
            </a:r>
          </a:p>
          <a:p>
            <a:endParaRPr lang="en-GB" sz="2400" dirty="0"/>
          </a:p>
          <a:p>
            <a:r>
              <a:rPr lang="en-GB" sz="2400" dirty="0"/>
              <a:t>It is called whenever an object is copied, either directly (e.g. </a:t>
            </a:r>
            <a:r>
              <a:rPr lang="en-GB" sz="2400" dirty="0" err="1"/>
              <a:t>MyClass</a:t>
            </a:r>
            <a:r>
              <a:rPr lang="en-GB" sz="2400" dirty="0"/>
              <a:t> obj2 = obj1;), or indirectly (e.g. </a:t>
            </a:r>
            <a:r>
              <a:rPr lang="en-GB" sz="2400" b="1" dirty="0"/>
              <a:t>when an object is passed by value to a function</a:t>
            </a:r>
            <a:r>
              <a:rPr lang="en-GB" sz="2400" dirty="0"/>
              <a:t>).</a:t>
            </a: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32327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Copy Assignment operator</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Copy assignment operator: </a:t>
            </a:r>
            <a:r>
              <a:rPr lang="en-GB" sz="2400" dirty="0"/>
              <a:t>This is a special operator that is used to assign the value of one object to another.</a:t>
            </a:r>
          </a:p>
          <a:p>
            <a:endParaRPr lang="en-GB" sz="2400" dirty="0"/>
          </a:p>
          <a:p>
            <a:r>
              <a:rPr lang="en-GB" sz="2400" dirty="0"/>
              <a:t>It is called whenever an object is assigned to another object using the assignment operator (e.g. </a:t>
            </a:r>
            <a:r>
              <a:rPr lang="en-GB" sz="2400" b="1" dirty="0"/>
              <a:t>obj2 = obj1</a:t>
            </a:r>
            <a:r>
              <a:rPr lang="en-GB" sz="2400" dirty="0"/>
              <a:t>;).</a:t>
            </a:r>
            <a:endParaRPr lang="en-GB" sz="2400" dirty="0">
              <a:solidFill>
                <a:srgbClr val="FF0000"/>
              </a:solidFill>
            </a:endParaRP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5212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Destructor</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Destructor: </a:t>
            </a:r>
            <a:r>
              <a:rPr lang="en-GB" sz="2400" dirty="0"/>
              <a:t>This is a special member function that is called when an object is destroyed (e.g. when it goes out of scope or when it is deleted).</a:t>
            </a:r>
          </a:p>
          <a:p>
            <a:endParaRPr lang="en-GB" sz="2400" dirty="0"/>
          </a:p>
          <a:p>
            <a:r>
              <a:rPr lang="en-GB" sz="2400" dirty="0"/>
              <a:t>The destructor is responsible for releasing any resources that the object has acquired (e.g. freeing memory, closing file handles, etc.).</a:t>
            </a:r>
            <a:endParaRPr lang="en-GB" sz="2400" dirty="0">
              <a:solidFill>
                <a:srgbClr val="FF0000"/>
              </a:solidFill>
            </a:endParaRP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226564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Rule of 3</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The rule of three </a:t>
            </a:r>
            <a:r>
              <a:rPr lang="en-GB" sz="2400" dirty="0"/>
              <a:t>states that if a class defines any of these special member functions, it should define all three. </a:t>
            </a:r>
          </a:p>
          <a:p>
            <a:endParaRPr lang="en-GB" sz="2400" dirty="0"/>
          </a:p>
          <a:p>
            <a:r>
              <a:rPr lang="en-GB" sz="2400" dirty="0"/>
              <a:t>This is because the default </a:t>
            </a:r>
            <a:r>
              <a:rPr lang="en-GB" sz="2400" dirty="0" err="1"/>
              <a:t>behavior</a:t>
            </a:r>
            <a:r>
              <a:rPr lang="en-GB" sz="2400" dirty="0"/>
              <a:t> of these functions may not be sufficient for some classes, and therefore the class should provide its own implementation.</a:t>
            </a:r>
          </a:p>
          <a:p>
            <a:pPr marL="0" indent="0">
              <a:buNone/>
            </a:pPr>
            <a:endParaRPr lang="en-GB" sz="2400" dirty="0"/>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30516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Rule of 3</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For example, if a class manages dynamically allocated memory, it should define its own copy constructor and assignment operator to ensure that the copy of the object has its own copy of the dynamically allocated memory, rather than sharing it with the original object.</a:t>
            </a:r>
            <a:endParaRPr lang="en-GB" sz="2400" dirty="0">
              <a:solidFill>
                <a:srgbClr val="FF0000"/>
              </a:solidFill>
            </a:endParaRP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8364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By the way…</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It's worth noting that the rule of three has been superseded by the </a:t>
            </a:r>
            <a:r>
              <a:rPr lang="en-GB" sz="2400" b="1" dirty="0"/>
              <a:t>rule of five </a:t>
            </a:r>
            <a:r>
              <a:rPr lang="en-GB" sz="2400" dirty="0"/>
              <a:t>in C++11, which adds two additional special member functions (move constructor and move assignment operator) to the list.</a:t>
            </a:r>
          </a:p>
          <a:p>
            <a:endParaRPr lang="en-GB" sz="2400"/>
          </a:p>
          <a:p>
            <a:r>
              <a:rPr lang="en-GB" sz="2400"/>
              <a:t>However</a:t>
            </a:r>
            <a:r>
              <a:rPr lang="en-GB" sz="2400" dirty="0"/>
              <a:t>, the basic idea remains the same: if a class defines any of these special member functions, it should define all of them.</a:t>
            </a:r>
            <a:endParaRPr lang="en-GB" sz="2400" dirty="0">
              <a:solidFill>
                <a:srgbClr val="FF0000"/>
              </a:solidFill>
            </a:endParaRPr>
          </a:p>
        </p:txBody>
      </p:sp>
      <p:pic>
        <p:nvPicPr>
          <p:cNvPr id="23" name="Graphic 22" descr="Badge 3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2005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a:xfrm>
            <a:off x="636696" y="643464"/>
            <a:ext cx="4020364" cy="3273061"/>
          </a:xfrm>
          <a:noFill/>
          <a:ln w="19050">
            <a:noFill/>
            <a:prstDash val="dash"/>
          </a:ln>
        </p:spPr>
        <p:txBody>
          <a:bodyPr>
            <a:normAutofit/>
          </a:bodyPr>
          <a:lstStyle/>
          <a:p>
            <a:pPr algn="r"/>
            <a:r>
              <a:rPr lang="en-US" sz="4800" dirty="0"/>
              <a:t>Resources</a:t>
            </a:r>
            <a:endParaRPr lang="en-IL" sz="4800"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a:xfrm>
            <a:off x="636695" y="3923151"/>
            <a:ext cx="4020365" cy="2293885"/>
          </a:xfrm>
          <a:noFill/>
          <a:ln w="19050">
            <a:noFill/>
            <a:prstDash val="dash"/>
          </a:ln>
        </p:spPr>
        <p:txBody>
          <a:bodyPr>
            <a:normAutofit/>
          </a:bodyPr>
          <a:lstStyle/>
          <a:p>
            <a:r>
              <a:rPr lang="en-US" dirty="0">
                <a:hlinkClick r:id="rId3"/>
              </a:rPr>
              <a:t>https://en.cppreference.com/w/cpp/language/rule_of_three</a:t>
            </a:r>
            <a:endParaRPr lang="en-US" dirty="0"/>
          </a:p>
          <a:p>
            <a:r>
              <a:rPr lang="en-US" dirty="0"/>
              <a:t>C++ fundamentals including C++ 17 by Kate Gregory – PluralSight.com</a:t>
            </a:r>
          </a:p>
          <a:p>
            <a:r>
              <a:rPr lang="en-US" dirty="0" err="1"/>
              <a:t>ChatGPT</a:t>
            </a:r>
            <a:endParaRPr lang="en-IL" dirty="0"/>
          </a:p>
          <a:p>
            <a:endParaRPr lang="en-IL" dirty="0"/>
          </a:p>
        </p:txBody>
      </p:sp>
      <p:pic>
        <p:nvPicPr>
          <p:cNvPr id="18" name="Graphic 8" descr="Books">
            <a:extLst>
              <a:ext uri="{FF2B5EF4-FFF2-40B4-BE49-F238E27FC236}">
                <a16:creationId xmlns:a16="http://schemas.microsoft.com/office/drawing/2014/main" id="{284DF931-C8DC-37DA-B818-8E134286B3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9223708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3801</TotalTime>
  <Words>446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CPP Beginners</vt:lpstr>
      <vt:lpstr>Rule of 3</vt:lpstr>
      <vt:lpstr>Copy Constructor</vt:lpstr>
      <vt:lpstr>Copy Assignment operator</vt:lpstr>
      <vt:lpstr>Destructor</vt:lpstr>
      <vt:lpstr>Rule of 3</vt:lpstr>
      <vt:lpstr>Rule of 3</vt:lpstr>
      <vt:lpstr>By the way…</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advnced</dc:title>
  <dc:creator>Shahar Schneider</dc:creator>
  <cp:lastModifiedBy>Shahar Schneider</cp:lastModifiedBy>
  <cp:revision>483</cp:revision>
  <dcterms:created xsi:type="dcterms:W3CDTF">2022-10-07T08:07:26Z</dcterms:created>
  <dcterms:modified xsi:type="dcterms:W3CDTF">2023-01-02T19:09:47Z</dcterms:modified>
</cp:coreProperties>
</file>