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9"/>
  </p:handoutMasterIdLst>
  <p:sldIdLst>
    <p:sldId id="256" r:id="rId2"/>
    <p:sldId id="269" r:id="rId3"/>
    <p:sldId id="280" r:id="rId4"/>
    <p:sldId id="281" r:id="rId5"/>
    <p:sldId id="282" r:id="rId6"/>
    <p:sldId id="283" r:id="rId7"/>
    <p:sldId id="285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58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contain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CPP Beginners</a:t>
            </a:r>
            <a:endParaRPr lang="en-I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Intermediate – STL Containers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Std::list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b="1" dirty="0"/>
              <a:t>std::list </a:t>
            </a:r>
            <a:r>
              <a:rPr lang="en-GB" sz="2400" dirty="0"/>
              <a:t>is a container that stores elements in a doubly linked list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	 std::list&lt;int&gt; </a:t>
            </a:r>
            <a:r>
              <a:rPr lang="en-GB" sz="2400" dirty="0" err="1"/>
              <a:t>lst</a:t>
            </a:r>
            <a:r>
              <a:rPr lang="en-GB" sz="2400" dirty="0"/>
              <a:t> = {3, 1, 4, 1, 5, 9};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Use list when you want fast adding or removal of elements but don’t need the a contiguous collection</a:t>
            </a:r>
          </a:p>
        </p:txBody>
      </p:sp>
      <p:pic>
        <p:nvPicPr>
          <p:cNvPr id="23" name="Graphic 22" descr="Box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9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Std::Set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b="1" dirty="0"/>
              <a:t>std::set </a:t>
            </a:r>
            <a:r>
              <a:rPr lang="en-GB" sz="2400" dirty="0"/>
              <a:t>is an associative container that contains sorted </a:t>
            </a:r>
            <a:r>
              <a:rPr lang="en-GB" sz="2400" b="1" dirty="0"/>
              <a:t>unique</a:t>
            </a:r>
            <a:r>
              <a:rPr lang="en-GB" sz="2400" dirty="0"/>
              <a:t> elements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	 std::set&lt;int&gt; s = { 3, 1, 4, 5, 9 };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Use set when you need to store unique values</a:t>
            </a:r>
          </a:p>
        </p:txBody>
      </p:sp>
      <p:pic>
        <p:nvPicPr>
          <p:cNvPr id="23" name="Graphic 22" descr="Box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9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Std::map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8054340" cy="4024125"/>
          </a:xfrm>
        </p:spPr>
        <p:txBody>
          <a:bodyPr>
            <a:normAutofit/>
          </a:bodyPr>
          <a:lstStyle/>
          <a:p>
            <a:r>
              <a:rPr lang="en-GB" sz="2400" b="1" dirty="0"/>
              <a:t>std::map </a:t>
            </a:r>
            <a:r>
              <a:rPr lang="en-GB" sz="2400" dirty="0"/>
              <a:t>is a sorted associative container that contains key-value pairs with </a:t>
            </a:r>
            <a:r>
              <a:rPr lang="en-GB" sz="2400" b="1" dirty="0"/>
              <a:t>unique keys </a:t>
            </a:r>
            <a:r>
              <a:rPr lang="en-GB" sz="2400" dirty="0"/>
              <a:t>(keys </a:t>
            </a:r>
            <a:r>
              <a:rPr lang="en-GB" sz="2400"/>
              <a:t>are sorted)</a:t>
            </a:r>
            <a:endParaRPr lang="en-GB" sz="2400" b="1" dirty="0"/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    std::map&lt;int, char&gt; example = {{1,'a'}, {2,'b'}};</a:t>
            </a:r>
          </a:p>
          <a:p>
            <a:endParaRPr lang="en-GB" sz="2400" dirty="0"/>
          </a:p>
          <a:p>
            <a:r>
              <a:rPr lang="en-GB" sz="2400" dirty="0"/>
              <a:t>Use map when you need to associate elements with keys and need a fast way to search for them</a:t>
            </a:r>
          </a:p>
        </p:txBody>
      </p:sp>
      <p:pic>
        <p:nvPicPr>
          <p:cNvPr id="23" name="Graphic 22" descr="Box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56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Container adaptors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8054340" cy="4024125"/>
          </a:xfrm>
        </p:spPr>
        <p:txBody>
          <a:bodyPr>
            <a:normAutofit fontScale="92500" lnSpcReduction="10000"/>
          </a:bodyPr>
          <a:lstStyle/>
          <a:p>
            <a:r>
              <a:rPr lang="en-GB" sz="2400" b="1" dirty="0"/>
              <a:t>Std::stack&lt;T&gt; (LIFO)</a:t>
            </a:r>
          </a:p>
          <a:p>
            <a:endParaRPr lang="en-GB" sz="2400" b="1" dirty="0"/>
          </a:p>
          <a:p>
            <a:r>
              <a:rPr lang="en-GB" sz="2400" b="1" dirty="0"/>
              <a:t>Std::queue&lt;T&gt; (FIFO)</a:t>
            </a:r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r>
              <a:rPr lang="en-GB" sz="2400" b="1" dirty="0"/>
              <a:t>Singly-linked list under the hood…</a:t>
            </a:r>
          </a:p>
          <a:p>
            <a:endParaRPr lang="en-GB" sz="2400" dirty="0"/>
          </a:p>
        </p:txBody>
      </p:sp>
      <p:pic>
        <p:nvPicPr>
          <p:cNvPr id="23" name="Graphic 22" descr="Box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786E7F-1A80-E83A-0599-FD1EBBAB3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290" y="3337400"/>
            <a:ext cx="5268060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30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Std::stack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7241478" cy="4024125"/>
          </a:xfrm>
        </p:spPr>
        <p:txBody>
          <a:bodyPr>
            <a:normAutofit/>
          </a:bodyPr>
          <a:lstStyle/>
          <a:p>
            <a:r>
              <a:rPr lang="en-GB" sz="2400" dirty="0"/>
              <a:t>The </a:t>
            </a:r>
            <a:r>
              <a:rPr lang="en-GB" sz="2400" b="1" dirty="0"/>
              <a:t>std::stack </a:t>
            </a:r>
            <a:r>
              <a:rPr lang="en-GB" sz="2400" dirty="0"/>
              <a:t>class is a container adaptor that gives the programmer the functionality of a stack - specifically, a LIFO (last-in, first-out) data structure.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	std::stack&lt;int&gt; s;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3" name="Graphic 22" descr="Box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61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Std::queue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7241478" cy="4024125"/>
          </a:xfrm>
        </p:spPr>
        <p:txBody>
          <a:bodyPr>
            <a:normAutofit/>
          </a:bodyPr>
          <a:lstStyle/>
          <a:p>
            <a:r>
              <a:rPr lang="en-GB" sz="2400" dirty="0"/>
              <a:t>he </a:t>
            </a:r>
            <a:r>
              <a:rPr lang="en-GB" sz="2400" b="1" dirty="0"/>
              <a:t>std::queue </a:t>
            </a:r>
            <a:r>
              <a:rPr lang="en-GB" sz="2400" dirty="0"/>
              <a:t>class is a container adaptor that gives the programmer the functionality of a queue - specifically, a FIFO (first-in, first-out) data structure.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	std::queue&lt;int</a:t>
            </a:r>
            <a:r>
              <a:rPr lang="en-GB" sz="2400"/>
              <a:t>&gt; q;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3" name="Graphic 22" descr="Box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9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>
                <a:hlinkClick r:id="rId3"/>
              </a:rPr>
              <a:t>https://en.cppreference.com/w/cpp/container</a:t>
            </a:r>
            <a:endParaRPr lang="en-US" dirty="0"/>
          </a:p>
          <a:p>
            <a:pPr algn="r"/>
            <a:r>
              <a:rPr lang="en-US" dirty="0"/>
              <a:t> </a:t>
            </a:r>
          </a:p>
          <a:p>
            <a:pPr algn="r"/>
            <a:r>
              <a:rPr lang="en-US" dirty="0"/>
              <a:t>Plural sight – “C++ beyond the basics” – Kate Gregory</a:t>
            </a:r>
          </a:p>
          <a:p>
            <a:pPr algn="r"/>
            <a:endParaRPr lang="en-US" dirty="0"/>
          </a:p>
          <a:p>
            <a:pPr algn="r"/>
            <a:r>
              <a:rPr lang="en-US" dirty="0" err="1"/>
              <a:t>ChatGPT</a:t>
            </a:r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Standard library containers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The Containers library is a generic collection of class templates and algorithms that allow programmers to easily implement common data structures like queues, lists and stacks.</a:t>
            </a:r>
          </a:p>
        </p:txBody>
      </p:sp>
      <p:pic>
        <p:nvPicPr>
          <p:cNvPr id="23" name="Graphic 22" descr="Box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0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Standard library containers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There are 3 kinds of containers:</a:t>
            </a:r>
          </a:p>
          <a:p>
            <a:pPr lvl="1"/>
            <a:r>
              <a:rPr lang="en-GB" sz="2200" b="1" dirty="0"/>
              <a:t>Sequence</a:t>
            </a:r>
          </a:p>
          <a:p>
            <a:pPr lvl="1"/>
            <a:r>
              <a:rPr lang="en-GB" sz="2200" b="1" dirty="0"/>
              <a:t>Associative</a:t>
            </a:r>
          </a:p>
          <a:p>
            <a:pPr lvl="1"/>
            <a:r>
              <a:rPr lang="en-GB" sz="2200" b="1" dirty="0"/>
              <a:t>Unordered associative</a:t>
            </a:r>
          </a:p>
          <a:p>
            <a:pPr marL="457200" lvl="1" indent="0">
              <a:buNone/>
            </a:pPr>
            <a:endParaRPr lang="en-GB" sz="2200" dirty="0"/>
          </a:p>
          <a:p>
            <a:r>
              <a:rPr lang="en-GB" sz="2400" dirty="0"/>
              <a:t>each of which is designed to support a different set of operations.</a:t>
            </a:r>
          </a:p>
        </p:txBody>
      </p:sp>
      <p:pic>
        <p:nvPicPr>
          <p:cNvPr id="23" name="Graphic 22" descr="Box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Standard library containers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There are 3 kinds of containers:</a:t>
            </a:r>
          </a:p>
          <a:p>
            <a:pPr lvl="1"/>
            <a:r>
              <a:rPr lang="en-GB" sz="2200" b="1" dirty="0"/>
              <a:t>Sequence</a:t>
            </a:r>
          </a:p>
          <a:p>
            <a:pPr lvl="1"/>
            <a:r>
              <a:rPr lang="en-GB" sz="2200" b="1" dirty="0"/>
              <a:t>Associative</a:t>
            </a:r>
          </a:p>
          <a:p>
            <a:pPr lvl="1"/>
            <a:r>
              <a:rPr lang="en-GB" sz="2200" b="1" dirty="0"/>
              <a:t>Unordered associative</a:t>
            </a:r>
          </a:p>
          <a:p>
            <a:pPr marL="457200" lvl="1" indent="0">
              <a:buNone/>
            </a:pPr>
            <a:endParaRPr lang="en-GB" sz="2200" dirty="0"/>
          </a:p>
          <a:p>
            <a:r>
              <a:rPr lang="en-GB" sz="2400" dirty="0"/>
              <a:t>each of which is designed to support a different set of operations.</a:t>
            </a:r>
          </a:p>
        </p:txBody>
      </p:sp>
      <p:pic>
        <p:nvPicPr>
          <p:cNvPr id="23" name="Graphic 22" descr="Box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8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Standard library containers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The container manages the storage space that is allocated for its elements.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Provides member functions to access them, either directly or through iterators </a:t>
            </a:r>
            <a:r>
              <a:rPr lang="en-GB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(objects with properties similar to pointers)</a:t>
            </a:r>
            <a:r>
              <a:rPr lang="en-GB" sz="2400" dirty="0"/>
              <a:t>.</a:t>
            </a:r>
          </a:p>
        </p:txBody>
      </p:sp>
      <p:pic>
        <p:nvPicPr>
          <p:cNvPr id="23" name="Graphic 22" descr="Box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7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Standard library containers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Most containers have at least several member functions in common, and share functionalities.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i="1" dirty="0"/>
              <a:t>Which container is the best for the particular application?</a:t>
            </a:r>
          </a:p>
          <a:p>
            <a:pPr marL="0" indent="0">
              <a:buNone/>
            </a:pPr>
            <a:endParaRPr lang="en-GB" sz="2400" i="1" dirty="0"/>
          </a:p>
          <a:p>
            <a:r>
              <a:rPr lang="en-GB" sz="2400" dirty="0"/>
              <a:t>Depends not only on the offered functionality, but also on its efficiency for different workloads.</a:t>
            </a:r>
          </a:p>
        </p:txBody>
      </p:sp>
      <p:pic>
        <p:nvPicPr>
          <p:cNvPr id="23" name="Graphic 22" descr="Box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5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Standard library containers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STL containers have several advantages:</a:t>
            </a:r>
          </a:p>
          <a:p>
            <a:pPr marL="0" indent="0">
              <a:buNone/>
            </a:pPr>
            <a:endParaRPr lang="en-GB" sz="2400" dirty="0"/>
          </a:p>
          <a:p>
            <a:pPr lvl="1"/>
            <a:r>
              <a:rPr lang="en-GB" sz="2200" b="1" dirty="0"/>
              <a:t>Written and optimized </a:t>
            </a:r>
            <a:r>
              <a:rPr lang="en-GB" sz="2200" dirty="0"/>
              <a:t>by the C++ committee</a:t>
            </a:r>
          </a:p>
          <a:p>
            <a:pPr marL="457200" lvl="1" indent="0">
              <a:buNone/>
            </a:pPr>
            <a:endParaRPr lang="en-GB" sz="2200" b="1" dirty="0"/>
          </a:p>
          <a:p>
            <a:pPr lvl="1"/>
            <a:r>
              <a:rPr lang="en-GB" sz="2200" b="1" dirty="0"/>
              <a:t>Work great with STL algorithms </a:t>
            </a:r>
            <a:r>
              <a:rPr lang="en-GB" sz="2200" dirty="0"/>
              <a:t>(more on that in the next lessons)</a:t>
            </a:r>
          </a:p>
          <a:p>
            <a:pPr marL="457200" lvl="1" indent="0">
              <a:buNone/>
            </a:pPr>
            <a:endParaRPr lang="en-GB" sz="2200" dirty="0"/>
          </a:p>
          <a:p>
            <a:pPr lvl="1"/>
            <a:r>
              <a:rPr lang="en-GB" sz="2200" b="1" dirty="0"/>
              <a:t>The containers know their size </a:t>
            </a:r>
            <a:r>
              <a:rPr lang="en-GB" sz="2200" dirty="0"/>
              <a:t>and manage themselves.</a:t>
            </a:r>
          </a:p>
          <a:p>
            <a:pPr lvl="1"/>
            <a:endParaRPr lang="en-GB" sz="2200" dirty="0"/>
          </a:p>
          <a:p>
            <a:pPr lvl="1"/>
            <a:r>
              <a:rPr lang="en-GB" sz="2200" b="1" dirty="0"/>
              <a:t>You don’t have to worry memory management!</a:t>
            </a:r>
            <a:r>
              <a:rPr lang="en-GB" sz="2200" dirty="0"/>
              <a:t> When the container destructs, so do its contents (**not raw pointers)</a:t>
            </a:r>
            <a:endParaRPr lang="en-GB" sz="2200" b="1" dirty="0"/>
          </a:p>
          <a:p>
            <a:pPr lvl="1"/>
            <a:endParaRPr lang="en-GB" sz="2200" b="1" dirty="0"/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pPr lvl="1"/>
            <a:endParaRPr lang="en-GB" sz="2200" dirty="0"/>
          </a:p>
        </p:txBody>
      </p:sp>
      <p:pic>
        <p:nvPicPr>
          <p:cNvPr id="23" name="Graphic 22" descr="Box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Common types</a:t>
            </a:r>
            <a:endParaRPr lang="en-IL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61CB22F-3D9F-A693-35D5-B9D0369184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987923"/>
              </p:ext>
            </p:extLst>
          </p:nvPr>
        </p:nvGraphicFramePr>
        <p:xfrm>
          <a:off x="5268890" y="212926"/>
          <a:ext cx="6290227" cy="6252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839">
                  <a:extLst>
                    <a:ext uri="{9D8B030D-6E8A-4147-A177-3AD203B41FA5}">
                      <a16:colId xmlns:a16="http://schemas.microsoft.com/office/drawing/2014/main" val="419358252"/>
                    </a:ext>
                  </a:extLst>
                </a:gridCol>
                <a:gridCol w="1392971">
                  <a:extLst>
                    <a:ext uri="{9D8B030D-6E8A-4147-A177-3AD203B41FA5}">
                      <a16:colId xmlns:a16="http://schemas.microsoft.com/office/drawing/2014/main" val="1199068199"/>
                    </a:ext>
                  </a:extLst>
                </a:gridCol>
                <a:gridCol w="2529417">
                  <a:extLst>
                    <a:ext uri="{9D8B030D-6E8A-4147-A177-3AD203B41FA5}">
                      <a16:colId xmlns:a16="http://schemas.microsoft.com/office/drawing/2014/main" val="657463567"/>
                    </a:ext>
                  </a:extLst>
                </a:gridCol>
              </a:tblGrid>
              <a:tr h="368073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Category</a:t>
                      </a:r>
                      <a:endParaRPr lang="en-IL" sz="120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Container</a:t>
                      </a:r>
                      <a:endParaRPr lang="en-IL" sz="120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Description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extLst>
                  <a:ext uri="{0D108BD9-81ED-4DB2-BD59-A6C34878D82A}">
                    <a16:rowId xmlns:a16="http://schemas.microsoft.com/office/drawing/2014/main" val="1817986352"/>
                  </a:ext>
                </a:extLst>
              </a:tr>
              <a:tr h="368073"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Sequence containers</a:t>
                      </a:r>
                      <a:endParaRPr lang="en-IL" sz="1400" dirty="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array</a:t>
                      </a:r>
                      <a:endParaRPr lang="en-IL" sz="120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Fixed size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extLst>
                  <a:ext uri="{0D108BD9-81ED-4DB2-BD59-A6C34878D82A}">
                    <a16:rowId xmlns:a16="http://schemas.microsoft.com/office/drawing/2014/main" val="2735985613"/>
                  </a:ext>
                </a:extLst>
              </a:tr>
              <a:tr h="368073">
                <a:tc v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vector</a:t>
                      </a:r>
                      <a:endParaRPr lang="en-IL" sz="120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Dynamic size (</a:t>
                      </a:r>
                      <a:r>
                        <a:rPr lang="en-US" sz="1200" dirty="0" err="1"/>
                        <a:t>contiguos</a:t>
                      </a:r>
                      <a:r>
                        <a:rPr lang="en-US" sz="1200" dirty="0"/>
                        <a:t>)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extLst>
                  <a:ext uri="{0D108BD9-81ED-4DB2-BD59-A6C34878D82A}">
                    <a16:rowId xmlns:a16="http://schemas.microsoft.com/office/drawing/2014/main" val="3203617167"/>
                  </a:ext>
                </a:extLst>
              </a:tr>
              <a:tr h="368073">
                <a:tc v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deque</a:t>
                      </a:r>
                      <a:endParaRPr lang="en-IL" sz="120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Double ended queue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extLst>
                  <a:ext uri="{0D108BD9-81ED-4DB2-BD59-A6C34878D82A}">
                    <a16:rowId xmlns:a16="http://schemas.microsoft.com/office/drawing/2014/main" val="2747864357"/>
                  </a:ext>
                </a:extLst>
              </a:tr>
              <a:tr h="368073">
                <a:tc v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forward list</a:t>
                      </a:r>
                      <a:endParaRPr lang="en-IL" sz="120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Singly-linked list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extLst>
                  <a:ext uri="{0D108BD9-81ED-4DB2-BD59-A6C34878D82A}">
                    <a16:rowId xmlns:a16="http://schemas.microsoft.com/office/drawing/2014/main" val="1882677627"/>
                  </a:ext>
                </a:extLst>
              </a:tr>
              <a:tr h="368073">
                <a:tc v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list</a:t>
                      </a:r>
                      <a:endParaRPr lang="en-IL" sz="120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Doubly linked list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extLst>
                  <a:ext uri="{0D108BD9-81ED-4DB2-BD59-A6C34878D82A}">
                    <a16:rowId xmlns:a16="http://schemas.microsoft.com/office/drawing/2014/main" val="2801571210"/>
                  </a:ext>
                </a:extLst>
              </a:tr>
              <a:tr h="418265">
                <a:tc>
                  <a:txBody>
                    <a:bodyPr/>
                    <a:lstStyle/>
                    <a:p>
                      <a:pPr algn="ctr"/>
                      <a:endParaRPr lang="en-IL" sz="1200" dirty="0"/>
                    </a:p>
                  </a:txBody>
                  <a:tcPr marL="83653" marR="83653" marT="41826" marB="41826"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1200" dirty="0"/>
                    </a:p>
                  </a:txBody>
                  <a:tcPr marL="83653" marR="83653" marT="41826" marB="41826"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1200" dirty="0"/>
                    </a:p>
                  </a:txBody>
                  <a:tcPr marL="83653" marR="83653" marT="41826" marB="41826"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410602"/>
                  </a:ext>
                </a:extLst>
              </a:tr>
              <a:tr h="368073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Associative containers</a:t>
                      </a:r>
                      <a:endParaRPr lang="en-IL" sz="1400" dirty="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set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Sorted and unique values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extLst>
                  <a:ext uri="{0D108BD9-81ED-4DB2-BD59-A6C34878D82A}">
                    <a16:rowId xmlns:a16="http://schemas.microsoft.com/office/drawing/2014/main" val="555488672"/>
                  </a:ext>
                </a:extLst>
              </a:tr>
              <a:tr h="368073">
                <a:tc vMerge="1">
                  <a:txBody>
                    <a:bodyPr/>
                    <a:lstStyle/>
                    <a:p>
                      <a:endParaRPr lang="en-IL" sz="1600" dirty="0"/>
                    </a:p>
                  </a:txBody>
                  <a:tcPr marL="83653" marR="83653" marT="41826" marB="418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multiset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Sorted and duplicate values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extLst>
                  <a:ext uri="{0D108BD9-81ED-4DB2-BD59-A6C34878D82A}">
                    <a16:rowId xmlns:a16="http://schemas.microsoft.com/office/drawing/2014/main" val="603368728"/>
                  </a:ext>
                </a:extLst>
              </a:tr>
              <a:tr h="368073">
                <a:tc vMerge="1">
                  <a:txBody>
                    <a:bodyPr/>
                    <a:lstStyle/>
                    <a:p>
                      <a:endParaRPr lang="en-IL" sz="1600" dirty="0"/>
                    </a:p>
                  </a:txBody>
                  <a:tcPr marL="83653" marR="83653" marT="41826" marB="418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map</a:t>
                      </a:r>
                      <a:endParaRPr lang="en-IL" sz="120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Sorted unique keys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extLst>
                  <a:ext uri="{0D108BD9-81ED-4DB2-BD59-A6C34878D82A}">
                    <a16:rowId xmlns:a16="http://schemas.microsoft.com/office/drawing/2014/main" val="1117593996"/>
                  </a:ext>
                </a:extLst>
              </a:tr>
              <a:tr h="368073">
                <a:tc vMerge="1">
                  <a:txBody>
                    <a:bodyPr/>
                    <a:lstStyle/>
                    <a:p>
                      <a:endParaRPr lang="en-IL" sz="1600" dirty="0"/>
                    </a:p>
                  </a:txBody>
                  <a:tcPr marL="83653" marR="83653" marT="41826" marB="418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multimap 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Sorted duplicate keys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extLst>
                  <a:ext uri="{0D108BD9-81ED-4DB2-BD59-A6C34878D82A}">
                    <a16:rowId xmlns:a16="http://schemas.microsoft.com/office/drawing/2014/main" val="3599049866"/>
                  </a:ext>
                </a:extLst>
              </a:tr>
              <a:tr h="418265">
                <a:tc>
                  <a:txBody>
                    <a:bodyPr/>
                    <a:lstStyle/>
                    <a:p>
                      <a:pPr algn="ctr"/>
                      <a:endParaRPr lang="en-IL" sz="1200" dirty="0"/>
                    </a:p>
                  </a:txBody>
                  <a:tcPr marL="83653" marR="83653" marT="41826" marB="4182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1200" dirty="0"/>
                    </a:p>
                  </a:txBody>
                  <a:tcPr marL="83653" marR="83653" marT="41826" marB="4182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1200" dirty="0"/>
                    </a:p>
                  </a:txBody>
                  <a:tcPr marL="83653" marR="83653" marT="41826" marB="4182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15530"/>
                  </a:ext>
                </a:extLst>
              </a:tr>
              <a:tr h="418265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Unordered Associative containers</a:t>
                      </a:r>
                      <a:endParaRPr lang="en-IL" sz="1400" dirty="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unordered_set</a:t>
                      </a:r>
                      <a:r>
                        <a:rPr lang="en-US" sz="1200" dirty="0"/>
                        <a:t> 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Unique values (faster access)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extLst>
                  <a:ext uri="{0D108BD9-81ED-4DB2-BD59-A6C34878D82A}">
                    <a16:rowId xmlns:a16="http://schemas.microsoft.com/office/drawing/2014/main" val="1209366723"/>
                  </a:ext>
                </a:extLst>
              </a:tr>
              <a:tr h="418265">
                <a:tc vMerge="1">
                  <a:txBody>
                    <a:bodyPr/>
                    <a:lstStyle/>
                    <a:p>
                      <a:endParaRPr lang="en-IL" sz="1600" dirty="0"/>
                    </a:p>
                  </a:txBody>
                  <a:tcPr marL="83653" marR="83653" marT="41826" marB="4182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unordered_multiset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Duplicate values (faster access)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extLst>
                  <a:ext uri="{0D108BD9-81ED-4DB2-BD59-A6C34878D82A}">
                    <a16:rowId xmlns:a16="http://schemas.microsoft.com/office/drawing/2014/main" val="467916484"/>
                  </a:ext>
                </a:extLst>
              </a:tr>
              <a:tr h="418265">
                <a:tc vMerge="1">
                  <a:txBody>
                    <a:bodyPr/>
                    <a:lstStyle/>
                    <a:p>
                      <a:endParaRPr lang="en-IL" sz="1600" dirty="0"/>
                    </a:p>
                  </a:txBody>
                  <a:tcPr marL="83653" marR="83653" marT="41826" marB="4182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unordered_map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Unique keys (faster access)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extLst>
                  <a:ext uri="{0D108BD9-81ED-4DB2-BD59-A6C34878D82A}">
                    <a16:rowId xmlns:a16="http://schemas.microsoft.com/office/drawing/2014/main" val="2556511780"/>
                  </a:ext>
                </a:extLst>
              </a:tr>
              <a:tr h="418265">
                <a:tc vMerge="1">
                  <a:txBody>
                    <a:bodyPr/>
                    <a:lstStyle/>
                    <a:p>
                      <a:endParaRPr lang="en-IL" sz="1600" dirty="0"/>
                    </a:p>
                  </a:txBody>
                  <a:tcPr marL="83653" marR="83653" marT="41826" marB="4182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unordered_multimap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Duplicate keys (faster access</a:t>
                      </a:r>
                      <a:endParaRPr lang="en-IL" sz="1200" dirty="0"/>
                    </a:p>
                  </a:txBody>
                  <a:tcPr marL="83653" marR="83653" marT="41826" marB="41826" anchor="ctr"/>
                </a:tc>
                <a:extLst>
                  <a:ext uri="{0D108BD9-81ED-4DB2-BD59-A6C34878D82A}">
                    <a16:rowId xmlns:a16="http://schemas.microsoft.com/office/drawing/2014/main" val="4019684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550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STD::Array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b="1" dirty="0"/>
              <a:t>std::array</a:t>
            </a:r>
            <a:r>
              <a:rPr lang="en-GB" sz="2400" dirty="0"/>
              <a:t> is a container that encapsulates </a:t>
            </a:r>
            <a:r>
              <a:rPr lang="en-GB" sz="2400" b="1" dirty="0"/>
              <a:t>fixed size arrays</a:t>
            </a:r>
            <a:r>
              <a:rPr lang="en-GB" sz="2400" dirty="0"/>
              <a:t>.</a:t>
            </a:r>
          </a:p>
          <a:p>
            <a:r>
              <a:rPr lang="en-GB" sz="2400" dirty="0"/>
              <a:t>Array size and type </a:t>
            </a:r>
            <a:r>
              <a:rPr lang="en-GB" sz="2400" b="1" dirty="0"/>
              <a:t>must be known </a:t>
            </a:r>
            <a:r>
              <a:rPr lang="en-GB" sz="2400" dirty="0"/>
              <a:t>at compile time.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	std::array&lt;int, 3&gt; a = {1,2,3};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Use arrays when you know the size of the container won’t change (</a:t>
            </a:r>
            <a:r>
              <a:rPr lang="en-GB" sz="2400" dirty="0" err="1"/>
              <a:t>i.e</a:t>
            </a:r>
            <a:r>
              <a:rPr lang="en-GB" sz="2400" dirty="0"/>
              <a:t> months of the year)</a:t>
            </a:r>
          </a:p>
        </p:txBody>
      </p:sp>
      <p:pic>
        <p:nvPicPr>
          <p:cNvPr id="23" name="Graphic 22" descr="Box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7362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3234</TotalTime>
  <Words>696</Words>
  <Application>Microsoft Office PowerPoint</Application>
  <PresentationFormat>Widescreen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Century Gothic</vt:lpstr>
      <vt:lpstr>Vapor Trail</vt:lpstr>
      <vt:lpstr>CPP Beginners</vt:lpstr>
      <vt:lpstr>Standard library containers</vt:lpstr>
      <vt:lpstr>Standard library containers</vt:lpstr>
      <vt:lpstr>Standard library containers</vt:lpstr>
      <vt:lpstr>Standard library containers</vt:lpstr>
      <vt:lpstr>Standard library containers</vt:lpstr>
      <vt:lpstr>Standard library containers</vt:lpstr>
      <vt:lpstr>Common types</vt:lpstr>
      <vt:lpstr>STD::Array</vt:lpstr>
      <vt:lpstr>Std::list</vt:lpstr>
      <vt:lpstr>Std::Set</vt:lpstr>
      <vt:lpstr>Std::map</vt:lpstr>
      <vt:lpstr>Container adaptors</vt:lpstr>
      <vt:lpstr>Std::stack</vt:lpstr>
      <vt:lpstr>Std::queue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360</cp:revision>
  <dcterms:created xsi:type="dcterms:W3CDTF">2022-10-07T08:07:26Z</dcterms:created>
  <dcterms:modified xsi:type="dcterms:W3CDTF">2022-12-19T16:51:12Z</dcterms:modified>
</cp:coreProperties>
</file>