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6"/>
  </p:handoutMasterIdLst>
  <p:sldIdLst>
    <p:sldId id="256" r:id="rId2"/>
    <p:sldId id="269" r:id="rId3"/>
    <p:sldId id="273" r:id="rId4"/>
    <p:sldId id="274" r:id="rId5"/>
    <p:sldId id="275" r:id="rId6"/>
    <p:sldId id="270" r:id="rId7"/>
    <p:sldId id="271" r:id="rId8"/>
    <p:sldId id="277" r:id="rId9"/>
    <p:sldId id="278" r:id="rId10"/>
    <p:sldId id="279" r:id="rId11"/>
    <p:sldId id="280" r:id="rId12"/>
    <p:sldId id="276" r:id="rId13"/>
    <p:sldId id="25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05/12/2022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preprocess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learn.microsoft.com/en-us/cpp/preprocessor/preprocessor?view=msvc-17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 – Preprocessor and macros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8216422" cy="1293028"/>
          </a:xfrm>
        </p:spPr>
        <p:txBody>
          <a:bodyPr>
            <a:normAutofit/>
          </a:bodyPr>
          <a:lstStyle/>
          <a:p>
            <a:r>
              <a:rPr lang="en-US" dirty="0"/>
              <a:t>Token-pasting operator (##)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523111"/>
          </a:xfrm>
        </p:spPr>
        <p:txBody>
          <a:bodyPr>
            <a:normAutofit/>
          </a:bodyPr>
          <a:lstStyle/>
          <a:p>
            <a:r>
              <a:rPr lang="en-GB" sz="2400" dirty="0"/>
              <a:t>The double-number-sign or token-pasting operator (##), which is sometimes called the merging or combining operator, is used in both object-like and function-like macros.</a:t>
            </a:r>
          </a:p>
          <a:p>
            <a:r>
              <a:rPr lang="en-GB" sz="2400" dirty="0"/>
              <a:t>It permits separate tokens to be joined into a single token, and therefore, can't be the first or last token in the macro definition.</a:t>
            </a:r>
            <a:endParaRPr lang="nb-NO" sz="2000" b="0" i="0" dirty="0">
              <a:solidFill>
                <a:schemeClr val="tx1">
                  <a:lumMod val="95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pt-BR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FMono-Regular"/>
              </a:rPr>
              <a:t>#define 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SFMono-Regular"/>
              </a:rPr>
              <a:t>paster( n )  </a:t>
            </a:r>
            <a:r>
              <a:rPr lang="pt-BR" sz="2000" b="0" i="0" dirty="0">
                <a:effectLst/>
                <a:latin typeface="SFMono-Regular"/>
              </a:rPr>
              <a:t>enemy_##n </a:t>
            </a:r>
          </a:p>
          <a:p>
            <a:pPr marL="0" indent="0">
              <a:buNone/>
            </a:pPr>
            <a:r>
              <a:rPr lang="pt-BR" sz="2000" dirty="0">
                <a:latin typeface="SFMono-Regular"/>
              </a:rPr>
              <a:t>int paster(health) </a:t>
            </a:r>
            <a:r>
              <a:rPr lang="pt-BR" sz="2000">
                <a:latin typeface="SFMono-Regular"/>
              </a:rPr>
              <a:t>= 100; </a:t>
            </a:r>
            <a:r>
              <a:rPr lang="pt-BR" sz="2000" dirty="0">
                <a:solidFill>
                  <a:srgbClr val="00B050"/>
                </a:solidFill>
                <a:latin typeface="SFMono-Regular"/>
                <a:sym typeface="Wingdings" panose="05000000000000000000" pitchFamily="2" charset="2"/>
              </a:rPr>
              <a:t></a:t>
            </a:r>
            <a:r>
              <a:rPr lang="pt-BR" sz="2000" dirty="0">
                <a:latin typeface="SFMono-Regular"/>
                <a:sym typeface="Wingdings" panose="05000000000000000000" pitchFamily="2" charset="2"/>
              </a:rPr>
              <a:t> int enemy_health = 100;</a:t>
            </a:r>
            <a:endParaRPr lang="en-GB" sz="2400" dirty="0"/>
          </a:p>
        </p:txBody>
      </p:sp>
      <p:pic>
        <p:nvPicPr>
          <p:cNvPr id="3" name="Graphic 2" descr="Continuous Improvement outline">
            <a:extLst>
              <a:ext uri="{FF2B5EF4-FFF2-40B4-BE49-F238E27FC236}">
                <a16:creationId xmlns:a16="http://schemas.microsoft.com/office/drawing/2014/main" id="{A4D71C60-10D1-184F-A3DB-355FF650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4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8216422" cy="1293028"/>
          </a:xfrm>
        </p:spPr>
        <p:txBody>
          <a:bodyPr>
            <a:normAutofit/>
          </a:bodyPr>
          <a:lstStyle/>
          <a:p>
            <a:r>
              <a:rPr lang="en-US" dirty="0"/>
              <a:t>Line break (\)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523111"/>
          </a:xfrm>
        </p:spPr>
        <p:txBody>
          <a:bodyPr>
            <a:normAutofit/>
          </a:bodyPr>
          <a:lstStyle/>
          <a:p>
            <a:r>
              <a:rPr lang="en-GB" sz="2400" dirty="0"/>
              <a:t>The backslash character ('') is the line continuation character.</a:t>
            </a:r>
          </a:p>
          <a:p>
            <a:r>
              <a:rPr lang="en-GB" sz="2400" dirty="0"/>
              <a:t>It must be the last character on a line.</a:t>
            </a:r>
          </a:p>
          <a:p>
            <a:r>
              <a:rPr lang="en-GB" sz="2400" dirty="0"/>
              <a:t>The </a:t>
            </a:r>
            <a:r>
              <a:rPr lang="en-GB" sz="2400" dirty="0" err="1"/>
              <a:t>preprocessor</a:t>
            </a:r>
            <a:r>
              <a:rPr lang="en-GB" sz="2400" dirty="0"/>
              <a:t> joins lines ending with a line continuation character into a single line (for purposes of </a:t>
            </a:r>
            <a:r>
              <a:rPr lang="en-GB" sz="2400" dirty="0" err="1"/>
              <a:t>preprocessing</a:t>
            </a:r>
            <a:r>
              <a:rPr lang="en-GB" sz="2400" dirty="0"/>
              <a:t> and compilation).</a:t>
            </a:r>
          </a:p>
        </p:txBody>
      </p:sp>
      <p:pic>
        <p:nvPicPr>
          <p:cNvPr id="3" name="Graphic 2" descr="Continuous Improvement outline">
            <a:extLst>
              <a:ext uri="{FF2B5EF4-FFF2-40B4-BE49-F238E27FC236}">
                <a16:creationId xmlns:a16="http://schemas.microsoft.com/office/drawing/2014/main" id="{A4D71C60-10D1-184F-A3DB-355FF650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F32DB0-DB21-603C-F513-AFF082292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76" y="4860326"/>
            <a:ext cx="4675386" cy="18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0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" y="987287"/>
            <a:ext cx="4055571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Examples – </a:t>
            </a:r>
            <a:r>
              <a:rPr lang="en-US" sz="3600"/>
              <a:t>replacing preprocessors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A42A6-8C93-8AF2-9514-7B393EDF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02" y="289249"/>
            <a:ext cx="4039803" cy="4331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501547-2012-DB3B-E9B2-9784D5807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348" y="5182902"/>
            <a:ext cx="171473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1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243123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https://en.cppreference.com/w/cpp/preprocessor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https://learn.microsoft.com/en-us/cpp/preprocessor/preprocessor?view=msvc-170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Preprocessor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The </a:t>
            </a:r>
            <a:r>
              <a:rPr lang="en-GB" sz="2400" dirty="0" err="1"/>
              <a:t>preprocessor</a:t>
            </a:r>
            <a:r>
              <a:rPr lang="en-GB" sz="2400" dirty="0"/>
              <a:t> is executed at translation phase 4, before the compilation. </a:t>
            </a:r>
          </a:p>
          <a:p>
            <a:r>
              <a:rPr lang="en-GB" sz="2400" dirty="0"/>
              <a:t>The result of </a:t>
            </a:r>
            <a:r>
              <a:rPr lang="en-GB" sz="2400" dirty="0" err="1"/>
              <a:t>preprocessing</a:t>
            </a:r>
            <a:r>
              <a:rPr lang="en-GB" sz="2400" dirty="0"/>
              <a:t> is a single file which is then passed to the actual compiler.</a:t>
            </a:r>
            <a:endParaRPr lang="en-GB" sz="1700" dirty="0"/>
          </a:p>
        </p:txBody>
      </p:sp>
      <p:pic>
        <p:nvPicPr>
          <p:cNvPr id="23" name="Graphic 22" descr="Continuous Improve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directives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preprocessing</a:t>
            </a:r>
            <a:r>
              <a:rPr lang="en-GB" sz="2000" dirty="0"/>
              <a:t> directives control the </a:t>
            </a:r>
            <a:r>
              <a:rPr lang="en-GB" sz="2000" dirty="0" err="1"/>
              <a:t>behavior</a:t>
            </a:r>
            <a:r>
              <a:rPr lang="en-GB" sz="2000" dirty="0"/>
              <a:t> of the </a:t>
            </a:r>
            <a:r>
              <a:rPr lang="en-GB" sz="2000" dirty="0" err="1"/>
              <a:t>preprocessor</a:t>
            </a:r>
            <a:r>
              <a:rPr lang="en-GB" sz="2000" dirty="0"/>
              <a:t>.</a:t>
            </a:r>
          </a:p>
          <a:p>
            <a:r>
              <a:rPr lang="en-GB" sz="2000" dirty="0"/>
              <a:t>Each directive occupies one line and has the following format:</a:t>
            </a:r>
          </a:p>
          <a:p>
            <a:pPr lvl="1"/>
            <a:r>
              <a:rPr lang="en-GB" sz="1800" dirty="0"/>
              <a:t>The # character</a:t>
            </a:r>
          </a:p>
          <a:p>
            <a:pPr lvl="1"/>
            <a:r>
              <a:rPr lang="en-GB" sz="1800" dirty="0"/>
              <a:t>A name (either defined by the standard or the compiler vendor)</a:t>
            </a:r>
          </a:p>
          <a:p>
            <a:pPr lvl="1"/>
            <a:r>
              <a:rPr lang="en-GB" sz="1800" dirty="0"/>
              <a:t>Line break</a:t>
            </a:r>
          </a:p>
        </p:txBody>
      </p:sp>
      <p:pic>
        <p:nvPicPr>
          <p:cNvPr id="23" name="Graphic 22" descr="Continuous Improve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capabilities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</a:t>
            </a:r>
            <a:r>
              <a:rPr lang="en-GB" sz="2400" dirty="0" err="1"/>
              <a:t>preprocessor</a:t>
            </a:r>
            <a:r>
              <a:rPr lang="en-GB" sz="2400" dirty="0"/>
              <a:t> has the source file translation capabilities:</a:t>
            </a:r>
          </a:p>
          <a:p>
            <a:pPr lvl="1"/>
            <a:r>
              <a:rPr lang="en-GB" sz="1800" b="1" dirty="0"/>
              <a:t>conditionally</a:t>
            </a:r>
            <a:r>
              <a:rPr lang="en-GB" sz="1800" dirty="0"/>
              <a:t> compile of parts of source file (controlled by directive </a:t>
            </a:r>
            <a:r>
              <a:rPr lang="en-GB" sz="1800" dirty="0">
                <a:solidFill>
                  <a:srgbClr val="FFFF00"/>
                </a:solidFill>
              </a:rPr>
              <a:t>#if, #ifdef, #ifndef, #else, #elif and #endif</a:t>
            </a:r>
            <a:r>
              <a:rPr lang="en-GB" sz="1800" dirty="0"/>
              <a:t>). </a:t>
            </a:r>
            <a:r>
              <a:rPr lang="en-GB" sz="18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#elifdef, #elifndef (since C++23).</a:t>
            </a:r>
          </a:p>
          <a:p>
            <a:pPr lvl="1"/>
            <a:endParaRPr lang="en-GB" sz="1800" i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sz="1800" b="1" dirty="0"/>
              <a:t>replace</a:t>
            </a:r>
            <a:r>
              <a:rPr lang="en-GB" sz="1800" dirty="0"/>
              <a:t> text macros while possibly concatenating or quoting identifiers (controlled by directives </a:t>
            </a:r>
            <a:r>
              <a:rPr lang="en-GB" sz="1800" dirty="0">
                <a:solidFill>
                  <a:srgbClr val="FFFF00"/>
                </a:solidFill>
              </a:rPr>
              <a:t>#define and #undef</a:t>
            </a:r>
            <a:r>
              <a:rPr lang="en-GB" sz="1800" dirty="0"/>
              <a:t>, and operators # and ##)</a:t>
            </a:r>
          </a:p>
          <a:p>
            <a:pPr lvl="1"/>
            <a:endParaRPr lang="en-GB" sz="1800" dirty="0"/>
          </a:p>
          <a:p>
            <a:pPr lvl="1"/>
            <a:r>
              <a:rPr lang="en-GB" sz="1800" b="1" dirty="0"/>
              <a:t>Include</a:t>
            </a:r>
            <a:r>
              <a:rPr lang="en-GB" sz="1800" dirty="0"/>
              <a:t> other files (controlled by directive #include)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cause an </a:t>
            </a:r>
            <a:r>
              <a:rPr lang="en-GB" sz="1800" b="1" dirty="0"/>
              <a:t>error</a:t>
            </a:r>
            <a:r>
              <a:rPr lang="en-GB" sz="1800" dirty="0"/>
              <a:t> </a:t>
            </a:r>
            <a:r>
              <a:rPr lang="en-GB" sz="18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or </a:t>
            </a:r>
            <a:r>
              <a:rPr lang="en-GB" sz="18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warning</a:t>
            </a:r>
            <a:r>
              <a:rPr lang="en-GB" sz="18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(since C++23) </a:t>
            </a:r>
            <a:r>
              <a:rPr lang="en-GB" sz="1800" dirty="0"/>
              <a:t>(controlled by directive #error or #warning respectively (since C++23))</a:t>
            </a:r>
          </a:p>
          <a:p>
            <a:pPr lvl="1"/>
            <a:endParaRPr lang="en-GB" sz="1600" i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Graphic 22" descr="Continuous Improve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Controllable aspects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implementation-defined </a:t>
            </a:r>
            <a:r>
              <a:rPr lang="en-GB" sz="2400" dirty="0" err="1"/>
              <a:t>behavior</a:t>
            </a:r>
            <a:r>
              <a:rPr lang="en-GB" sz="2400" dirty="0"/>
              <a:t> (controlled by directive </a:t>
            </a:r>
            <a:r>
              <a:rPr lang="en-GB" sz="2400" i="1" dirty="0">
                <a:solidFill>
                  <a:srgbClr val="FFFF00"/>
                </a:solidFill>
              </a:rPr>
              <a:t>#pragma</a:t>
            </a:r>
            <a:r>
              <a:rPr lang="en-GB" sz="2400" dirty="0"/>
              <a:t>)</a:t>
            </a:r>
            <a:endParaRPr lang="en-GB" sz="1600" i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GB" sz="2400" dirty="0"/>
              <a:t>file name and line information available to the </a:t>
            </a:r>
            <a:r>
              <a:rPr lang="en-GB" sz="2400" dirty="0" err="1"/>
              <a:t>preprocessor</a:t>
            </a:r>
            <a:r>
              <a:rPr lang="en-GB" sz="2400" dirty="0"/>
              <a:t> (controlled by directive </a:t>
            </a:r>
            <a:r>
              <a:rPr lang="en-GB" sz="2400" i="1" dirty="0">
                <a:solidFill>
                  <a:srgbClr val="FFFF00"/>
                </a:solidFill>
              </a:rPr>
              <a:t>#line</a:t>
            </a:r>
            <a:r>
              <a:rPr lang="en-GB" sz="2400" dirty="0"/>
              <a:t>)</a:t>
            </a:r>
          </a:p>
        </p:txBody>
      </p:sp>
      <p:pic>
        <p:nvPicPr>
          <p:cNvPr id="23" name="Graphic 22" descr="Continuous Improvement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" y="987287"/>
            <a:ext cx="4055571" cy="469789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Examples - conditionality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37ACA-3AFC-4085-9673-12068D01D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847" y="647312"/>
            <a:ext cx="5334744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Variadic macros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Variadic macros are function-like macros that contain a variable number of arguments.</a:t>
            </a:r>
          </a:p>
          <a:p>
            <a:r>
              <a:rPr lang="en-GB" sz="2400" dirty="0"/>
              <a:t>To use variadic macros, the ellipsis</a:t>
            </a:r>
            <a:r>
              <a:rPr lang="en-GB" sz="2400" dirty="0">
                <a:solidFill>
                  <a:srgbClr val="FFFF00"/>
                </a:solidFill>
              </a:rPr>
              <a:t>(…)</a:t>
            </a:r>
            <a:r>
              <a:rPr lang="en-GB" sz="2400" dirty="0"/>
              <a:t> may be specified as the final formal argument in a macro definition, and the replacement identifier </a:t>
            </a:r>
            <a:r>
              <a:rPr lang="en-GB" sz="2400" dirty="0">
                <a:solidFill>
                  <a:srgbClr val="FFFF00"/>
                </a:solidFill>
              </a:rPr>
              <a:t>__VA_ARGS__ </a:t>
            </a:r>
            <a:r>
              <a:rPr lang="en-GB" sz="2400" dirty="0"/>
              <a:t>may be used in the definition to insert the extra arguments</a:t>
            </a:r>
          </a:p>
          <a:p>
            <a:r>
              <a:rPr lang="en-GB" sz="2400" dirty="0">
                <a:solidFill>
                  <a:srgbClr val="FFFF00"/>
                </a:solidFill>
              </a:rPr>
              <a:t>__VA_ARGS__ </a:t>
            </a:r>
            <a:r>
              <a:rPr lang="en-GB" sz="2400" dirty="0"/>
              <a:t>is replaced by all of the arguments that match the ellipsis, including commas between them.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it-IT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FMono-Regular"/>
              </a:rPr>
              <a:t>#define</a:t>
            </a:r>
            <a:r>
              <a:rPr lang="it-IT" sz="2000" b="0" i="0" dirty="0">
                <a:solidFill>
                  <a:srgbClr val="01CFFF"/>
                </a:solidFill>
                <a:effectLst/>
                <a:latin typeface="SFMono-Regular"/>
              </a:rPr>
              <a:t> </a:t>
            </a:r>
            <a:r>
              <a:rPr lang="it-IT" sz="2000" b="0" i="0" dirty="0">
                <a:solidFill>
                  <a:srgbClr val="0070C0"/>
                </a:solidFill>
                <a:effectLst/>
                <a:latin typeface="SFMono-Regular"/>
              </a:rPr>
              <a:t>CHECK3(...) </a:t>
            </a:r>
            <a:r>
              <a:rPr lang="it-IT" sz="2000" b="0" i="0" dirty="0">
                <a:effectLst/>
                <a:latin typeface="SFMono-Regular"/>
              </a:rPr>
              <a:t>{ printf(__VA_ARGS__); }</a:t>
            </a:r>
            <a:endParaRPr lang="en-GB" sz="2400" dirty="0"/>
          </a:p>
        </p:txBody>
      </p:sp>
      <p:pic>
        <p:nvPicPr>
          <p:cNvPr id="5" name="Graphic 4" descr="Continuous Improvement outline">
            <a:extLst>
              <a:ext uri="{FF2B5EF4-FFF2-40B4-BE49-F238E27FC236}">
                <a16:creationId xmlns:a16="http://schemas.microsoft.com/office/drawing/2014/main" id="{5755A38D-7B37-6BF5-3B1D-E245D33A3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5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7338236" cy="1293028"/>
          </a:xfrm>
        </p:spPr>
        <p:txBody>
          <a:bodyPr>
            <a:normAutofit/>
          </a:bodyPr>
          <a:lstStyle/>
          <a:p>
            <a:r>
              <a:rPr lang="en-US" dirty="0" err="1"/>
              <a:t>Stringizing</a:t>
            </a:r>
            <a:r>
              <a:rPr lang="en-US" dirty="0"/>
              <a:t> operator (#)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523111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number-sign or "</a:t>
            </a:r>
            <a:r>
              <a:rPr lang="en-GB" sz="2400" dirty="0" err="1"/>
              <a:t>stringizing</a:t>
            </a:r>
            <a:r>
              <a:rPr lang="en-GB" sz="2400" dirty="0"/>
              <a:t>" operator (</a:t>
            </a:r>
            <a:r>
              <a:rPr lang="en-GB" sz="2400" dirty="0">
                <a:solidFill>
                  <a:srgbClr val="FFFF00"/>
                </a:solidFill>
              </a:rPr>
              <a:t>#</a:t>
            </a:r>
            <a:r>
              <a:rPr lang="en-GB" sz="2400" dirty="0"/>
              <a:t>) converts macro parameters to string literals without expanding the parameter definition.</a:t>
            </a:r>
          </a:p>
          <a:p>
            <a:r>
              <a:rPr lang="en-GB" sz="2400" dirty="0"/>
              <a:t>It's used only with macros that take arguments.</a:t>
            </a:r>
          </a:p>
          <a:p>
            <a:r>
              <a:rPr lang="en-GB" sz="2400" dirty="0"/>
              <a:t>If it precedes a formal parameter in the macro definition, the actual argument passed by the macro invocation is enclosed in quotation marks and treated as a string literal.</a:t>
            </a:r>
          </a:p>
          <a:p>
            <a:r>
              <a:rPr lang="en-GB" sz="2400" dirty="0"/>
              <a:t>The string literal then replaces each occurrence of a combination of the </a:t>
            </a:r>
            <a:r>
              <a:rPr lang="en-GB" sz="2400" dirty="0" err="1">
                <a:solidFill>
                  <a:srgbClr val="FFFF00"/>
                </a:solidFill>
              </a:rPr>
              <a:t>stringizing</a:t>
            </a:r>
            <a:r>
              <a:rPr lang="en-GB" sz="2400" dirty="0"/>
              <a:t> operator and formal parameter within the macro definition.</a:t>
            </a:r>
          </a:p>
          <a:p>
            <a:pPr marL="0" indent="0">
              <a:buNone/>
            </a:pPr>
            <a:r>
              <a:rPr lang="nb-NO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FMono-Regular"/>
              </a:rPr>
              <a:t>#define </a:t>
            </a:r>
            <a:r>
              <a:rPr lang="nb-NO" sz="2000" b="0" i="0" dirty="0">
                <a:solidFill>
                  <a:srgbClr val="0070C0"/>
                </a:solidFill>
                <a:effectLst/>
                <a:latin typeface="SFMono-Regular"/>
              </a:rPr>
              <a:t>stringer( x ) </a:t>
            </a:r>
            <a:r>
              <a:rPr lang="nb-NO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FMono-Regular"/>
              </a:rPr>
              <a:t>std::cout( #x "\n" )</a:t>
            </a:r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Graphic 2" descr="Continuous Improvement outline">
            <a:extLst>
              <a:ext uri="{FF2B5EF4-FFF2-40B4-BE49-F238E27FC236}">
                <a16:creationId xmlns:a16="http://schemas.microsoft.com/office/drawing/2014/main" id="{A4D71C60-10D1-184F-A3DB-355FF650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7338236" cy="1293028"/>
          </a:xfrm>
        </p:spPr>
        <p:txBody>
          <a:bodyPr>
            <a:normAutofit/>
          </a:bodyPr>
          <a:lstStyle/>
          <a:p>
            <a:r>
              <a:rPr lang="en-US" dirty="0" err="1"/>
              <a:t>Charizing</a:t>
            </a:r>
            <a:r>
              <a:rPr lang="en-US" dirty="0"/>
              <a:t> operator (#@)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523111"/>
          </a:xfrm>
        </p:spPr>
        <p:txBody>
          <a:bodyPr>
            <a:normAutofit/>
          </a:bodyPr>
          <a:lstStyle/>
          <a:p>
            <a:r>
              <a:rPr lang="en-GB" sz="2400" dirty="0"/>
              <a:t>The </a:t>
            </a:r>
            <a:r>
              <a:rPr lang="en-GB" sz="2400" dirty="0" err="1"/>
              <a:t>charizing</a:t>
            </a:r>
            <a:r>
              <a:rPr lang="en-GB" sz="2400" dirty="0"/>
              <a:t> operator can be used only with arguments of macros. If #@ precedes a formal parameter in the definition of the macro, the actual argument is enclosed in single quotation marks and treated as a character when the macro is expanded.</a:t>
            </a:r>
          </a:p>
          <a:p>
            <a:pPr marL="0" indent="0">
              <a:buNone/>
            </a:pPr>
            <a:r>
              <a:rPr lang="nb-NO" sz="2000" b="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FMono-Regular"/>
              </a:rPr>
              <a:t> #define </a:t>
            </a:r>
            <a:r>
              <a:rPr lang="nb-NO" sz="2000" b="0" i="0" dirty="0">
                <a:solidFill>
                  <a:srgbClr val="0070C0"/>
                </a:solidFill>
                <a:effectLst/>
                <a:latin typeface="SFMono-Regular"/>
              </a:rPr>
              <a:t>makechar ( x )  </a:t>
            </a:r>
            <a:r>
              <a:rPr lang="nb-NO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FMono-Regular"/>
              </a:rPr>
              <a:t>#@x </a:t>
            </a:r>
          </a:p>
          <a:p>
            <a:pPr marL="0" indent="0">
              <a:buNone/>
            </a:pPr>
            <a:endParaRPr lang="nb-NO" sz="2000" b="0" i="0" dirty="0">
              <a:solidFill>
                <a:schemeClr val="tx1">
                  <a:lumMod val="95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95000"/>
                  </a:schemeClr>
                </a:solidFill>
              </a:rPr>
              <a:t>a = </a:t>
            </a:r>
            <a:r>
              <a:rPr lang="en-GB" sz="2400" dirty="0" err="1">
                <a:solidFill>
                  <a:schemeClr val="tx1">
                    <a:lumMod val="95000"/>
                  </a:schemeClr>
                </a:solidFill>
              </a:rPr>
              <a:t>makechar</a:t>
            </a:r>
            <a:r>
              <a:rPr lang="en-GB" sz="2400" dirty="0">
                <a:solidFill>
                  <a:schemeClr val="tx1">
                    <a:lumMod val="95000"/>
                  </a:schemeClr>
                </a:solidFill>
              </a:rPr>
              <a:t>(b);</a:t>
            </a:r>
            <a:r>
              <a:rPr lang="nb-NO" sz="2000" dirty="0">
                <a:solidFill>
                  <a:schemeClr val="tx1">
                    <a:lumMod val="95000"/>
                  </a:schemeClr>
                </a:solidFill>
                <a:latin typeface="SFMono-Regular"/>
              </a:rPr>
              <a:t> </a:t>
            </a:r>
            <a:r>
              <a:rPr lang="nb-NO" sz="2000" dirty="0">
                <a:solidFill>
                  <a:srgbClr val="00B050"/>
                </a:solidFill>
                <a:latin typeface="SFMono-Regular"/>
                <a:sym typeface="Wingdings" panose="05000000000000000000" pitchFamily="2" charset="2"/>
              </a:rPr>
              <a:t></a:t>
            </a:r>
            <a:r>
              <a:rPr lang="nb-NO" sz="2000" dirty="0">
                <a:solidFill>
                  <a:schemeClr val="tx1">
                    <a:lumMod val="95000"/>
                  </a:schemeClr>
                </a:solidFill>
                <a:latin typeface="SFMono-Regular"/>
                <a:sym typeface="Wingdings" panose="05000000000000000000" pitchFamily="2" charset="2"/>
              </a:rPr>
              <a:t> </a:t>
            </a:r>
            <a:r>
              <a:rPr lang="nb-NO" sz="2400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a = 'b';</a:t>
            </a:r>
            <a:endParaRPr lang="nb-NO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Graphic 2" descr="Continuous Improvement outline">
            <a:extLst>
              <a:ext uri="{FF2B5EF4-FFF2-40B4-BE49-F238E27FC236}">
                <a16:creationId xmlns:a16="http://schemas.microsoft.com/office/drawing/2014/main" id="{A4D71C60-10D1-184F-A3DB-355FF650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484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3098</TotalTime>
  <Words>649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SFMono-Regular</vt:lpstr>
      <vt:lpstr>Vapor Trail</vt:lpstr>
      <vt:lpstr>Unreal engine advnced</vt:lpstr>
      <vt:lpstr>Preprocessor</vt:lpstr>
      <vt:lpstr>directives</vt:lpstr>
      <vt:lpstr>capabilities</vt:lpstr>
      <vt:lpstr>Controllable aspects</vt:lpstr>
      <vt:lpstr>Examples - conditionality</vt:lpstr>
      <vt:lpstr>Variadic macros</vt:lpstr>
      <vt:lpstr>Stringizing operator (#)</vt:lpstr>
      <vt:lpstr>Charizing operator (#@)</vt:lpstr>
      <vt:lpstr>Token-pasting operator (##)</vt:lpstr>
      <vt:lpstr>Line break (\)</vt:lpstr>
      <vt:lpstr>Examples – replacing preprocessors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267</cp:revision>
  <dcterms:created xsi:type="dcterms:W3CDTF">2022-10-07T08:07:26Z</dcterms:created>
  <dcterms:modified xsi:type="dcterms:W3CDTF">2022-12-05T18:58:11Z</dcterms:modified>
</cp:coreProperties>
</file>